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3"/>
  </p:notesMasterIdLst>
  <p:sldIdLst>
    <p:sldId id="256" r:id="rId2"/>
    <p:sldId id="260" r:id="rId3"/>
    <p:sldId id="261" r:id="rId4"/>
    <p:sldId id="267" r:id="rId5"/>
    <p:sldId id="270" r:id="rId6"/>
    <p:sldId id="271" r:id="rId7"/>
    <p:sldId id="272" r:id="rId8"/>
    <p:sldId id="273"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9" r:id="rId22"/>
    <p:sldId id="290" r:id="rId23"/>
    <p:sldId id="291" r:id="rId24"/>
    <p:sldId id="288" r:id="rId25"/>
    <p:sldId id="292" r:id="rId26"/>
    <p:sldId id="293" r:id="rId27"/>
    <p:sldId id="294" r:id="rId28"/>
    <p:sldId id="295" r:id="rId29"/>
    <p:sldId id="296" r:id="rId30"/>
    <p:sldId id="297" r:id="rId31"/>
    <p:sldId id="298" r:id="rId32"/>
  </p:sldIdLst>
  <p:sldSz cx="12192000" cy="6858000"/>
  <p:notesSz cx="6858000" cy="9144000"/>
  <p:defaultTextStyle>
    <a:defPPr>
      <a:defRPr lang="ar-DZ"/>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5005" autoAdjust="0"/>
    <p:restoredTop sz="94660"/>
  </p:normalViewPr>
  <p:slideViewPr>
    <p:cSldViewPr snapToGrid="0">
      <p:cViewPr>
        <p:scale>
          <a:sx n="75" d="100"/>
          <a:sy n="75" d="100"/>
        </p:scale>
        <p:origin x="-324" y="-81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DZ"/>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23243413-3ED8-447F-8427-F70F4561063B}" type="datetimeFigureOut">
              <a:rPr lang="ar-DZ" smtClean="0"/>
              <a:pPr/>
              <a:t>20-12-1446</a:t>
            </a:fld>
            <a:endParaRPr lang="ar-DZ"/>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DZ"/>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DZ"/>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DZ"/>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34634ECF-A8E8-4409-BD1C-FAB88C7FB3A6}" type="slidenum">
              <a:rPr lang="ar-DZ" smtClean="0"/>
              <a:pPr/>
              <a:t>‹N°›</a:t>
            </a:fld>
            <a:endParaRPr lang="ar-DZ"/>
          </a:p>
        </p:txBody>
      </p:sp>
    </p:spTree>
    <p:extLst>
      <p:ext uri="{BB962C8B-B14F-4D97-AF65-F5344CB8AC3E}">
        <p14:creationId xmlns:p14="http://schemas.microsoft.com/office/powerpoint/2010/main" xmlns="" val="329240126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1FB1326C-78A6-CC73-98D9-125AC2CB2A1A}"/>
              </a:ext>
            </a:extLst>
          </p:cNvPr>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endParaRPr lang="ar-DZ"/>
          </a:p>
        </p:txBody>
      </p:sp>
      <p:sp>
        <p:nvSpPr>
          <p:cNvPr id="3" name="عنوان فرعي 2">
            <a:extLst>
              <a:ext uri="{FF2B5EF4-FFF2-40B4-BE49-F238E27FC236}">
                <a16:creationId xmlns:a16="http://schemas.microsoft.com/office/drawing/2014/main" xmlns="" id="{33F1FFAE-D635-3E84-2D36-08FD36D772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ar-DZ"/>
          </a:p>
        </p:txBody>
      </p:sp>
      <p:sp>
        <p:nvSpPr>
          <p:cNvPr id="4" name="عنصر نائب للتاريخ 3">
            <a:extLst>
              <a:ext uri="{FF2B5EF4-FFF2-40B4-BE49-F238E27FC236}">
                <a16:creationId xmlns:a16="http://schemas.microsoft.com/office/drawing/2014/main" xmlns="" id="{452ACF93-48BB-136E-7CF0-6D18D07A2A84}"/>
              </a:ext>
            </a:extLst>
          </p:cNvPr>
          <p:cNvSpPr>
            <a:spLocks noGrp="1"/>
          </p:cNvSpPr>
          <p:nvPr>
            <p:ph type="dt" sz="half" idx="10"/>
          </p:nvPr>
        </p:nvSpPr>
        <p:spPr/>
        <p:txBody>
          <a:bodyPr/>
          <a:lstStyle/>
          <a:p>
            <a:fld id="{BB59BC26-188D-40C8-87ED-739F35A2FCDC}" type="datetime8">
              <a:rPr lang="ar-DZ" smtClean="0"/>
              <a:pPr/>
              <a:t>16 حزيران، 25</a:t>
            </a:fld>
            <a:endParaRPr lang="ar-DZ"/>
          </a:p>
        </p:txBody>
      </p:sp>
      <p:sp>
        <p:nvSpPr>
          <p:cNvPr id="5" name="عنصر نائب للتذييل 4">
            <a:extLst>
              <a:ext uri="{FF2B5EF4-FFF2-40B4-BE49-F238E27FC236}">
                <a16:creationId xmlns:a16="http://schemas.microsoft.com/office/drawing/2014/main" xmlns="" id="{EC57E03A-E4EC-BD52-FAE8-A8DB30BB6ED0}"/>
              </a:ext>
            </a:extLst>
          </p:cNvPr>
          <p:cNvSpPr>
            <a:spLocks noGrp="1"/>
          </p:cNvSpPr>
          <p:nvPr>
            <p:ph type="ftr" sz="quarter" idx="11"/>
          </p:nvPr>
        </p:nvSpPr>
        <p:spPr/>
        <p:txBody>
          <a:bodyPr/>
          <a:lstStyle/>
          <a:p>
            <a:endParaRPr lang="ar-DZ"/>
          </a:p>
        </p:txBody>
      </p:sp>
      <p:sp>
        <p:nvSpPr>
          <p:cNvPr id="6" name="عنصر نائب لرقم الشريحة 5">
            <a:extLst>
              <a:ext uri="{FF2B5EF4-FFF2-40B4-BE49-F238E27FC236}">
                <a16:creationId xmlns:a16="http://schemas.microsoft.com/office/drawing/2014/main" xmlns="" id="{9D28F3F1-ABDA-D6E2-C19D-171DE15614F1}"/>
              </a:ext>
            </a:extLst>
          </p:cNvPr>
          <p:cNvSpPr>
            <a:spLocks noGrp="1"/>
          </p:cNvSpPr>
          <p:nvPr>
            <p:ph type="sldNum" sz="quarter" idx="12"/>
          </p:nvPr>
        </p:nvSpPr>
        <p:spPr/>
        <p:txBody>
          <a:body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4199638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04924FFC-7B24-8587-76CB-EA6F98C7AB3B}"/>
              </a:ext>
            </a:extLst>
          </p:cNvPr>
          <p:cNvSpPr>
            <a:spLocks noGrp="1"/>
          </p:cNvSpPr>
          <p:nvPr>
            <p:ph type="title"/>
          </p:nvPr>
        </p:nvSpPr>
        <p:spPr/>
        <p:txBody>
          <a:bodyPr/>
          <a:lstStyle/>
          <a:p>
            <a:r>
              <a:rPr lang="ar-SA"/>
              <a:t>انقر لتحرير نمط عنوان الشكل الرئيسي</a:t>
            </a:r>
            <a:endParaRPr lang="ar-DZ"/>
          </a:p>
        </p:txBody>
      </p:sp>
      <p:sp>
        <p:nvSpPr>
          <p:cNvPr id="3" name="عنصر نائب للعنوان العمودي 2">
            <a:extLst>
              <a:ext uri="{FF2B5EF4-FFF2-40B4-BE49-F238E27FC236}">
                <a16:creationId xmlns:a16="http://schemas.microsoft.com/office/drawing/2014/main" xmlns="" id="{26B5AF14-AA92-F5C9-291F-11AEF949246B}"/>
              </a:ext>
            </a:extLst>
          </p:cNvPr>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DZ"/>
          </a:p>
        </p:txBody>
      </p:sp>
      <p:sp>
        <p:nvSpPr>
          <p:cNvPr id="4" name="عنصر نائب للتاريخ 3">
            <a:extLst>
              <a:ext uri="{FF2B5EF4-FFF2-40B4-BE49-F238E27FC236}">
                <a16:creationId xmlns:a16="http://schemas.microsoft.com/office/drawing/2014/main" xmlns="" id="{6FAB5661-DDA1-0339-E0C1-CF75329ABFC1}"/>
              </a:ext>
            </a:extLst>
          </p:cNvPr>
          <p:cNvSpPr>
            <a:spLocks noGrp="1"/>
          </p:cNvSpPr>
          <p:nvPr>
            <p:ph type="dt" sz="half" idx="10"/>
          </p:nvPr>
        </p:nvSpPr>
        <p:spPr/>
        <p:txBody>
          <a:bodyPr/>
          <a:lstStyle/>
          <a:p>
            <a:fld id="{0A866B0A-5050-4E05-97F6-5BE59145C0C8}" type="datetime8">
              <a:rPr lang="ar-DZ" smtClean="0"/>
              <a:pPr/>
              <a:t>16 حزيران، 25</a:t>
            </a:fld>
            <a:endParaRPr lang="ar-DZ"/>
          </a:p>
        </p:txBody>
      </p:sp>
      <p:sp>
        <p:nvSpPr>
          <p:cNvPr id="5" name="عنصر نائب للتذييل 4">
            <a:extLst>
              <a:ext uri="{FF2B5EF4-FFF2-40B4-BE49-F238E27FC236}">
                <a16:creationId xmlns:a16="http://schemas.microsoft.com/office/drawing/2014/main" xmlns="" id="{827937F4-12CA-502E-9B30-D39B8DEA81ED}"/>
              </a:ext>
            </a:extLst>
          </p:cNvPr>
          <p:cNvSpPr>
            <a:spLocks noGrp="1"/>
          </p:cNvSpPr>
          <p:nvPr>
            <p:ph type="ftr" sz="quarter" idx="11"/>
          </p:nvPr>
        </p:nvSpPr>
        <p:spPr/>
        <p:txBody>
          <a:bodyPr/>
          <a:lstStyle/>
          <a:p>
            <a:endParaRPr lang="ar-DZ"/>
          </a:p>
        </p:txBody>
      </p:sp>
      <p:sp>
        <p:nvSpPr>
          <p:cNvPr id="6" name="عنصر نائب لرقم الشريحة 5">
            <a:extLst>
              <a:ext uri="{FF2B5EF4-FFF2-40B4-BE49-F238E27FC236}">
                <a16:creationId xmlns:a16="http://schemas.microsoft.com/office/drawing/2014/main" xmlns="" id="{1B91F3C7-3723-E3C1-4FC5-6F1F1AE84B91}"/>
              </a:ext>
            </a:extLst>
          </p:cNvPr>
          <p:cNvSpPr>
            <a:spLocks noGrp="1"/>
          </p:cNvSpPr>
          <p:nvPr>
            <p:ph type="sldNum" sz="quarter" idx="12"/>
          </p:nvPr>
        </p:nvSpPr>
        <p:spPr/>
        <p:txBody>
          <a:body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3687043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a:extLst>
              <a:ext uri="{FF2B5EF4-FFF2-40B4-BE49-F238E27FC236}">
                <a16:creationId xmlns:a16="http://schemas.microsoft.com/office/drawing/2014/main" xmlns="" id="{2BEF2CC0-2292-C253-CBC4-2D73E3E822E6}"/>
              </a:ext>
            </a:extLst>
          </p:cNvPr>
          <p:cNvSpPr>
            <a:spLocks noGrp="1"/>
          </p:cNvSpPr>
          <p:nvPr>
            <p:ph type="title" orient="vert"/>
          </p:nvPr>
        </p:nvSpPr>
        <p:spPr>
          <a:xfrm>
            <a:off x="8724900" y="365125"/>
            <a:ext cx="2628900" cy="5811838"/>
          </a:xfrm>
        </p:spPr>
        <p:txBody>
          <a:bodyPr vert="eaVert"/>
          <a:lstStyle/>
          <a:p>
            <a:r>
              <a:rPr lang="ar-SA"/>
              <a:t>انقر لتحرير نمط عنوان الشكل الرئيسي</a:t>
            </a:r>
            <a:endParaRPr lang="ar-DZ"/>
          </a:p>
        </p:txBody>
      </p:sp>
      <p:sp>
        <p:nvSpPr>
          <p:cNvPr id="3" name="عنصر نائب للعنوان العمودي 2">
            <a:extLst>
              <a:ext uri="{FF2B5EF4-FFF2-40B4-BE49-F238E27FC236}">
                <a16:creationId xmlns:a16="http://schemas.microsoft.com/office/drawing/2014/main" xmlns="" id="{2F373545-15B9-87C6-DCCA-FF163D27DB69}"/>
              </a:ext>
            </a:extLst>
          </p:cNvPr>
          <p:cNvSpPr>
            <a:spLocks noGrp="1"/>
          </p:cNvSpPr>
          <p:nvPr>
            <p:ph type="body" orient="vert" idx="1"/>
          </p:nvPr>
        </p:nvSpPr>
        <p:spPr>
          <a:xfrm>
            <a:off x="838200" y="365125"/>
            <a:ext cx="7734300" cy="5811838"/>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DZ"/>
          </a:p>
        </p:txBody>
      </p:sp>
      <p:sp>
        <p:nvSpPr>
          <p:cNvPr id="4" name="عنصر نائب للتاريخ 3">
            <a:extLst>
              <a:ext uri="{FF2B5EF4-FFF2-40B4-BE49-F238E27FC236}">
                <a16:creationId xmlns:a16="http://schemas.microsoft.com/office/drawing/2014/main" xmlns="" id="{C1DB6467-4221-BD64-DC5C-5FA18624DCF1}"/>
              </a:ext>
            </a:extLst>
          </p:cNvPr>
          <p:cNvSpPr>
            <a:spLocks noGrp="1"/>
          </p:cNvSpPr>
          <p:nvPr>
            <p:ph type="dt" sz="half" idx="10"/>
          </p:nvPr>
        </p:nvSpPr>
        <p:spPr/>
        <p:txBody>
          <a:bodyPr/>
          <a:lstStyle/>
          <a:p>
            <a:fld id="{07C3E2ED-16BC-4AF8-91E2-3F5D67587A8B}" type="datetime8">
              <a:rPr lang="ar-DZ" smtClean="0"/>
              <a:pPr/>
              <a:t>16 حزيران، 25</a:t>
            </a:fld>
            <a:endParaRPr lang="ar-DZ"/>
          </a:p>
        </p:txBody>
      </p:sp>
      <p:sp>
        <p:nvSpPr>
          <p:cNvPr id="5" name="عنصر نائب للتذييل 4">
            <a:extLst>
              <a:ext uri="{FF2B5EF4-FFF2-40B4-BE49-F238E27FC236}">
                <a16:creationId xmlns:a16="http://schemas.microsoft.com/office/drawing/2014/main" xmlns="" id="{1A113A56-0466-547F-0345-5C2DDE9B4986}"/>
              </a:ext>
            </a:extLst>
          </p:cNvPr>
          <p:cNvSpPr>
            <a:spLocks noGrp="1"/>
          </p:cNvSpPr>
          <p:nvPr>
            <p:ph type="ftr" sz="quarter" idx="11"/>
          </p:nvPr>
        </p:nvSpPr>
        <p:spPr/>
        <p:txBody>
          <a:bodyPr/>
          <a:lstStyle/>
          <a:p>
            <a:endParaRPr lang="ar-DZ"/>
          </a:p>
        </p:txBody>
      </p:sp>
      <p:sp>
        <p:nvSpPr>
          <p:cNvPr id="6" name="عنصر نائب لرقم الشريحة 5">
            <a:extLst>
              <a:ext uri="{FF2B5EF4-FFF2-40B4-BE49-F238E27FC236}">
                <a16:creationId xmlns:a16="http://schemas.microsoft.com/office/drawing/2014/main" xmlns="" id="{3CC03AA9-A175-0ACE-D593-700030BDDC99}"/>
              </a:ext>
            </a:extLst>
          </p:cNvPr>
          <p:cNvSpPr>
            <a:spLocks noGrp="1"/>
          </p:cNvSpPr>
          <p:nvPr>
            <p:ph type="sldNum" sz="quarter" idx="12"/>
          </p:nvPr>
        </p:nvSpPr>
        <p:spPr/>
        <p:txBody>
          <a:body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283958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1A5E3AA5-D7A9-5DAC-5C9E-B400A16D0E2F}"/>
              </a:ext>
            </a:extLst>
          </p:cNvPr>
          <p:cNvSpPr>
            <a:spLocks noGrp="1"/>
          </p:cNvSpPr>
          <p:nvPr>
            <p:ph type="title"/>
          </p:nvPr>
        </p:nvSpPr>
        <p:spPr/>
        <p:txBody>
          <a:bodyPr/>
          <a:lstStyle/>
          <a:p>
            <a:r>
              <a:rPr lang="ar-SA"/>
              <a:t>انقر لتحرير نمط عنوان الشكل الرئيسي</a:t>
            </a:r>
            <a:endParaRPr lang="ar-DZ"/>
          </a:p>
        </p:txBody>
      </p:sp>
      <p:sp>
        <p:nvSpPr>
          <p:cNvPr id="3" name="عنصر نائب للمحتوى 2">
            <a:extLst>
              <a:ext uri="{FF2B5EF4-FFF2-40B4-BE49-F238E27FC236}">
                <a16:creationId xmlns:a16="http://schemas.microsoft.com/office/drawing/2014/main" xmlns="" id="{BCF9A3C0-5883-9BEC-D116-E0E3154F9DF0}"/>
              </a:ext>
            </a:extLst>
          </p:cNvPr>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DZ"/>
          </a:p>
        </p:txBody>
      </p:sp>
      <p:sp>
        <p:nvSpPr>
          <p:cNvPr id="4" name="عنصر نائب للتاريخ 3">
            <a:extLst>
              <a:ext uri="{FF2B5EF4-FFF2-40B4-BE49-F238E27FC236}">
                <a16:creationId xmlns:a16="http://schemas.microsoft.com/office/drawing/2014/main" xmlns="" id="{837FF911-B6B6-B083-00F0-3FC63270CA40}"/>
              </a:ext>
            </a:extLst>
          </p:cNvPr>
          <p:cNvSpPr>
            <a:spLocks noGrp="1"/>
          </p:cNvSpPr>
          <p:nvPr>
            <p:ph type="dt" sz="half" idx="10"/>
          </p:nvPr>
        </p:nvSpPr>
        <p:spPr/>
        <p:txBody>
          <a:bodyPr/>
          <a:lstStyle/>
          <a:p>
            <a:fld id="{94E79277-D429-4291-B695-3A709BA14048}" type="datetime8">
              <a:rPr lang="ar-DZ" smtClean="0"/>
              <a:pPr/>
              <a:t>16 حزيران، 25</a:t>
            </a:fld>
            <a:endParaRPr lang="ar-DZ"/>
          </a:p>
        </p:txBody>
      </p:sp>
      <p:sp>
        <p:nvSpPr>
          <p:cNvPr id="5" name="عنصر نائب للتذييل 4">
            <a:extLst>
              <a:ext uri="{FF2B5EF4-FFF2-40B4-BE49-F238E27FC236}">
                <a16:creationId xmlns:a16="http://schemas.microsoft.com/office/drawing/2014/main" xmlns="" id="{6A20F721-B4CE-E453-3C2B-A2999989029C}"/>
              </a:ext>
            </a:extLst>
          </p:cNvPr>
          <p:cNvSpPr>
            <a:spLocks noGrp="1"/>
          </p:cNvSpPr>
          <p:nvPr>
            <p:ph type="ftr" sz="quarter" idx="11"/>
          </p:nvPr>
        </p:nvSpPr>
        <p:spPr/>
        <p:txBody>
          <a:bodyPr/>
          <a:lstStyle/>
          <a:p>
            <a:endParaRPr lang="ar-DZ"/>
          </a:p>
        </p:txBody>
      </p:sp>
      <p:sp>
        <p:nvSpPr>
          <p:cNvPr id="6" name="عنصر نائب لرقم الشريحة 5">
            <a:extLst>
              <a:ext uri="{FF2B5EF4-FFF2-40B4-BE49-F238E27FC236}">
                <a16:creationId xmlns:a16="http://schemas.microsoft.com/office/drawing/2014/main" xmlns="" id="{2EAEADC1-5DED-3709-9943-6965678A5D34}"/>
              </a:ext>
            </a:extLst>
          </p:cNvPr>
          <p:cNvSpPr>
            <a:spLocks noGrp="1"/>
          </p:cNvSpPr>
          <p:nvPr>
            <p:ph type="sldNum" sz="quarter" idx="12"/>
          </p:nvPr>
        </p:nvSpPr>
        <p:spPr/>
        <p:txBody>
          <a:body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4177024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E4394D82-1EE3-1617-70FF-B3FE02671314}"/>
              </a:ext>
            </a:extLst>
          </p:cNvPr>
          <p:cNvSpPr>
            <a:spLocks noGrp="1"/>
          </p:cNvSpPr>
          <p:nvPr>
            <p:ph type="title"/>
          </p:nvPr>
        </p:nvSpPr>
        <p:spPr>
          <a:xfrm>
            <a:off x="831850" y="1709738"/>
            <a:ext cx="10515600" cy="2852737"/>
          </a:xfrm>
        </p:spPr>
        <p:txBody>
          <a:bodyPr anchor="b"/>
          <a:lstStyle>
            <a:lvl1pPr>
              <a:defRPr sz="6000"/>
            </a:lvl1pPr>
          </a:lstStyle>
          <a:p>
            <a:r>
              <a:rPr lang="ar-SA"/>
              <a:t>انقر لتحرير نمط عنوان الشكل الرئيسي</a:t>
            </a:r>
            <a:endParaRPr lang="ar-DZ"/>
          </a:p>
        </p:txBody>
      </p:sp>
      <p:sp>
        <p:nvSpPr>
          <p:cNvPr id="3" name="عنصر نائب للنص 2">
            <a:extLst>
              <a:ext uri="{FF2B5EF4-FFF2-40B4-BE49-F238E27FC236}">
                <a16:creationId xmlns:a16="http://schemas.microsoft.com/office/drawing/2014/main" xmlns="" id="{19C80EDB-D077-074A-0873-82C493068C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عنصر نائب للتاريخ 3">
            <a:extLst>
              <a:ext uri="{FF2B5EF4-FFF2-40B4-BE49-F238E27FC236}">
                <a16:creationId xmlns:a16="http://schemas.microsoft.com/office/drawing/2014/main" xmlns="" id="{83C701D6-CA39-6BE2-A8C2-4059FE2165CC}"/>
              </a:ext>
            </a:extLst>
          </p:cNvPr>
          <p:cNvSpPr>
            <a:spLocks noGrp="1"/>
          </p:cNvSpPr>
          <p:nvPr>
            <p:ph type="dt" sz="half" idx="10"/>
          </p:nvPr>
        </p:nvSpPr>
        <p:spPr/>
        <p:txBody>
          <a:bodyPr/>
          <a:lstStyle/>
          <a:p>
            <a:fld id="{30A6E226-9401-46AF-BDE4-343AFC7FA7CC}" type="datetime8">
              <a:rPr lang="ar-DZ" smtClean="0"/>
              <a:pPr/>
              <a:t>16 حزيران، 25</a:t>
            </a:fld>
            <a:endParaRPr lang="ar-DZ"/>
          </a:p>
        </p:txBody>
      </p:sp>
      <p:sp>
        <p:nvSpPr>
          <p:cNvPr id="5" name="عنصر نائب للتذييل 4">
            <a:extLst>
              <a:ext uri="{FF2B5EF4-FFF2-40B4-BE49-F238E27FC236}">
                <a16:creationId xmlns:a16="http://schemas.microsoft.com/office/drawing/2014/main" xmlns="" id="{24661149-70C9-E730-B11E-E92CA61F326B}"/>
              </a:ext>
            </a:extLst>
          </p:cNvPr>
          <p:cNvSpPr>
            <a:spLocks noGrp="1"/>
          </p:cNvSpPr>
          <p:nvPr>
            <p:ph type="ftr" sz="quarter" idx="11"/>
          </p:nvPr>
        </p:nvSpPr>
        <p:spPr/>
        <p:txBody>
          <a:bodyPr/>
          <a:lstStyle/>
          <a:p>
            <a:endParaRPr lang="ar-DZ"/>
          </a:p>
        </p:txBody>
      </p:sp>
      <p:sp>
        <p:nvSpPr>
          <p:cNvPr id="6" name="عنصر نائب لرقم الشريحة 5">
            <a:extLst>
              <a:ext uri="{FF2B5EF4-FFF2-40B4-BE49-F238E27FC236}">
                <a16:creationId xmlns:a16="http://schemas.microsoft.com/office/drawing/2014/main" xmlns="" id="{2CD29266-4B7D-101B-14D1-806BA8F7504B}"/>
              </a:ext>
            </a:extLst>
          </p:cNvPr>
          <p:cNvSpPr>
            <a:spLocks noGrp="1"/>
          </p:cNvSpPr>
          <p:nvPr>
            <p:ph type="sldNum" sz="quarter" idx="12"/>
          </p:nvPr>
        </p:nvSpPr>
        <p:spPr/>
        <p:txBody>
          <a:body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3398305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F63049F8-9160-E8B6-12AE-CF236C0751CF}"/>
              </a:ext>
            </a:extLst>
          </p:cNvPr>
          <p:cNvSpPr>
            <a:spLocks noGrp="1"/>
          </p:cNvSpPr>
          <p:nvPr>
            <p:ph type="title"/>
          </p:nvPr>
        </p:nvSpPr>
        <p:spPr/>
        <p:txBody>
          <a:bodyPr/>
          <a:lstStyle/>
          <a:p>
            <a:r>
              <a:rPr lang="ar-SA"/>
              <a:t>انقر لتحرير نمط عنوان الشكل الرئيسي</a:t>
            </a:r>
            <a:endParaRPr lang="ar-DZ"/>
          </a:p>
        </p:txBody>
      </p:sp>
      <p:sp>
        <p:nvSpPr>
          <p:cNvPr id="3" name="عنصر نائب للمحتوى 2">
            <a:extLst>
              <a:ext uri="{FF2B5EF4-FFF2-40B4-BE49-F238E27FC236}">
                <a16:creationId xmlns:a16="http://schemas.microsoft.com/office/drawing/2014/main" xmlns="" id="{69365F2C-C66F-61FD-990B-37202B69A167}"/>
              </a:ext>
            </a:extLst>
          </p:cNvPr>
          <p:cNvSpPr>
            <a:spLocks noGrp="1"/>
          </p:cNvSpPr>
          <p:nvPr>
            <p:ph sz="half" idx="1"/>
          </p:nvPr>
        </p:nvSpPr>
        <p:spPr>
          <a:xfrm>
            <a:off x="838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DZ"/>
          </a:p>
        </p:txBody>
      </p:sp>
      <p:sp>
        <p:nvSpPr>
          <p:cNvPr id="4" name="عنصر نائب للمحتوى 3">
            <a:extLst>
              <a:ext uri="{FF2B5EF4-FFF2-40B4-BE49-F238E27FC236}">
                <a16:creationId xmlns:a16="http://schemas.microsoft.com/office/drawing/2014/main" xmlns="" id="{775BFF4E-62DF-E88F-615B-73D34CD2B2EC}"/>
              </a:ext>
            </a:extLst>
          </p:cNvPr>
          <p:cNvSpPr>
            <a:spLocks noGrp="1"/>
          </p:cNvSpPr>
          <p:nvPr>
            <p:ph sz="half" idx="2"/>
          </p:nvPr>
        </p:nvSpPr>
        <p:spPr>
          <a:xfrm>
            <a:off x="6172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DZ"/>
          </a:p>
        </p:txBody>
      </p:sp>
      <p:sp>
        <p:nvSpPr>
          <p:cNvPr id="5" name="عنصر نائب للتاريخ 4">
            <a:extLst>
              <a:ext uri="{FF2B5EF4-FFF2-40B4-BE49-F238E27FC236}">
                <a16:creationId xmlns:a16="http://schemas.microsoft.com/office/drawing/2014/main" xmlns="" id="{E294C90B-1DA6-062C-44AE-767875215A9A}"/>
              </a:ext>
            </a:extLst>
          </p:cNvPr>
          <p:cNvSpPr>
            <a:spLocks noGrp="1"/>
          </p:cNvSpPr>
          <p:nvPr>
            <p:ph type="dt" sz="half" idx="10"/>
          </p:nvPr>
        </p:nvSpPr>
        <p:spPr/>
        <p:txBody>
          <a:bodyPr/>
          <a:lstStyle/>
          <a:p>
            <a:fld id="{B438C8C8-1302-4DAA-B4A4-CD88671C3060}" type="datetime8">
              <a:rPr lang="ar-DZ" smtClean="0"/>
              <a:pPr/>
              <a:t>16 حزيران، 25</a:t>
            </a:fld>
            <a:endParaRPr lang="ar-DZ"/>
          </a:p>
        </p:txBody>
      </p:sp>
      <p:sp>
        <p:nvSpPr>
          <p:cNvPr id="6" name="عنصر نائب للتذييل 5">
            <a:extLst>
              <a:ext uri="{FF2B5EF4-FFF2-40B4-BE49-F238E27FC236}">
                <a16:creationId xmlns:a16="http://schemas.microsoft.com/office/drawing/2014/main" xmlns="" id="{84DC00BF-53AD-25CB-B0BD-EE9065C03C64}"/>
              </a:ext>
            </a:extLst>
          </p:cNvPr>
          <p:cNvSpPr>
            <a:spLocks noGrp="1"/>
          </p:cNvSpPr>
          <p:nvPr>
            <p:ph type="ftr" sz="quarter" idx="11"/>
          </p:nvPr>
        </p:nvSpPr>
        <p:spPr/>
        <p:txBody>
          <a:bodyPr/>
          <a:lstStyle/>
          <a:p>
            <a:endParaRPr lang="ar-DZ"/>
          </a:p>
        </p:txBody>
      </p:sp>
      <p:sp>
        <p:nvSpPr>
          <p:cNvPr id="7" name="عنصر نائب لرقم الشريحة 6">
            <a:extLst>
              <a:ext uri="{FF2B5EF4-FFF2-40B4-BE49-F238E27FC236}">
                <a16:creationId xmlns:a16="http://schemas.microsoft.com/office/drawing/2014/main" xmlns="" id="{07D51955-72A8-F4BD-614E-73DF29FE07D0}"/>
              </a:ext>
            </a:extLst>
          </p:cNvPr>
          <p:cNvSpPr>
            <a:spLocks noGrp="1"/>
          </p:cNvSpPr>
          <p:nvPr>
            <p:ph type="sldNum" sz="quarter" idx="12"/>
          </p:nvPr>
        </p:nvSpPr>
        <p:spPr/>
        <p:txBody>
          <a:body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996009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FFEDACF4-7614-77C3-54FD-5241184D73D9}"/>
              </a:ext>
            </a:extLst>
          </p:cNvPr>
          <p:cNvSpPr>
            <a:spLocks noGrp="1"/>
          </p:cNvSpPr>
          <p:nvPr>
            <p:ph type="title"/>
          </p:nvPr>
        </p:nvSpPr>
        <p:spPr>
          <a:xfrm>
            <a:off x="839788" y="365125"/>
            <a:ext cx="10515600" cy="1325563"/>
          </a:xfrm>
        </p:spPr>
        <p:txBody>
          <a:bodyPr/>
          <a:lstStyle/>
          <a:p>
            <a:r>
              <a:rPr lang="ar-SA"/>
              <a:t>انقر لتحرير نمط عنوان الشكل الرئيسي</a:t>
            </a:r>
            <a:endParaRPr lang="ar-DZ"/>
          </a:p>
        </p:txBody>
      </p:sp>
      <p:sp>
        <p:nvSpPr>
          <p:cNvPr id="3" name="عنصر نائب للنص 2">
            <a:extLst>
              <a:ext uri="{FF2B5EF4-FFF2-40B4-BE49-F238E27FC236}">
                <a16:creationId xmlns:a16="http://schemas.microsoft.com/office/drawing/2014/main" xmlns="" id="{75FD156B-6528-BFD6-E8B6-F7404ED217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عنصر نائب للمحتوى 3">
            <a:extLst>
              <a:ext uri="{FF2B5EF4-FFF2-40B4-BE49-F238E27FC236}">
                <a16:creationId xmlns:a16="http://schemas.microsoft.com/office/drawing/2014/main" xmlns="" id="{18B89AC1-1A7D-A4FE-DF7C-CF5CDAC622A9}"/>
              </a:ext>
            </a:extLst>
          </p:cNvPr>
          <p:cNvSpPr>
            <a:spLocks noGrp="1"/>
          </p:cNvSpPr>
          <p:nvPr>
            <p:ph sz="half" idx="2"/>
          </p:nvPr>
        </p:nvSpPr>
        <p:spPr>
          <a:xfrm>
            <a:off x="839788" y="2505075"/>
            <a:ext cx="5157787"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DZ"/>
          </a:p>
        </p:txBody>
      </p:sp>
      <p:sp>
        <p:nvSpPr>
          <p:cNvPr id="5" name="عنصر نائب للنص 4">
            <a:extLst>
              <a:ext uri="{FF2B5EF4-FFF2-40B4-BE49-F238E27FC236}">
                <a16:creationId xmlns:a16="http://schemas.microsoft.com/office/drawing/2014/main" xmlns="" id="{2BD6C69C-C2F9-AC78-BCA2-B814D78B84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عنصر نائب للمحتوى 5">
            <a:extLst>
              <a:ext uri="{FF2B5EF4-FFF2-40B4-BE49-F238E27FC236}">
                <a16:creationId xmlns:a16="http://schemas.microsoft.com/office/drawing/2014/main" xmlns="" id="{3779A2CA-3B8B-5C3B-C9F4-823BF53710FA}"/>
              </a:ext>
            </a:extLst>
          </p:cNvPr>
          <p:cNvSpPr>
            <a:spLocks noGrp="1"/>
          </p:cNvSpPr>
          <p:nvPr>
            <p:ph sz="quarter" idx="4"/>
          </p:nvPr>
        </p:nvSpPr>
        <p:spPr>
          <a:xfrm>
            <a:off x="6172200" y="2505075"/>
            <a:ext cx="5183188"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DZ"/>
          </a:p>
        </p:txBody>
      </p:sp>
      <p:sp>
        <p:nvSpPr>
          <p:cNvPr id="7" name="عنصر نائب للتاريخ 6">
            <a:extLst>
              <a:ext uri="{FF2B5EF4-FFF2-40B4-BE49-F238E27FC236}">
                <a16:creationId xmlns:a16="http://schemas.microsoft.com/office/drawing/2014/main" xmlns="" id="{F249D4F9-1AA4-B624-F710-61ECCA323F46}"/>
              </a:ext>
            </a:extLst>
          </p:cNvPr>
          <p:cNvSpPr>
            <a:spLocks noGrp="1"/>
          </p:cNvSpPr>
          <p:nvPr>
            <p:ph type="dt" sz="half" idx="10"/>
          </p:nvPr>
        </p:nvSpPr>
        <p:spPr/>
        <p:txBody>
          <a:bodyPr/>
          <a:lstStyle/>
          <a:p>
            <a:fld id="{24DA848D-D7DF-4DE2-8034-547A3FE95DDB}" type="datetime8">
              <a:rPr lang="ar-DZ" smtClean="0"/>
              <a:pPr/>
              <a:t>16 حزيران، 25</a:t>
            </a:fld>
            <a:endParaRPr lang="ar-DZ"/>
          </a:p>
        </p:txBody>
      </p:sp>
      <p:sp>
        <p:nvSpPr>
          <p:cNvPr id="8" name="عنصر نائب للتذييل 7">
            <a:extLst>
              <a:ext uri="{FF2B5EF4-FFF2-40B4-BE49-F238E27FC236}">
                <a16:creationId xmlns:a16="http://schemas.microsoft.com/office/drawing/2014/main" xmlns="" id="{8583D871-86F3-1FF5-A9BF-16CF18D212E8}"/>
              </a:ext>
            </a:extLst>
          </p:cNvPr>
          <p:cNvSpPr>
            <a:spLocks noGrp="1"/>
          </p:cNvSpPr>
          <p:nvPr>
            <p:ph type="ftr" sz="quarter" idx="11"/>
          </p:nvPr>
        </p:nvSpPr>
        <p:spPr/>
        <p:txBody>
          <a:bodyPr/>
          <a:lstStyle/>
          <a:p>
            <a:endParaRPr lang="ar-DZ"/>
          </a:p>
        </p:txBody>
      </p:sp>
      <p:sp>
        <p:nvSpPr>
          <p:cNvPr id="9" name="عنصر نائب لرقم الشريحة 8">
            <a:extLst>
              <a:ext uri="{FF2B5EF4-FFF2-40B4-BE49-F238E27FC236}">
                <a16:creationId xmlns:a16="http://schemas.microsoft.com/office/drawing/2014/main" xmlns="" id="{41D03F28-13B3-3927-593B-9FF524AD37BF}"/>
              </a:ext>
            </a:extLst>
          </p:cNvPr>
          <p:cNvSpPr>
            <a:spLocks noGrp="1"/>
          </p:cNvSpPr>
          <p:nvPr>
            <p:ph type="sldNum" sz="quarter" idx="12"/>
          </p:nvPr>
        </p:nvSpPr>
        <p:spPr/>
        <p:txBody>
          <a:body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2253521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459D8A9F-1F1F-5D6C-35BA-46BD61BBE996}"/>
              </a:ext>
            </a:extLst>
          </p:cNvPr>
          <p:cNvSpPr>
            <a:spLocks noGrp="1"/>
          </p:cNvSpPr>
          <p:nvPr>
            <p:ph type="title"/>
          </p:nvPr>
        </p:nvSpPr>
        <p:spPr/>
        <p:txBody>
          <a:bodyPr/>
          <a:lstStyle/>
          <a:p>
            <a:r>
              <a:rPr lang="ar-SA"/>
              <a:t>انقر لتحرير نمط عنوان الشكل الرئيسي</a:t>
            </a:r>
            <a:endParaRPr lang="ar-DZ"/>
          </a:p>
        </p:txBody>
      </p:sp>
      <p:sp>
        <p:nvSpPr>
          <p:cNvPr id="3" name="عنصر نائب للتاريخ 2">
            <a:extLst>
              <a:ext uri="{FF2B5EF4-FFF2-40B4-BE49-F238E27FC236}">
                <a16:creationId xmlns:a16="http://schemas.microsoft.com/office/drawing/2014/main" xmlns="" id="{CE36D326-FA77-E968-1ACC-512827009B7F}"/>
              </a:ext>
            </a:extLst>
          </p:cNvPr>
          <p:cNvSpPr>
            <a:spLocks noGrp="1"/>
          </p:cNvSpPr>
          <p:nvPr>
            <p:ph type="dt" sz="half" idx="10"/>
          </p:nvPr>
        </p:nvSpPr>
        <p:spPr/>
        <p:txBody>
          <a:bodyPr/>
          <a:lstStyle/>
          <a:p>
            <a:fld id="{52B7CC25-5AF3-4AD8-982C-A9C1213F7BB1}" type="datetime8">
              <a:rPr lang="ar-DZ" smtClean="0"/>
              <a:pPr/>
              <a:t>16 حزيران، 25</a:t>
            </a:fld>
            <a:endParaRPr lang="ar-DZ"/>
          </a:p>
        </p:txBody>
      </p:sp>
      <p:sp>
        <p:nvSpPr>
          <p:cNvPr id="4" name="عنصر نائب للتذييل 3">
            <a:extLst>
              <a:ext uri="{FF2B5EF4-FFF2-40B4-BE49-F238E27FC236}">
                <a16:creationId xmlns:a16="http://schemas.microsoft.com/office/drawing/2014/main" xmlns="" id="{851F2AC4-CF24-9B22-9430-DFBB5A60F699}"/>
              </a:ext>
            </a:extLst>
          </p:cNvPr>
          <p:cNvSpPr>
            <a:spLocks noGrp="1"/>
          </p:cNvSpPr>
          <p:nvPr>
            <p:ph type="ftr" sz="quarter" idx="11"/>
          </p:nvPr>
        </p:nvSpPr>
        <p:spPr/>
        <p:txBody>
          <a:bodyPr/>
          <a:lstStyle/>
          <a:p>
            <a:endParaRPr lang="ar-DZ"/>
          </a:p>
        </p:txBody>
      </p:sp>
      <p:sp>
        <p:nvSpPr>
          <p:cNvPr id="5" name="عنصر نائب لرقم الشريحة 4">
            <a:extLst>
              <a:ext uri="{FF2B5EF4-FFF2-40B4-BE49-F238E27FC236}">
                <a16:creationId xmlns:a16="http://schemas.microsoft.com/office/drawing/2014/main" xmlns="" id="{347A5A27-9E51-69C7-ED54-3BD58140E9E9}"/>
              </a:ext>
            </a:extLst>
          </p:cNvPr>
          <p:cNvSpPr>
            <a:spLocks noGrp="1"/>
          </p:cNvSpPr>
          <p:nvPr>
            <p:ph type="sldNum" sz="quarter" idx="12"/>
          </p:nvPr>
        </p:nvSpPr>
        <p:spPr/>
        <p:txBody>
          <a:body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567438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a:extLst>
              <a:ext uri="{FF2B5EF4-FFF2-40B4-BE49-F238E27FC236}">
                <a16:creationId xmlns:a16="http://schemas.microsoft.com/office/drawing/2014/main" xmlns="" id="{AC7A7112-891F-D970-DE5E-172080AD61B8}"/>
              </a:ext>
            </a:extLst>
          </p:cNvPr>
          <p:cNvSpPr>
            <a:spLocks noGrp="1"/>
          </p:cNvSpPr>
          <p:nvPr>
            <p:ph type="dt" sz="half" idx="10"/>
          </p:nvPr>
        </p:nvSpPr>
        <p:spPr/>
        <p:txBody>
          <a:bodyPr/>
          <a:lstStyle/>
          <a:p>
            <a:fld id="{1866E9E3-1A0C-4950-988E-91A4CCE27C0E}" type="datetime8">
              <a:rPr lang="ar-DZ" smtClean="0"/>
              <a:pPr/>
              <a:t>16 حزيران، 25</a:t>
            </a:fld>
            <a:endParaRPr lang="ar-DZ"/>
          </a:p>
        </p:txBody>
      </p:sp>
      <p:sp>
        <p:nvSpPr>
          <p:cNvPr id="3" name="عنصر نائب للتذييل 2">
            <a:extLst>
              <a:ext uri="{FF2B5EF4-FFF2-40B4-BE49-F238E27FC236}">
                <a16:creationId xmlns:a16="http://schemas.microsoft.com/office/drawing/2014/main" xmlns="" id="{8201B073-DE78-EB2F-E7DE-34714982D8E3}"/>
              </a:ext>
            </a:extLst>
          </p:cNvPr>
          <p:cNvSpPr>
            <a:spLocks noGrp="1"/>
          </p:cNvSpPr>
          <p:nvPr>
            <p:ph type="ftr" sz="quarter" idx="11"/>
          </p:nvPr>
        </p:nvSpPr>
        <p:spPr/>
        <p:txBody>
          <a:bodyPr/>
          <a:lstStyle/>
          <a:p>
            <a:endParaRPr lang="ar-DZ"/>
          </a:p>
        </p:txBody>
      </p:sp>
      <p:sp>
        <p:nvSpPr>
          <p:cNvPr id="4" name="عنصر نائب لرقم الشريحة 3">
            <a:extLst>
              <a:ext uri="{FF2B5EF4-FFF2-40B4-BE49-F238E27FC236}">
                <a16:creationId xmlns:a16="http://schemas.microsoft.com/office/drawing/2014/main" xmlns="" id="{5B736CA7-CF0C-50ED-D518-FCF66E963C23}"/>
              </a:ext>
            </a:extLst>
          </p:cNvPr>
          <p:cNvSpPr>
            <a:spLocks noGrp="1"/>
          </p:cNvSpPr>
          <p:nvPr>
            <p:ph type="sldNum" sz="quarter" idx="12"/>
          </p:nvPr>
        </p:nvSpPr>
        <p:spPr/>
        <p:txBody>
          <a:body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3018338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BE7F417B-DC10-0EB0-092F-EBDAB8C69488}"/>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ar-DZ"/>
          </a:p>
        </p:txBody>
      </p:sp>
      <p:sp>
        <p:nvSpPr>
          <p:cNvPr id="3" name="عنصر نائب للمحتوى 2">
            <a:extLst>
              <a:ext uri="{FF2B5EF4-FFF2-40B4-BE49-F238E27FC236}">
                <a16:creationId xmlns:a16="http://schemas.microsoft.com/office/drawing/2014/main" xmlns="" id="{489082B6-AE2E-FF6F-4FE2-8CAA1FDAF2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DZ"/>
          </a:p>
        </p:txBody>
      </p:sp>
      <p:sp>
        <p:nvSpPr>
          <p:cNvPr id="4" name="عنصر نائب للنص 3">
            <a:extLst>
              <a:ext uri="{FF2B5EF4-FFF2-40B4-BE49-F238E27FC236}">
                <a16:creationId xmlns:a16="http://schemas.microsoft.com/office/drawing/2014/main" xmlns="" id="{22BF2BE7-0B12-E88B-02B5-38F86F9ECB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xmlns="" id="{9F286F55-A7E1-8A78-CBAF-5321AE4DA3D3}"/>
              </a:ext>
            </a:extLst>
          </p:cNvPr>
          <p:cNvSpPr>
            <a:spLocks noGrp="1"/>
          </p:cNvSpPr>
          <p:nvPr>
            <p:ph type="dt" sz="half" idx="10"/>
          </p:nvPr>
        </p:nvSpPr>
        <p:spPr/>
        <p:txBody>
          <a:bodyPr/>
          <a:lstStyle/>
          <a:p>
            <a:fld id="{19E0D9C6-7867-49DF-91F3-86E392545E87}" type="datetime8">
              <a:rPr lang="ar-DZ" smtClean="0"/>
              <a:pPr/>
              <a:t>16 حزيران، 25</a:t>
            </a:fld>
            <a:endParaRPr lang="ar-DZ"/>
          </a:p>
        </p:txBody>
      </p:sp>
      <p:sp>
        <p:nvSpPr>
          <p:cNvPr id="6" name="عنصر نائب للتذييل 5">
            <a:extLst>
              <a:ext uri="{FF2B5EF4-FFF2-40B4-BE49-F238E27FC236}">
                <a16:creationId xmlns:a16="http://schemas.microsoft.com/office/drawing/2014/main" xmlns="" id="{2128C870-A18C-19B6-FB61-608F33DED3B1}"/>
              </a:ext>
            </a:extLst>
          </p:cNvPr>
          <p:cNvSpPr>
            <a:spLocks noGrp="1"/>
          </p:cNvSpPr>
          <p:nvPr>
            <p:ph type="ftr" sz="quarter" idx="11"/>
          </p:nvPr>
        </p:nvSpPr>
        <p:spPr/>
        <p:txBody>
          <a:bodyPr/>
          <a:lstStyle/>
          <a:p>
            <a:endParaRPr lang="ar-DZ"/>
          </a:p>
        </p:txBody>
      </p:sp>
      <p:sp>
        <p:nvSpPr>
          <p:cNvPr id="7" name="عنصر نائب لرقم الشريحة 6">
            <a:extLst>
              <a:ext uri="{FF2B5EF4-FFF2-40B4-BE49-F238E27FC236}">
                <a16:creationId xmlns:a16="http://schemas.microsoft.com/office/drawing/2014/main" xmlns="" id="{95208C60-0171-075F-F593-E91112970FF3}"/>
              </a:ext>
            </a:extLst>
          </p:cNvPr>
          <p:cNvSpPr>
            <a:spLocks noGrp="1"/>
          </p:cNvSpPr>
          <p:nvPr>
            <p:ph type="sldNum" sz="quarter" idx="12"/>
          </p:nvPr>
        </p:nvSpPr>
        <p:spPr/>
        <p:txBody>
          <a:body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100946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450B3E5E-8459-D9D9-29F7-7E567DAD0A82}"/>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ar-DZ"/>
          </a:p>
        </p:txBody>
      </p:sp>
      <p:sp>
        <p:nvSpPr>
          <p:cNvPr id="3" name="عنصر نائب للصورة 2">
            <a:extLst>
              <a:ext uri="{FF2B5EF4-FFF2-40B4-BE49-F238E27FC236}">
                <a16:creationId xmlns:a16="http://schemas.microsoft.com/office/drawing/2014/main" xmlns="" id="{7FCF838C-0D51-3EEA-0284-425EF5D09E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DZ"/>
          </a:p>
        </p:txBody>
      </p:sp>
      <p:sp>
        <p:nvSpPr>
          <p:cNvPr id="4" name="عنصر نائب للنص 3">
            <a:extLst>
              <a:ext uri="{FF2B5EF4-FFF2-40B4-BE49-F238E27FC236}">
                <a16:creationId xmlns:a16="http://schemas.microsoft.com/office/drawing/2014/main" xmlns="" id="{6FBC7D5C-E8FA-6D8A-DAE0-31CFB7AA86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xmlns="" id="{7422BDB6-C7D3-5AF8-5A21-434CA23C1CE4}"/>
              </a:ext>
            </a:extLst>
          </p:cNvPr>
          <p:cNvSpPr>
            <a:spLocks noGrp="1"/>
          </p:cNvSpPr>
          <p:nvPr>
            <p:ph type="dt" sz="half" idx="10"/>
          </p:nvPr>
        </p:nvSpPr>
        <p:spPr/>
        <p:txBody>
          <a:bodyPr/>
          <a:lstStyle/>
          <a:p>
            <a:fld id="{2F7C34A2-7DE3-4020-9A9A-76DAE37A837C}" type="datetime8">
              <a:rPr lang="ar-DZ" smtClean="0"/>
              <a:pPr/>
              <a:t>16 حزيران، 25</a:t>
            </a:fld>
            <a:endParaRPr lang="ar-DZ"/>
          </a:p>
        </p:txBody>
      </p:sp>
      <p:sp>
        <p:nvSpPr>
          <p:cNvPr id="6" name="عنصر نائب للتذييل 5">
            <a:extLst>
              <a:ext uri="{FF2B5EF4-FFF2-40B4-BE49-F238E27FC236}">
                <a16:creationId xmlns:a16="http://schemas.microsoft.com/office/drawing/2014/main" xmlns="" id="{40FE87FE-CFE9-E20F-3A4E-F6C102ED582B}"/>
              </a:ext>
            </a:extLst>
          </p:cNvPr>
          <p:cNvSpPr>
            <a:spLocks noGrp="1"/>
          </p:cNvSpPr>
          <p:nvPr>
            <p:ph type="ftr" sz="quarter" idx="11"/>
          </p:nvPr>
        </p:nvSpPr>
        <p:spPr/>
        <p:txBody>
          <a:bodyPr/>
          <a:lstStyle/>
          <a:p>
            <a:endParaRPr lang="ar-DZ"/>
          </a:p>
        </p:txBody>
      </p:sp>
      <p:sp>
        <p:nvSpPr>
          <p:cNvPr id="7" name="عنصر نائب لرقم الشريحة 6">
            <a:extLst>
              <a:ext uri="{FF2B5EF4-FFF2-40B4-BE49-F238E27FC236}">
                <a16:creationId xmlns:a16="http://schemas.microsoft.com/office/drawing/2014/main" xmlns="" id="{3147EDEE-AFD0-2208-11A0-63C7D29726FC}"/>
              </a:ext>
            </a:extLst>
          </p:cNvPr>
          <p:cNvSpPr>
            <a:spLocks noGrp="1"/>
          </p:cNvSpPr>
          <p:nvPr>
            <p:ph type="sldNum" sz="quarter" idx="12"/>
          </p:nvPr>
        </p:nvSpPr>
        <p:spPr/>
        <p:txBody>
          <a:body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2066933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a:extLst>
              <a:ext uri="{FF2B5EF4-FFF2-40B4-BE49-F238E27FC236}">
                <a16:creationId xmlns:a16="http://schemas.microsoft.com/office/drawing/2014/main" xmlns="" id="{0D94EA75-61A8-6631-FB61-F39A86BB47C0}"/>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عنوان الشكل الرئيسي</a:t>
            </a:r>
            <a:endParaRPr lang="ar-DZ"/>
          </a:p>
        </p:txBody>
      </p:sp>
      <p:sp>
        <p:nvSpPr>
          <p:cNvPr id="3" name="عنصر نائب للنص 2">
            <a:extLst>
              <a:ext uri="{FF2B5EF4-FFF2-40B4-BE49-F238E27FC236}">
                <a16:creationId xmlns:a16="http://schemas.microsoft.com/office/drawing/2014/main" xmlns="" id="{4391C9D4-AAE9-C1B0-5496-FB86655D97F1}"/>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DZ"/>
          </a:p>
        </p:txBody>
      </p:sp>
      <p:sp>
        <p:nvSpPr>
          <p:cNvPr id="4" name="عنصر نائب للتاريخ 3">
            <a:extLst>
              <a:ext uri="{FF2B5EF4-FFF2-40B4-BE49-F238E27FC236}">
                <a16:creationId xmlns:a16="http://schemas.microsoft.com/office/drawing/2014/main" xmlns="" id="{C6CF91F1-DFB8-2559-DF91-F61E189FFD04}"/>
              </a:ext>
            </a:extLst>
          </p:cNvPr>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62BBF7E-69F7-4B9F-87CF-88DCECD17E37}" type="datetime8">
              <a:rPr lang="ar-DZ" smtClean="0"/>
              <a:pPr/>
              <a:t>16 حزيران، 25</a:t>
            </a:fld>
            <a:endParaRPr lang="ar-DZ"/>
          </a:p>
        </p:txBody>
      </p:sp>
      <p:sp>
        <p:nvSpPr>
          <p:cNvPr id="5" name="عنصر نائب للتذييل 4">
            <a:extLst>
              <a:ext uri="{FF2B5EF4-FFF2-40B4-BE49-F238E27FC236}">
                <a16:creationId xmlns:a16="http://schemas.microsoft.com/office/drawing/2014/main" xmlns="" id="{FC107459-BB5B-C410-374A-D35B4AC945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DZ"/>
          </a:p>
        </p:txBody>
      </p:sp>
      <p:sp>
        <p:nvSpPr>
          <p:cNvPr id="6" name="عنصر نائب لرقم الشريحة 5">
            <a:extLst>
              <a:ext uri="{FF2B5EF4-FFF2-40B4-BE49-F238E27FC236}">
                <a16:creationId xmlns:a16="http://schemas.microsoft.com/office/drawing/2014/main" xmlns="" id="{559D8A14-7212-493D-6569-7F7391A7A82C}"/>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86C8CD5-52C2-4D04-A562-9A4B67665A00}" type="slidenum">
              <a:rPr lang="ar-DZ" smtClean="0"/>
              <a:pPr/>
              <a:t>‹N°›</a:t>
            </a:fld>
            <a:endParaRPr lang="ar-DZ"/>
          </a:p>
        </p:txBody>
      </p:sp>
    </p:spTree>
    <p:extLst>
      <p:ext uri="{BB962C8B-B14F-4D97-AF65-F5344CB8AC3E}">
        <p14:creationId xmlns:p14="http://schemas.microsoft.com/office/powerpoint/2010/main" xmlns="" val="3492990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DZ"/>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CDE0B91E-8899-E9D4-3241-BB9C96FE397C}"/>
              </a:ext>
            </a:extLst>
          </p:cNvPr>
          <p:cNvSpPr>
            <a:spLocks noGrp="1"/>
          </p:cNvSpPr>
          <p:nvPr>
            <p:ph type="ctrTitle"/>
          </p:nvPr>
        </p:nvSpPr>
        <p:spPr>
          <a:xfrm>
            <a:off x="0" y="558801"/>
            <a:ext cx="12192000" cy="3211512"/>
          </a:xfrm>
        </p:spPr>
        <p:txBody>
          <a:bodyPr>
            <a:noAutofit/>
          </a:bodyPr>
          <a:lstStyle/>
          <a:p>
            <a:r>
              <a:rPr lang="ar-DZ" sz="2800" b="1" dirty="0"/>
              <a:t>الجمهورية الجزائرية الديمقراطية الشعبية</a:t>
            </a:r>
            <a:br>
              <a:rPr lang="ar-DZ" sz="2800" b="1" dirty="0"/>
            </a:br>
            <a:r>
              <a:rPr lang="ar-DZ" sz="2800" b="1" dirty="0"/>
              <a:t>وزارة التعليم العالي والبحث العلمي</a:t>
            </a:r>
            <a:br>
              <a:rPr lang="ar-DZ" sz="2800" b="1" dirty="0"/>
            </a:br>
            <a:r>
              <a:rPr lang="ar-DZ" sz="2800" b="1" dirty="0"/>
              <a:t>جامعة زيان عاشور الجلفة </a:t>
            </a:r>
            <a:br>
              <a:rPr lang="ar-DZ" sz="2800" b="1" dirty="0"/>
            </a:br>
            <a:r>
              <a:rPr lang="ar-DZ" sz="2800" b="1" dirty="0"/>
              <a:t/>
            </a:r>
            <a:br>
              <a:rPr lang="ar-DZ" sz="2800" b="1" dirty="0"/>
            </a:br>
            <a:r>
              <a:rPr lang="ar-DZ" sz="2400" dirty="0"/>
              <a:t>كلية العلوم الاقتصادية ،التجارية وعلوم التسيير</a:t>
            </a:r>
            <a:br>
              <a:rPr lang="ar-DZ" sz="2400" dirty="0"/>
            </a:br>
            <a:r>
              <a:rPr lang="ar-DZ" sz="2400" dirty="0"/>
              <a:t>قسم :علوم التسيير</a:t>
            </a:r>
            <a:br>
              <a:rPr lang="ar-DZ" sz="2400" dirty="0"/>
            </a:br>
            <a:r>
              <a:rPr lang="ar-DZ" sz="2400" dirty="0"/>
              <a:t>تخصص: ريادة أعمال</a:t>
            </a:r>
            <a:br>
              <a:rPr lang="ar-DZ" sz="2400" dirty="0"/>
            </a:br>
            <a:r>
              <a:rPr lang="ar-DZ" sz="2400" dirty="0"/>
              <a:t>مذكرة مقدمة لاستكمال متطلبات الحصول على شهادة ماستر أكاديمي وشهادة مؤسسة ناشئة وفق القرار 1275</a:t>
            </a:r>
            <a:br>
              <a:rPr lang="ar-DZ" sz="2400" dirty="0"/>
            </a:br>
            <a:r>
              <a:rPr lang="ar-DZ" sz="2400" dirty="0"/>
              <a:t>بعنوان :</a:t>
            </a:r>
            <a:br>
              <a:rPr lang="ar-DZ" sz="2400" dirty="0"/>
            </a:br>
            <a:endParaRPr lang="ar-DZ" sz="2800" b="1" dirty="0"/>
          </a:p>
        </p:txBody>
      </p:sp>
      <p:sp>
        <p:nvSpPr>
          <p:cNvPr id="3" name="عنوان فرعي 2">
            <a:extLst>
              <a:ext uri="{FF2B5EF4-FFF2-40B4-BE49-F238E27FC236}">
                <a16:creationId xmlns:a16="http://schemas.microsoft.com/office/drawing/2014/main" xmlns="" id="{37B831FA-C607-FCDA-532F-E13CD959D83E}"/>
              </a:ext>
            </a:extLst>
          </p:cNvPr>
          <p:cNvSpPr>
            <a:spLocks noGrp="1"/>
          </p:cNvSpPr>
          <p:nvPr>
            <p:ph type="subTitle" idx="1"/>
          </p:nvPr>
        </p:nvSpPr>
        <p:spPr>
          <a:xfrm>
            <a:off x="20214" y="3309707"/>
            <a:ext cx="12425265" cy="3027593"/>
          </a:xfrm>
        </p:spPr>
        <p:txBody>
          <a:bodyPr>
            <a:noAutofit/>
          </a:bodyPr>
          <a:lstStyle/>
          <a:p>
            <a:endParaRPr lang="ar-DZ" dirty="0"/>
          </a:p>
          <a:p>
            <a:endParaRPr lang="ar-DZ" dirty="0"/>
          </a:p>
          <a:p>
            <a:endParaRPr lang="ar-DZ" dirty="0"/>
          </a:p>
          <a:p>
            <a:r>
              <a:rPr lang="ar-DZ" sz="1800" u="sng" dirty="0"/>
              <a:t>من إعداد الطالب :</a:t>
            </a:r>
            <a:r>
              <a:rPr lang="ar-DZ" u="sng" dirty="0"/>
              <a:t>  </a:t>
            </a:r>
            <a:r>
              <a:rPr lang="ar-DZ" dirty="0"/>
              <a:t>                                                              </a:t>
            </a:r>
            <a:r>
              <a:rPr lang="ar-DZ" sz="1800" dirty="0"/>
              <a:t>       </a:t>
            </a:r>
            <a:r>
              <a:rPr lang="ar-DZ" sz="1800" u="sng" dirty="0"/>
              <a:t>تحت اشراف الأستاذ :</a:t>
            </a:r>
          </a:p>
          <a:p>
            <a:r>
              <a:rPr lang="ar-DZ" sz="1800" dirty="0"/>
              <a:t>عبد الرحيم أحمد                                                                                                    د. دروم أحمد </a:t>
            </a:r>
          </a:p>
          <a:p>
            <a:endParaRPr lang="ar-DZ" sz="1800" dirty="0"/>
          </a:p>
          <a:p>
            <a:endParaRPr lang="ar-DZ" sz="1800" dirty="0"/>
          </a:p>
          <a:p>
            <a:endParaRPr lang="ar-DZ" sz="1800" dirty="0"/>
          </a:p>
          <a:p>
            <a:endParaRPr lang="ar-DZ" sz="1800" dirty="0"/>
          </a:p>
          <a:p>
            <a:endParaRPr lang="ar-DZ" sz="1800" dirty="0"/>
          </a:p>
          <a:p>
            <a:endParaRPr lang="ar-DZ" dirty="0"/>
          </a:p>
        </p:txBody>
      </p:sp>
      <p:pic>
        <p:nvPicPr>
          <p:cNvPr id="5" name="صورة 4">
            <a:extLst>
              <a:ext uri="{FF2B5EF4-FFF2-40B4-BE49-F238E27FC236}">
                <a16:creationId xmlns:a16="http://schemas.microsoft.com/office/drawing/2014/main" xmlns="" id="{ADDFE1CE-7F07-8671-A7EE-493732CACDFB}"/>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652339"/>
            <a:ext cx="1310640" cy="1165860"/>
          </a:xfrm>
          <a:prstGeom prst="rect">
            <a:avLst/>
          </a:prstGeom>
        </p:spPr>
      </p:pic>
      <p:pic>
        <p:nvPicPr>
          <p:cNvPr id="7" name="صورة 6">
            <a:extLst>
              <a:ext uri="{FF2B5EF4-FFF2-40B4-BE49-F238E27FC236}">
                <a16:creationId xmlns:a16="http://schemas.microsoft.com/office/drawing/2014/main" xmlns="" id="{C7A69E13-7417-84E2-9C9A-128D3E245FAF}"/>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749798" y="558800"/>
            <a:ext cx="1310640" cy="1165860"/>
          </a:xfrm>
          <a:prstGeom prst="rect">
            <a:avLst/>
          </a:prstGeom>
        </p:spPr>
      </p:pic>
      <p:sp>
        <p:nvSpPr>
          <p:cNvPr id="9" name="عنصر نائب للتذييل 8">
            <a:extLst>
              <a:ext uri="{FF2B5EF4-FFF2-40B4-BE49-F238E27FC236}">
                <a16:creationId xmlns:a16="http://schemas.microsoft.com/office/drawing/2014/main" xmlns="" id="{D68AF505-327C-AC85-0C1A-298C1AE4FE77}"/>
              </a:ext>
            </a:extLst>
          </p:cNvPr>
          <p:cNvSpPr>
            <a:spLocks noGrp="1"/>
          </p:cNvSpPr>
          <p:nvPr>
            <p:ph type="ftr" sz="quarter" idx="11"/>
          </p:nvPr>
        </p:nvSpPr>
        <p:spPr>
          <a:xfrm>
            <a:off x="20216" y="6475536"/>
            <a:ext cx="4114800" cy="365125"/>
          </a:xfrm>
        </p:spPr>
        <p:txBody>
          <a:bodyPr/>
          <a:lstStyle/>
          <a:p>
            <a:pPr algn="l"/>
            <a:r>
              <a:rPr lang="ar-DZ" sz="2000" dirty="0"/>
              <a:t>1</a:t>
            </a:r>
          </a:p>
        </p:txBody>
      </p:sp>
      <p:sp>
        <p:nvSpPr>
          <p:cNvPr id="10" name="عنصر نائب لرقم الشريحة 9">
            <a:extLst>
              <a:ext uri="{FF2B5EF4-FFF2-40B4-BE49-F238E27FC236}">
                <a16:creationId xmlns:a16="http://schemas.microsoft.com/office/drawing/2014/main" xmlns="" id="{D4DFB17E-DD97-84AE-F056-AAE718A4B4C2}"/>
              </a:ext>
            </a:extLst>
          </p:cNvPr>
          <p:cNvSpPr>
            <a:spLocks noGrp="1"/>
          </p:cNvSpPr>
          <p:nvPr>
            <p:ph type="sldNum" sz="quarter" idx="12"/>
          </p:nvPr>
        </p:nvSpPr>
        <p:spPr>
          <a:xfrm>
            <a:off x="20214" y="6475535"/>
            <a:ext cx="2743200" cy="365125"/>
          </a:xfrm>
        </p:spPr>
        <p:txBody>
          <a:bodyPr/>
          <a:lstStyle/>
          <a:p>
            <a:fld id="{686C8CD5-52C2-4D04-A562-9A4B67665A00}" type="slidenum">
              <a:rPr lang="ar-DZ" sz="1800" smtClean="0"/>
              <a:pPr/>
              <a:t>1</a:t>
            </a:fld>
            <a:endParaRPr lang="ar-DZ" sz="1800" dirty="0"/>
          </a:p>
        </p:txBody>
      </p:sp>
      <p:sp>
        <p:nvSpPr>
          <p:cNvPr id="11" name="مستطيل: زوايا مستديرة 10">
            <a:extLst>
              <a:ext uri="{FF2B5EF4-FFF2-40B4-BE49-F238E27FC236}">
                <a16:creationId xmlns:a16="http://schemas.microsoft.com/office/drawing/2014/main" xmlns="" id="{245D94A2-EFA2-C670-B15C-50CCDFD4DFB8}"/>
              </a:ext>
            </a:extLst>
          </p:cNvPr>
          <p:cNvSpPr/>
          <p:nvPr/>
        </p:nvSpPr>
        <p:spPr>
          <a:xfrm>
            <a:off x="2270449" y="3497731"/>
            <a:ext cx="7651102" cy="1146932"/>
          </a:xfrm>
          <a:prstGeom prst="roundRect">
            <a:avLst/>
          </a:prstGeom>
          <a:solidFill>
            <a:schemeClr val="accent5">
              <a:lumMod val="75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4800" b="1" dirty="0">
                <a:solidFill>
                  <a:schemeClr val="bg2"/>
                </a:solidFill>
              </a:rPr>
              <a:t>إنشاء ملبنة</a:t>
            </a:r>
          </a:p>
        </p:txBody>
      </p:sp>
    </p:spTree>
    <p:extLst>
      <p:ext uri="{BB962C8B-B14F-4D97-AF65-F5344CB8AC3E}">
        <p14:creationId xmlns:p14="http://schemas.microsoft.com/office/powerpoint/2010/main" xmlns="" val="1263408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218C11A6-AA84-E6F7-49E8-D0E8DCABB07A}"/>
              </a:ext>
            </a:extLst>
          </p:cNvPr>
          <p:cNvSpPr>
            <a:spLocks noGrp="1"/>
          </p:cNvSpPr>
          <p:nvPr>
            <p:ph idx="1"/>
          </p:nvPr>
        </p:nvSpPr>
        <p:spPr>
          <a:xfrm>
            <a:off x="5651500" y="513185"/>
            <a:ext cx="6540500" cy="1556916"/>
          </a:xfrm>
        </p:spPr>
        <p:txBody>
          <a:bodyPr/>
          <a:lstStyle/>
          <a:p>
            <a:r>
              <a:rPr lang="ar-DZ" b="1" dirty="0">
                <a:solidFill>
                  <a:schemeClr val="accent1"/>
                </a:solidFill>
              </a:rPr>
              <a:t>المحور الثاني</a:t>
            </a:r>
            <a:r>
              <a:rPr lang="ar-DZ" b="1" dirty="0" smtClean="0">
                <a:solidFill>
                  <a:schemeClr val="accent1"/>
                </a:solidFill>
              </a:rPr>
              <a:t>:</a:t>
            </a:r>
            <a:r>
              <a:rPr lang="fr-FR" b="1" dirty="0" smtClean="0">
                <a:solidFill>
                  <a:schemeClr val="accent1"/>
                </a:solidFill>
              </a:rPr>
              <a:t> </a:t>
            </a:r>
            <a:r>
              <a:rPr lang="ar-DZ" b="1" dirty="0" smtClean="0">
                <a:solidFill>
                  <a:schemeClr val="accent1"/>
                </a:solidFill>
              </a:rPr>
              <a:t>الجوانب </a:t>
            </a:r>
            <a:r>
              <a:rPr lang="ar-DZ" b="1" dirty="0">
                <a:solidFill>
                  <a:schemeClr val="accent1"/>
                </a:solidFill>
              </a:rPr>
              <a:t>الابتكارية للمشروع </a:t>
            </a:r>
          </a:p>
          <a:p>
            <a:pPr marL="514350" indent="-514350">
              <a:buFont typeface="+mj-lt"/>
              <a:buAutoNum type="arabicParenR"/>
            </a:pPr>
            <a:r>
              <a:rPr lang="ar-DZ" sz="2400" b="1" dirty="0">
                <a:solidFill>
                  <a:schemeClr val="accent1"/>
                </a:solidFill>
              </a:rPr>
              <a:t>طبيعة الابتكارات :</a:t>
            </a:r>
            <a:endParaRPr lang="ar-DZ" sz="2400" b="1" dirty="0"/>
          </a:p>
          <a:p>
            <a:pPr marL="0" indent="0">
              <a:buNone/>
            </a:pPr>
            <a:r>
              <a:rPr lang="ar-DZ" sz="2000" dirty="0"/>
              <a:t>مؤسسة ناشئة تقدم مشروع ملبنة</a:t>
            </a:r>
          </a:p>
          <a:p>
            <a:pPr marL="0" indent="0">
              <a:buNone/>
            </a:pPr>
            <a:endParaRPr lang="ar-DZ" sz="2000" dirty="0"/>
          </a:p>
          <a:p>
            <a:pPr marL="0" indent="0">
              <a:buNone/>
            </a:pPr>
            <a:endParaRPr lang="ar-DZ" sz="2000" b="1" dirty="0"/>
          </a:p>
        </p:txBody>
      </p:sp>
      <p:sp>
        <p:nvSpPr>
          <p:cNvPr id="5" name="عنصر نائب لرقم الشريحة 4">
            <a:extLst>
              <a:ext uri="{FF2B5EF4-FFF2-40B4-BE49-F238E27FC236}">
                <a16:creationId xmlns:a16="http://schemas.microsoft.com/office/drawing/2014/main" xmlns="" id="{E1BE72CC-A456-E29E-445D-CE5F65F5BE51}"/>
              </a:ext>
            </a:extLst>
          </p:cNvPr>
          <p:cNvSpPr>
            <a:spLocks noGrp="1"/>
          </p:cNvSpPr>
          <p:nvPr>
            <p:ph type="sldNum" sz="quarter" idx="12"/>
          </p:nvPr>
        </p:nvSpPr>
        <p:spPr/>
        <p:txBody>
          <a:bodyPr/>
          <a:lstStyle/>
          <a:p>
            <a:fld id="{686C8CD5-52C2-4D04-A562-9A4B67665A00}" type="slidenum">
              <a:rPr lang="ar-DZ" smtClean="0"/>
              <a:pPr/>
              <a:t>10</a:t>
            </a:fld>
            <a:endParaRPr lang="ar-DZ"/>
          </a:p>
        </p:txBody>
      </p:sp>
      <p:pic>
        <p:nvPicPr>
          <p:cNvPr id="7" name="صورة 6">
            <a:extLst>
              <a:ext uri="{FF2B5EF4-FFF2-40B4-BE49-F238E27FC236}">
                <a16:creationId xmlns:a16="http://schemas.microsoft.com/office/drawing/2014/main" xmlns="" id="{7344466A-4654-224B-F9D4-670B7021D426}"/>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98365" y="1418800"/>
            <a:ext cx="8847235" cy="4556549"/>
          </a:xfrm>
          <a:prstGeom prst="rect">
            <a:avLst/>
          </a:prstGeom>
        </p:spPr>
      </p:pic>
    </p:spTree>
    <p:extLst>
      <p:ext uri="{BB962C8B-B14F-4D97-AF65-F5344CB8AC3E}">
        <p14:creationId xmlns:p14="http://schemas.microsoft.com/office/powerpoint/2010/main" xmlns="" val="69319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heel(1)">
                                      <p:cBhvr>
                                        <p:cTn id="2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838667D2-0404-0CFD-A0AA-ED06EC72699F}"/>
              </a:ext>
            </a:extLst>
          </p:cNvPr>
          <p:cNvSpPr>
            <a:spLocks noGrp="1"/>
          </p:cNvSpPr>
          <p:nvPr>
            <p:ph idx="1"/>
          </p:nvPr>
        </p:nvSpPr>
        <p:spPr>
          <a:xfrm>
            <a:off x="7277100" y="699796"/>
            <a:ext cx="4821594" cy="6021679"/>
          </a:xfrm>
        </p:spPr>
        <p:txBody>
          <a:bodyPr>
            <a:normAutofit/>
          </a:bodyPr>
          <a:lstStyle/>
          <a:p>
            <a:pPr marL="514350" indent="-514350">
              <a:buFont typeface="+mj-lt"/>
              <a:buAutoNum type="arabicParenR" startAt="2"/>
            </a:pPr>
            <a:r>
              <a:rPr lang="ar-DZ" sz="2400" b="1" dirty="0">
                <a:solidFill>
                  <a:schemeClr val="accent1"/>
                </a:solidFill>
              </a:rPr>
              <a:t>مجالات الابتكارات:</a:t>
            </a:r>
          </a:p>
          <a:p>
            <a:pPr marL="0" indent="0">
              <a:buNone/>
            </a:pPr>
            <a:r>
              <a:rPr lang="ar-DZ" sz="1900" dirty="0"/>
              <a:t>مشروع الملبنة الحديثة </a:t>
            </a:r>
          </a:p>
          <a:p>
            <a:pPr marL="0" indent="0">
              <a:buNone/>
            </a:pPr>
            <a:r>
              <a:rPr lang="ar-DZ" sz="2000" b="1" dirty="0"/>
              <a:t>✓ الابتكار في المنتجات       </a:t>
            </a:r>
          </a:p>
          <a:p>
            <a:pPr marL="0" indent="0">
              <a:buNone/>
            </a:pPr>
            <a:r>
              <a:rPr lang="ar-DZ" sz="1900" dirty="0"/>
              <a:t>      </a:t>
            </a:r>
            <a:r>
              <a:rPr lang="ar-DZ" sz="1900" b="1" dirty="0"/>
              <a:t>- منتجات وظيفية مدعمة:</a:t>
            </a:r>
          </a:p>
          <a:p>
            <a:pPr marL="0" indent="0">
              <a:buNone/>
            </a:pPr>
            <a:r>
              <a:rPr lang="ar-DZ" sz="1900" dirty="0"/>
              <a:t>▪️ زبادي </a:t>
            </a:r>
            <a:r>
              <a:rPr lang="ar-DZ" sz="1900" dirty="0" err="1"/>
              <a:t>بروبيوتيك</a:t>
            </a:r>
            <a:r>
              <a:rPr lang="ar-DZ" sz="1900" dirty="0"/>
              <a:t> لتعزيز المناعة</a:t>
            </a:r>
          </a:p>
          <a:p>
            <a:pPr marL="0" indent="0">
              <a:buNone/>
            </a:pPr>
            <a:r>
              <a:rPr lang="ar-DZ" sz="1900" dirty="0"/>
              <a:t>▪️ أجبان عالية البروتين للرياضيين</a:t>
            </a:r>
          </a:p>
          <a:p>
            <a:pPr marL="0" indent="0">
              <a:buNone/>
            </a:pPr>
            <a:r>
              <a:rPr lang="ar-DZ" sz="1900" dirty="0"/>
              <a:t>      - </a:t>
            </a:r>
            <a:r>
              <a:rPr lang="ar-DZ" sz="1900" b="1" dirty="0"/>
              <a:t>بدائل الألبان: </a:t>
            </a:r>
          </a:p>
          <a:p>
            <a:pPr marL="0" indent="0">
              <a:buNone/>
            </a:pPr>
            <a:r>
              <a:rPr lang="ar-DZ" sz="1900" dirty="0"/>
              <a:t>▪️ ألبان نباتية(لوز، شوفان) للمرضى بحساسية اللاكتوز</a:t>
            </a:r>
          </a:p>
          <a:p>
            <a:pPr marL="0" indent="0">
              <a:buNone/>
            </a:pPr>
            <a:r>
              <a:rPr lang="ar-DZ" sz="1900" dirty="0"/>
              <a:t>▪️ منتجات خالية من السكر لمرضى السكري</a:t>
            </a:r>
          </a:p>
          <a:p>
            <a:pPr marL="0" indent="0">
              <a:buNone/>
            </a:pPr>
            <a:r>
              <a:rPr lang="ar-DZ" sz="2000" b="1" dirty="0"/>
              <a:t>✓ الابتكار في التكنولوجيا </a:t>
            </a:r>
          </a:p>
          <a:p>
            <a:pPr marL="0" indent="0">
              <a:buNone/>
            </a:pPr>
            <a:r>
              <a:rPr lang="ar-DZ" sz="1900" b="1" dirty="0"/>
              <a:t>     - الذكاء الاصطناعي: </a:t>
            </a:r>
          </a:p>
          <a:p>
            <a:pPr marL="0" indent="0">
              <a:buNone/>
            </a:pPr>
            <a:r>
              <a:rPr lang="ar-DZ" sz="1900" dirty="0"/>
              <a:t>▪️ أنظمة توقع الطلب لتجنب الهدر</a:t>
            </a:r>
          </a:p>
          <a:p>
            <a:pPr marL="0" indent="0">
              <a:buNone/>
            </a:pPr>
            <a:r>
              <a:rPr lang="ar-DZ" sz="1900" dirty="0"/>
              <a:t>▪️ روبوتات تعبئة وتغليف ذات كفاءة عالية </a:t>
            </a:r>
          </a:p>
          <a:p>
            <a:pPr marL="0" indent="0">
              <a:buNone/>
            </a:pPr>
            <a:r>
              <a:rPr lang="ar-DZ" sz="1900" dirty="0"/>
              <a:t>▪️ مستشعرات </a:t>
            </a:r>
            <a:r>
              <a:rPr lang="ar-DZ" sz="1900" dirty="0" smtClean="0"/>
              <a:t>لمراقبة</a:t>
            </a:r>
            <a:r>
              <a:rPr lang="fr-FR" sz="1900" dirty="0" smtClean="0"/>
              <a:t> </a:t>
            </a:r>
            <a:r>
              <a:rPr lang="ar-DZ" sz="1900" dirty="0" smtClean="0"/>
              <a:t>درجة </a:t>
            </a:r>
            <a:r>
              <a:rPr lang="ar-DZ" sz="1900" dirty="0"/>
              <a:t>حرارة التخزين والتوزيع </a:t>
            </a:r>
          </a:p>
          <a:p>
            <a:pPr marL="0" indent="0">
              <a:buNone/>
            </a:pPr>
            <a:r>
              <a:rPr lang="ar-DZ" sz="1900" dirty="0"/>
              <a:t>▪️ تتبع الشاحنات الذكي لضمان </a:t>
            </a:r>
            <a:r>
              <a:rPr lang="ar-DZ" sz="1900" dirty="0" err="1"/>
              <a:t>الطزاجة</a:t>
            </a:r>
            <a:r>
              <a:rPr lang="ar-DZ" sz="1900" dirty="0"/>
              <a:t> </a:t>
            </a:r>
          </a:p>
          <a:p>
            <a:pPr marL="514350" indent="-514350">
              <a:buFont typeface="+mj-lt"/>
              <a:buAutoNum type="arabicParenR" startAt="2"/>
            </a:pPr>
            <a:endParaRPr lang="ar-DZ" sz="2400"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a:p>
            <a:pPr marL="514350" indent="-514350">
              <a:buFont typeface="+mj-lt"/>
              <a:buAutoNum type="arabicParenR" startAt="2"/>
            </a:pPr>
            <a:endParaRPr lang="ar-DZ" sz="2400" b="1" dirty="0">
              <a:solidFill>
                <a:schemeClr val="accent1"/>
              </a:solidFill>
            </a:endParaRPr>
          </a:p>
        </p:txBody>
      </p:sp>
      <p:sp>
        <p:nvSpPr>
          <p:cNvPr id="5" name="عنصر نائب لرقم الشريحة 4">
            <a:extLst>
              <a:ext uri="{FF2B5EF4-FFF2-40B4-BE49-F238E27FC236}">
                <a16:creationId xmlns:a16="http://schemas.microsoft.com/office/drawing/2014/main" xmlns="" id="{D2747ACA-2B77-9EA8-87B7-FBFE167398EF}"/>
              </a:ext>
            </a:extLst>
          </p:cNvPr>
          <p:cNvSpPr>
            <a:spLocks noGrp="1"/>
          </p:cNvSpPr>
          <p:nvPr>
            <p:ph type="sldNum" sz="quarter" idx="12"/>
          </p:nvPr>
        </p:nvSpPr>
        <p:spPr/>
        <p:txBody>
          <a:bodyPr/>
          <a:lstStyle/>
          <a:p>
            <a:fld id="{686C8CD5-52C2-4D04-A562-9A4B67665A00}" type="slidenum">
              <a:rPr lang="ar-DZ" smtClean="0"/>
              <a:pPr/>
              <a:t>11</a:t>
            </a:fld>
            <a:endParaRPr lang="ar-DZ"/>
          </a:p>
        </p:txBody>
      </p:sp>
      <p:pic>
        <p:nvPicPr>
          <p:cNvPr id="7" name="صورة 6">
            <a:extLst>
              <a:ext uri="{FF2B5EF4-FFF2-40B4-BE49-F238E27FC236}">
                <a16:creationId xmlns:a16="http://schemas.microsoft.com/office/drawing/2014/main" xmlns="" id="{7E35A587-39CF-BC93-8D09-262264A3A966}"/>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794310" y="811764"/>
            <a:ext cx="3285154" cy="1866122"/>
          </a:xfrm>
          <a:prstGeom prst="rect">
            <a:avLst/>
          </a:prstGeom>
        </p:spPr>
      </p:pic>
      <p:pic>
        <p:nvPicPr>
          <p:cNvPr id="9" name="صورة 8">
            <a:extLst>
              <a:ext uri="{FF2B5EF4-FFF2-40B4-BE49-F238E27FC236}">
                <a16:creationId xmlns:a16="http://schemas.microsoft.com/office/drawing/2014/main" xmlns="" id="{99375753-9FF4-217D-8C24-64F932C2F2CF}"/>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94310" y="3957249"/>
            <a:ext cx="2828925" cy="1556105"/>
          </a:xfrm>
          <a:prstGeom prst="rect">
            <a:avLst/>
          </a:prstGeom>
        </p:spPr>
      </p:pic>
      <p:pic>
        <p:nvPicPr>
          <p:cNvPr id="11" name="صورة 10">
            <a:extLst>
              <a:ext uri="{FF2B5EF4-FFF2-40B4-BE49-F238E27FC236}">
                <a16:creationId xmlns:a16="http://schemas.microsoft.com/office/drawing/2014/main" xmlns="" id="{DEE55027-95D3-7C0D-A1EE-D5A05823A3E8}"/>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444526" y="2155809"/>
            <a:ext cx="3341815" cy="2143125"/>
          </a:xfrm>
          <a:prstGeom prst="rect">
            <a:avLst/>
          </a:prstGeom>
        </p:spPr>
      </p:pic>
      <p:pic>
        <p:nvPicPr>
          <p:cNvPr id="13" name="صورة 12">
            <a:extLst>
              <a:ext uri="{FF2B5EF4-FFF2-40B4-BE49-F238E27FC236}">
                <a16:creationId xmlns:a16="http://schemas.microsoft.com/office/drawing/2014/main" xmlns="" id="{109A2057-5D24-6964-245B-7CAD73CBDD5B}"/>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8573" y="641319"/>
            <a:ext cx="3285154" cy="1600200"/>
          </a:xfrm>
          <a:prstGeom prst="rect">
            <a:avLst/>
          </a:prstGeom>
        </p:spPr>
      </p:pic>
      <p:pic>
        <p:nvPicPr>
          <p:cNvPr id="15" name="صورة 14">
            <a:extLst>
              <a:ext uri="{FF2B5EF4-FFF2-40B4-BE49-F238E27FC236}">
                <a16:creationId xmlns:a16="http://schemas.microsoft.com/office/drawing/2014/main" xmlns="" id="{FDB5AA47-D6C9-A49C-BEF5-4DE45EF89E98}"/>
              </a:ext>
            </a:extLst>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28573" y="4357411"/>
            <a:ext cx="3288069" cy="2143125"/>
          </a:xfrm>
          <a:prstGeom prst="rect">
            <a:avLst/>
          </a:prstGeom>
        </p:spPr>
      </p:pic>
    </p:spTree>
    <p:extLst>
      <p:ext uri="{BB962C8B-B14F-4D97-AF65-F5344CB8AC3E}">
        <p14:creationId xmlns:p14="http://schemas.microsoft.com/office/powerpoint/2010/main" xmlns="" val="387925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Effect transition="in" filter="fade">
                                      <p:cBhvr>
                                        <p:cTn id="91" dur="1000"/>
                                        <p:tgtEl>
                                          <p:spTgt spid="3">
                                            <p:txEl>
                                              <p:pRg st="12" end="12"/>
                                            </p:txEl>
                                          </p:spTgt>
                                        </p:tgtEl>
                                      </p:cBhvr>
                                    </p:animEffect>
                                    <p:anim calcmode="lin" valueType="num">
                                      <p:cBhvr>
                                        <p:cTn id="9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Effect transition="in" filter="fade">
                                      <p:cBhvr>
                                        <p:cTn id="98" dur="1000"/>
                                        <p:tgtEl>
                                          <p:spTgt spid="3">
                                            <p:txEl>
                                              <p:pRg st="13" end="13"/>
                                            </p:txEl>
                                          </p:spTgt>
                                        </p:tgtEl>
                                      </p:cBhvr>
                                    </p:animEffect>
                                    <p:anim calcmode="lin" valueType="num">
                                      <p:cBhvr>
                                        <p:cTn id="99"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3">
                                            <p:txEl>
                                              <p:pRg st="14" end="14"/>
                                            </p:txEl>
                                          </p:spTgt>
                                        </p:tgtEl>
                                        <p:attrNameLst>
                                          <p:attrName>style.visibility</p:attrName>
                                        </p:attrNameLst>
                                      </p:cBhvr>
                                      <p:to>
                                        <p:strVal val="visible"/>
                                      </p:to>
                                    </p:set>
                                    <p:animEffect transition="in" filter="fade">
                                      <p:cBhvr>
                                        <p:cTn id="105" dur="1000"/>
                                        <p:tgtEl>
                                          <p:spTgt spid="3">
                                            <p:txEl>
                                              <p:pRg st="14" end="14"/>
                                            </p:txEl>
                                          </p:spTgt>
                                        </p:tgtEl>
                                      </p:cBhvr>
                                    </p:animEffect>
                                    <p:anim calcmode="lin" valueType="num">
                                      <p:cBhvr>
                                        <p:cTn id="106"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107"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31" presetClass="entr" presetSubtype="0" fill="hold" nodeType="clickEffect">
                                  <p:stCondLst>
                                    <p:cond delay="0"/>
                                  </p:stCondLst>
                                  <p:childTnLst>
                                    <p:set>
                                      <p:cBhvr>
                                        <p:cTn id="111" dur="1" fill="hold">
                                          <p:stCondLst>
                                            <p:cond delay="0"/>
                                          </p:stCondLst>
                                        </p:cTn>
                                        <p:tgtEl>
                                          <p:spTgt spid="7"/>
                                        </p:tgtEl>
                                        <p:attrNameLst>
                                          <p:attrName>style.visibility</p:attrName>
                                        </p:attrNameLst>
                                      </p:cBhvr>
                                      <p:to>
                                        <p:strVal val="visible"/>
                                      </p:to>
                                    </p:set>
                                    <p:anim calcmode="lin" valueType="num">
                                      <p:cBhvr>
                                        <p:cTn id="112" dur="1000" fill="hold"/>
                                        <p:tgtEl>
                                          <p:spTgt spid="7"/>
                                        </p:tgtEl>
                                        <p:attrNameLst>
                                          <p:attrName>ppt_w</p:attrName>
                                        </p:attrNameLst>
                                      </p:cBhvr>
                                      <p:tavLst>
                                        <p:tav tm="0">
                                          <p:val>
                                            <p:fltVal val="0"/>
                                          </p:val>
                                        </p:tav>
                                        <p:tav tm="100000">
                                          <p:val>
                                            <p:strVal val="#ppt_w"/>
                                          </p:val>
                                        </p:tav>
                                      </p:tavLst>
                                    </p:anim>
                                    <p:anim calcmode="lin" valueType="num">
                                      <p:cBhvr>
                                        <p:cTn id="113" dur="1000" fill="hold"/>
                                        <p:tgtEl>
                                          <p:spTgt spid="7"/>
                                        </p:tgtEl>
                                        <p:attrNameLst>
                                          <p:attrName>ppt_h</p:attrName>
                                        </p:attrNameLst>
                                      </p:cBhvr>
                                      <p:tavLst>
                                        <p:tav tm="0">
                                          <p:val>
                                            <p:fltVal val="0"/>
                                          </p:val>
                                        </p:tav>
                                        <p:tav tm="100000">
                                          <p:val>
                                            <p:strVal val="#ppt_h"/>
                                          </p:val>
                                        </p:tav>
                                      </p:tavLst>
                                    </p:anim>
                                    <p:anim calcmode="lin" valueType="num">
                                      <p:cBhvr>
                                        <p:cTn id="114" dur="1000" fill="hold"/>
                                        <p:tgtEl>
                                          <p:spTgt spid="7"/>
                                        </p:tgtEl>
                                        <p:attrNameLst>
                                          <p:attrName>style.rotation</p:attrName>
                                        </p:attrNameLst>
                                      </p:cBhvr>
                                      <p:tavLst>
                                        <p:tav tm="0">
                                          <p:val>
                                            <p:fltVal val="90"/>
                                          </p:val>
                                        </p:tav>
                                        <p:tav tm="100000">
                                          <p:val>
                                            <p:fltVal val="0"/>
                                          </p:val>
                                        </p:tav>
                                      </p:tavLst>
                                    </p:anim>
                                    <p:animEffect transition="in" filter="fade">
                                      <p:cBhvr>
                                        <p:cTn id="115" dur="1000"/>
                                        <p:tgtEl>
                                          <p:spTgt spid="7"/>
                                        </p:tgtEl>
                                      </p:cBhvr>
                                    </p:animEffect>
                                  </p:childTnLst>
                                </p:cTn>
                              </p:par>
                              <p:par>
                                <p:cTn id="116" presetID="31" presetClass="entr" presetSubtype="0" fill="hold" nodeType="withEffect">
                                  <p:stCondLst>
                                    <p:cond delay="0"/>
                                  </p:stCondLst>
                                  <p:childTnLst>
                                    <p:set>
                                      <p:cBhvr>
                                        <p:cTn id="117" dur="1" fill="hold">
                                          <p:stCondLst>
                                            <p:cond delay="0"/>
                                          </p:stCondLst>
                                        </p:cTn>
                                        <p:tgtEl>
                                          <p:spTgt spid="11"/>
                                        </p:tgtEl>
                                        <p:attrNameLst>
                                          <p:attrName>style.visibility</p:attrName>
                                        </p:attrNameLst>
                                      </p:cBhvr>
                                      <p:to>
                                        <p:strVal val="visible"/>
                                      </p:to>
                                    </p:set>
                                    <p:anim calcmode="lin" valueType="num">
                                      <p:cBhvr>
                                        <p:cTn id="118" dur="1000" fill="hold"/>
                                        <p:tgtEl>
                                          <p:spTgt spid="11"/>
                                        </p:tgtEl>
                                        <p:attrNameLst>
                                          <p:attrName>ppt_w</p:attrName>
                                        </p:attrNameLst>
                                      </p:cBhvr>
                                      <p:tavLst>
                                        <p:tav tm="0">
                                          <p:val>
                                            <p:fltVal val="0"/>
                                          </p:val>
                                        </p:tav>
                                        <p:tav tm="100000">
                                          <p:val>
                                            <p:strVal val="#ppt_w"/>
                                          </p:val>
                                        </p:tav>
                                      </p:tavLst>
                                    </p:anim>
                                    <p:anim calcmode="lin" valueType="num">
                                      <p:cBhvr>
                                        <p:cTn id="119" dur="1000" fill="hold"/>
                                        <p:tgtEl>
                                          <p:spTgt spid="11"/>
                                        </p:tgtEl>
                                        <p:attrNameLst>
                                          <p:attrName>ppt_h</p:attrName>
                                        </p:attrNameLst>
                                      </p:cBhvr>
                                      <p:tavLst>
                                        <p:tav tm="0">
                                          <p:val>
                                            <p:fltVal val="0"/>
                                          </p:val>
                                        </p:tav>
                                        <p:tav tm="100000">
                                          <p:val>
                                            <p:strVal val="#ppt_h"/>
                                          </p:val>
                                        </p:tav>
                                      </p:tavLst>
                                    </p:anim>
                                    <p:anim calcmode="lin" valueType="num">
                                      <p:cBhvr>
                                        <p:cTn id="120" dur="1000" fill="hold"/>
                                        <p:tgtEl>
                                          <p:spTgt spid="11"/>
                                        </p:tgtEl>
                                        <p:attrNameLst>
                                          <p:attrName>style.rotation</p:attrName>
                                        </p:attrNameLst>
                                      </p:cBhvr>
                                      <p:tavLst>
                                        <p:tav tm="0">
                                          <p:val>
                                            <p:fltVal val="90"/>
                                          </p:val>
                                        </p:tav>
                                        <p:tav tm="100000">
                                          <p:val>
                                            <p:fltVal val="0"/>
                                          </p:val>
                                        </p:tav>
                                      </p:tavLst>
                                    </p:anim>
                                    <p:animEffect transition="in" filter="fade">
                                      <p:cBhvr>
                                        <p:cTn id="121" dur="1000"/>
                                        <p:tgtEl>
                                          <p:spTgt spid="11"/>
                                        </p:tgtEl>
                                      </p:cBhvr>
                                    </p:animEffect>
                                  </p:childTnLst>
                                </p:cTn>
                              </p:par>
                              <p:par>
                                <p:cTn id="122" presetID="31" presetClass="entr" presetSubtype="0" fill="hold" nodeType="withEffect">
                                  <p:stCondLst>
                                    <p:cond delay="0"/>
                                  </p:stCondLst>
                                  <p:childTnLst>
                                    <p:set>
                                      <p:cBhvr>
                                        <p:cTn id="123" dur="1" fill="hold">
                                          <p:stCondLst>
                                            <p:cond delay="0"/>
                                          </p:stCondLst>
                                        </p:cTn>
                                        <p:tgtEl>
                                          <p:spTgt spid="13"/>
                                        </p:tgtEl>
                                        <p:attrNameLst>
                                          <p:attrName>style.visibility</p:attrName>
                                        </p:attrNameLst>
                                      </p:cBhvr>
                                      <p:to>
                                        <p:strVal val="visible"/>
                                      </p:to>
                                    </p:set>
                                    <p:anim calcmode="lin" valueType="num">
                                      <p:cBhvr>
                                        <p:cTn id="124" dur="1000" fill="hold"/>
                                        <p:tgtEl>
                                          <p:spTgt spid="13"/>
                                        </p:tgtEl>
                                        <p:attrNameLst>
                                          <p:attrName>ppt_w</p:attrName>
                                        </p:attrNameLst>
                                      </p:cBhvr>
                                      <p:tavLst>
                                        <p:tav tm="0">
                                          <p:val>
                                            <p:fltVal val="0"/>
                                          </p:val>
                                        </p:tav>
                                        <p:tav tm="100000">
                                          <p:val>
                                            <p:strVal val="#ppt_w"/>
                                          </p:val>
                                        </p:tav>
                                      </p:tavLst>
                                    </p:anim>
                                    <p:anim calcmode="lin" valueType="num">
                                      <p:cBhvr>
                                        <p:cTn id="125" dur="1000" fill="hold"/>
                                        <p:tgtEl>
                                          <p:spTgt spid="13"/>
                                        </p:tgtEl>
                                        <p:attrNameLst>
                                          <p:attrName>ppt_h</p:attrName>
                                        </p:attrNameLst>
                                      </p:cBhvr>
                                      <p:tavLst>
                                        <p:tav tm="0">
                                          <p:val>
                                            <p:fltVal val="0"/>
                                          </p:val>
                                        </p:tav>
                                        <p:tav tm="100000">
                                          <p:val>
                                            <p:strVal val="#ppt_h"/>
                                          </p:val>
                                        </p:tav>
                                      </p:tavLst>
                                    </p:anim>
                                    <p:anim calcmode="lin" valueType="num">
                                      <p:cBhvr>
                                        <p:cTn id="126" dur="1000" fill="hold"/>
                                        <p:tgtEl>
                                          <p:spTgt spid="13"/>
                                        </p:tgtEl>
                                        <p:attrNameLst>
                                          <p:attrName>style.rotation</p:attrName>
                                        </p:attrNameLst>
                                      </p:cBhvr>
                                      <p:tavLst>
                                        <p:tav tm="0">
                                          <p:val>
                                            <p:fltVal val="90"/>
                                          </p:val>
                                        </p:tav>
                                        <p:tav tm="100000">
                                          <p:val>
                                            <p:fltVal val="0"/>
                                          </p:val>
                                        </p:tav>
                                      </p:tavLst>
                                    </p:anim>
                                    <p:animEffect transition="in" filter="fade">
                                      <p:cBhvr>
                                        <p:cTn id="127" dur="1000"/>
                                        <p:tgtEl>
                                          <p:spTgt spid="13"/>
                                        </p:tgtEl>
                                      </p:cBhvr>
                                    </p:animEffect>
                                  </p:childTnLst>
                                </p:cTn>
                              </p:par>
                              <p:par>
                                <p:cTn id="128" presetID="31" presetClass="entr" presetSubtype="0" fill="hold" nodeType="withEffect">
                                  <p:stCondLst>
                                    <p:cond delay="0"/>
                                  </p:stCondLst>
                                  <p:childTnLst>
                                    <p:set>
                                      <p:cBhvr>
                                        <p:cTn id="129" dur="1" fill="hold">
                                          <p:stCondLst>
                                            <p:cond delay="0"/>
                                          </p:stCondLst>
                                        </p:cTn>
                                        <p:tgtEl>
                                          <p:spTgt spid="15"/>
                                        </p:tgtEl>
                                        <p:attrNameLst>
                                          <p:attrName>style.visibility</p:attrName>
                                        </p:attrNameLst>
                                      </p:cBhvr>
                                      <p:to>
                                        <p:strVal val="visible"/>
                                      </p:to>
                                    </p:set>
                                    <p:anim calcmode="lin" valueType="num">
                                      <p:cBhvr>
                                        <p:cTn id="130" dur="1000" fill="hold"/>
                                        <p:tgtEl>
                                          <p:spTgt spid="15"/>
                                        </p:tgtEl>
                                        <p:attrNameLst>
                                          <p:attrName>ppt_w</p:attrName>
                                        </p:attrNameLst>
                                      </p:cBhvr>
                                      <p:tavLst>
                                        <p:tav tm="0">
                                          <p:val>
                                            <p:fltVal val="0"/>
                                          </p:val>
                                        </p:tav>
                                        <p:tav tm="100000">
                                          <p:val>
                                            <p:strVal val="#ppt_w"/>
                                          </p:val>
                                        </p:tav>
                                      </p:tavLst>
                                    </p:anim>
                                    <p:anim calcmode="lin" valueType="num">
                                      <p:cBhvr>
                                        <p:cTn id="131" dur="1000" fill="hold"/>
                                        <p:tgtEl>
                                          <p:spTgt spid="15"/>
                                        </p:tgtEl>
                                        <p:attrNameLst>
                                          <p:attrName>ppt_h</p:attrName>
                                        </p:attrNameLst>
                                      </p:cBhvr>
                                      <p:tavLst>
                                        <p:tav tm="0">
                                          <p:val>
                                            <p:fltVal val="0"/>
                                          </p:val>
                                        </p:tav>
                                        <p:tav tm="100000">
                                          <p:val>
                                            <p:strVal val="#ppt_h"/>
                                          </p:val>
                                        </p:tav>
                                      </p:tavLst>
                                    </p:anim>
                                    <p:anim calcmode="lin" valueType="num">
                                      <p:cBhvr>
                                        <p:cTn id="132" dur="1000" fill="hold"/>
                                        <p:tgtEl>
                                          <p:spTgt spid="15"/>
                                        </p:tgtEl>
                                        <p:attrNameLst>
                                          <p:attrName>style.rotation</p:attrName>
                                        </p:attrNameLst>
                                      </p:cBhvr>
                                      <p:tavLst>
                                        <p:tav tm="0">
                                          <p:val>
                                            <p:fltVal val="90"/>
                                          </p:val>
                                        </p:tav>
                                        <p:tav tm="100000">
                                          <p:val>
                                            <p:fltVal val="0"/>
                                          </p:val>
                                        </p:tav>
                                      </p:tavLst>
                                    </p:anim>
                                    <p:animEffect transition="in" filter="fade">
                                      <p:cBhvr>
                                        <p:cTn id="133" dur="1000"/>
                                        <p:tgtEl>
                                          <p:spTgt spid="15"/>
                                        </p:tgtEl>
                                      </p:cBhvr>
                                    </p:animEffect>
                                  </p:childTnLst>
                                </p:cTn>
                              </p:par>
                              <p:par>
                                <p:cTn id="134" presetID="31" presetClass="entr" presetSubtype="0" fill="hold" nodeType="withEffect">
                                  <p:stCondLst>
                                    <p:cond delay="0"/>
                                  </p:stCondLst>
                                  <p:childTnLst>
                                    <p:set>
                                      <p:cBhvr>
                                        <p:cTn id="135" dur="1" fill="hold">
                                          <p:stCondLst>
                                            <p:cond delay="0"/>
                                          </p:stCondLst>
                                        </p:cTn>
                                        <p:tgtEl>
                                          <p:spTgt spid="9"/>
                                        </p:tgtEl>
                                        <p:attrNameLst>
                                          <p:attrName>style.visibility</p:attrName>
                                        </p:attrNameLst>
                                      </p:cBhvr>
                                      <p:to>
                                        <p:strVal val="visible"/>
                                      </p:to>
                                    </p:set>
                                    <p:anim calcmode="lin" valueType="num">
                                      <p:cBhvr>
                                        <p:cTn id="136" dur="1000" fill="hold"/>
                                        <p:tgtEl>
                                          <p:spTgt spid="9"/>
                                        </p:tgtEl>
                                        <p:attrNameLst>
                                          <p:attrName>ppt_w</p:attrName>
                                        </p:attrNameLst>
                                      </p:cBhvr>
                                      <p:tavLst>
                                        <p:tav tm="0">
                                          <p:val>
                                            <p:fltVal val="0"/>
                                          </p:val>
                                        </p:tav>
                                        <p:tav tm="100000">
                                          <p:val>
                                            <p:strVal val="#ppt_w"/>
                                          </p:val>
                                        </p:tav>
                                      </p:tavLst>
                                    </p:anim>
                                    <p:anim calcmode="lin" valueType="num">
                                      <p:cBhvr>
                                        <p:cTn id="137" dur="1000" fill="hold"/>
                                        <p:tgtEl>
                                          <p:spTgt spid="9"/>
                                        </p:tgtEl>
                                        <p:attrNameLst>
                                          <p:attrName>ppt_h</p:attrName>
                                        </p:attrNameLst>
                                      </p:cBhvr>
                                      <p:tavLst>
                                        <p:tav tm="0">
                                          <p:val>
                                            <p:fltVal val="0"/>
                                          </p:val>
                                        </p:tav>
                                        <p:tav tm="100000">
                                          <p:val>
                                            <p:strVal val="#ppt_h"/>
                                          </p:val>
                                        </p:tav>
                                      </p:tavLst>
                                    </p:anim>
                                    <p:anim calcmode="lin" valueType="num">
                                      <p:cBhvr>
                                        <p:cTn id="138" dur="1000" fill="hold"/>
                                        <p:tgtEl>
                                          <p:spTgt spid="9"/>
                                        </p:tgtEl>
                                        <p:attrNameLst>
                                          <p:attrName>style.rotation</p:attrName>
                                        </p:attrNameLst>
                                      </p:cBhvr>
                                      <p:tavLst>
                                        <p:tav tm="0">
                                          <p:val>
                                            <p:fltVal val="90"/>
                                          </p:val>
                                        </p:tav>
                                        <p:tav tm="100000">
                                          <p:val>
                                            <p:fltVal val="0"/>
                                          </p:val>
                                        </p:tav>
                                      </p:tavLst>
                                    </p:anim>
                                    <p:animEffect transition="in" filter="fade">
                                      <p:cBhvr>
                                        <p:cTn id="13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D4467921-B5C3-C2CC-E270-3246B887965B}"/>
              </a:ext>
            </a:extLst>
          </p:cNvPr>
          <p:cNvSpPr>
            <a:spLocks noGrp="1"/>
          </p:cNvSpPr>
          <p:nvPr>
            <p:ph idx="1"/>
          </p:nvPr>
        </p:nvSpPr>
        <p:spPr>
          <a:xfrm>
            <a:off x="0" y="522514"/>
            <a:ext cx="12192000" cy="6419462"/>
          </a:xfrm>
        </p:spPr>
        <p:txBody>
          <a:bodyPr/>
          <a:lstStyle/>
          <a:p>
            <a:r>
              <a:rPr lang="ar-DZ" b="1" dirty="0"/>
              <a:t>✓ الابتكار في الاستدامة </a:t>
            </a:r>
          </a:p>
          <a:p>
            <a:pPr marL="0" indent="0">
              <a:buNone/>
            </a:pPr>
            <a:r>
              <a:rPr lang="ar-DZ" sz="2400" b="1" dirty="0"/>
              <a:t>    - اقتصاد دائري: </a:t>
            </a:r>
          </a:p>
          <a:p>
            <a:r>
              <a:rPr lang="ar-DZ" sz="1800" dirty="0"/>
              <a:t>▪️ إعادة تدوير مصل اللبن لصنع مشروبات طاقة </a:t>
            </a:r>
          </a:p>
          <a:p>
            <a:r>
              <a:rPr lang="ar-DZ" sz="1800" dirty="0"/>
              <a:t>▪️ تحويل المخلفات العضوية إلى سماد زراعي </a:t>
            </a:r>
          </a:p>
          <a:p>
            <a:r>
              <a:rPr lang="ar-DZ" sz="2400" b="1" dirty="0"/>
              <a:t>- طاقة نظيفة: </a:t>
            </a:r>
          </a:p>
          <a:p>
            <a:r>
              <a:rPr lang="ar-DZ" dirty="0"/>
              <a:t>▪️ </a:t>
            </a:r>
            <a:r>
              <a:rPr lang="ar-DZ" sz="1800" dirty="0"/>
              <a:t>استخدام الطاقة الشمسية في عمليات التبريد </a:t>
            </a:r>
          </a:p>
          <a:p>
            <a:r>
              <a:rPr lang="ar-DZ" dirty="0"/>
              <a:t>▪️ </a:t>
            </a:r>
            <a:r>
              <a:rPr lang="ar-DZ" sz="1800" dirty="0"/>
              <a:t>مركبات التوزيع الكهربائية صديقة البيئة</a:t>
            </a:r>
          </a:p>
          <a:p>
            <a:r>
              <a:rPr lang="ar-DZ" sz="2400" b="1" dirty="0"/>
              <a:t>✓ الابتكار في التعبئة والتغليف</a:t>
            </a:r>
          </a:p>
          <a:p>
            <a:r>
              <a:rPr lang="ar-DZ" sz="2400" b="1" dirty="0"/>
              <a:t>- عبوات ذكية: </a:t>
            </a:r>
          </a:p>
          <a:p>
            <a:r>
              <a:rPr lang="ar-DZ" dirty="0"/>
              <a:t>▪️ </a:t>
            </a:r>
            <a:r>
              <a:rPr lang="ar-DZ" sz="1800" dirty="0"/>
              <a:t>تغليف يغير لونه عند فساد المنتج </a:t>
            </a:r>
          </a:p>
          <a:p>
            <a:r>
              <a:rPr lang="ar-DZ" dirty="0"/>
              <a:t>▪️ </a:t>
            </a:r>
            <a:r>
              <a:rPr lang="ar-DZ" sz="1800" dirty="0"/>
              <a:t>عبوات قابلة لإعادة الاستخدام بنظام الإيداع</a:t>
            </a:r>
          </a:p>
        </p:txBody>
      </p:sp>
      <p:sp>
        <p:nvSpPr>
          <p:cNvPr id="5" name="عنصر نائب لرقم الشريحة 4">
            <a:extLst>
              <a:ext uri="{FF2B5EF4-FFF2-40B4-BE49-F238E27FC236}">
                <a16:creationId xmlns:a16="http://schemas.microsoft.com/office/drawing/2014/main" xmlns="" id="{E10FB6CA-81AC-6D30-EFEB-A416EACD61C7}"/>
              </a:ext>
            </a:extLst>
          </p:cNvPr>
          <p:cNvSpPr>
            <a:spLocks noGrp="1"/>
          </p:cNvSpPr>
          <p:nvPr>
            <p:ph type="sldNum" sz="quarter" idx="12"/>
          </p:nvPr>
        </p:nvSpPr>
        <p:spPr/>
        <p:txBody>
          <a:bodyPr/>
          <a:lstStyle/>
          <a:p>
            <a:fld id="{686C8CD5-52C2-4D04-A562-9A4B67665A00}" type="slidenum">
              <a:rPr lang="ar-DZ" smtClean="0"/>
              <a:pPr/>
              <a:t>12</a:t>
            </a:fld>
            <a:endParaRPr lang="ar-DZ"/>
          </a:p>
        </p:txBody>
      </p:sp>
      <p:pic>
        <p:nvPicPr>
          <p:cNvPr id="7" name="صورة 6">
            <a:extLst>
              <a:ext uri="{FF2B5EF4-FFF2-40B4-BE49-F238E27FC236}">
                <a16:creationId xmlns:a16="http://schemas.microsoft.com/office/drawing/2014/main" xmlns="" id="{88E479DD-117E-7514-8085-A310FCADC086}"/>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114606" y="2433637"/>
            <a:ext cx="3067050" cy="1743075"/>
          </a:xfrm>
          <a:prstGeom prst="rect">
            <a:avLst/>
          </a:prstGeom>
        </p:spPr>
      </p:pic>
      <p:pic>
        <p:nvPicPr>
          <p:cNvPr id="9" name="صورة 8">
            <a:extLst>
              <a:ext uri="{FF2B5EF4-FFF2-40B4-BE49-F238E27FC236}">
                <a16:creationId xmlns:a16="http://schemas.microsoft.com/office/drawing/2014/main" xmlns="" id="{739DCE58-2D3F-5073-CEC3-5B13A070277D}"/>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49278" y="2391568"/>
            <a:ext cx="3117964" cy="2074863"/>
          </a:xfrm>
          <a:prstGeom prst="rect">
            <a:avLst/>
          </a:prstGeom>
        </p:spPr>
      </p:pic>
    </p:spTree>
    <p:extLst>
      <p:ext uri="{BB962C8B-B14F-4D97-AF65-F5344CB8AC3E}">
        <p14:creationId xmlns:p14="http://schemas.microsoft.com/office/powerpoint/2010/main" xmlns="" val="1171331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5" presetClass="entr" presetSubtype="0" fill="hold" nodeType="click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2000"/>
                                        <p:tgtEl>
                                          <p:spTgt spid="7"/>
                                        </p:tgtEl>
                                      </p:cBhvr>
                                    </p:animEffect>
                                    <p:anim calcmode="lin" valueType="num">
                                      <p:cBhvr>
                                        <p:cTn id="85" dur="2000" fill="hold"/>
                                        <p:tgtEl>
                                          <p:spTgt spid="7"/>
                                        </p:tgtEl>
                                        <p:attrNameLst>
                                          <p:attrName>ppt_w</p:attrName>
                                        </p:attrNameLst>
                                      </p:cBhvr>
                                      <p:tavLst>
                                        <p:tav tm="0" fmla="#ppt_w*sin(2.5*pi*$)">
                                          <p:val>
                                            <p:fltVal val="0"/>
                                          </p:val>
                                        </p:tav>
                                        <p:tav tm="100000">
                                          <p:val>
                                            <p:fltVal val="1"/>
                                          </p:val>
                                        </p:tav>
                                      </p:tavLst>
                                    </p:anim>
                                    <p:anim calcmode="lin" valueType="num">
                                      <p:cBhvr>
                                        <p:cTn id="86"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87" fill="hold">
                      <p:stCondLst>
                        <p:cond delay="indefinite"/>
                      </p:stCondLst>
                      <p:childTnLst>
                        <p:par>
                          <p:cTn id="88" fill="hold">
                            <p:stCondLst>
                              <p:cond delay="0"/>
                            </p:stCondLst>
                            <p:childTnLst>
                              <p:par>
                                <p:cTn id="89" presetID="45" presetClass="entr" presetSubtype="0" fill="hold" nodeType="click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fade">
                                      <p:cBhvr>
                                        <p:cTn id="91" dur="2000"/>
                                        <p:tgtEl>
                                          <p:spTgt spid="9"/>
                                        </p:tgtEl>
                                      </p:cBhvr>
                                    </p:animEffect>
                                    <p:anim calcmode="lin" valueType="num">
                                      <p:cBhvr>
                                        <p:cTn id="92" dur="2000" fill="hold"/>
                                        <p:tgtEl>
                                          <p:spTgt spid="9"/>
                                        </p:tgtEl>
                                        <p:attrNameLst>
                                          <p:attrName>ppt_w</p:attrName>
                                        </p:attrNameLst>
                                      </p:cBhvr>
                                      <p:tavLst>
                                        <p:tav tm="0" fmla="#ppt_w*sin(2.5*pi*$)">
                                          <p:val>
                                            <p:fltVal val="0"/>
                                          </p:val>
                                        </p:tav>
                                        <p:tav tm="100000">
                                          <p:val>
                                            <p:fltVal val="1"/>
                                          </p:val>
                                        </p:tav>
                                      </p:tavLst>
                                    </p:anim>
                                    <p:anim calcmode="lin" valueType="num">
                                      <p:cBhvr>
                                        <p:cTn id="93" dur="20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3FA4BCE8-0F81-0AF8-0093-53DA1B44B705}"/>
              </a:ext>
            </a:extLst>
          </p:cNvPr>
          <p:cNvSpPr>
            <a:spLocks noGrp="1"/>
          </p:cNvSpPr>
          <p:nvPr>
            <p:ph idx="1"/>
          </p:nvPr>
        </p:nvSpPr>
        <p:spPr>
          <a:xfrm>
            <a:off x="7501812" y="513184"/>
            <a:ext cx="4544008" cy="6208291"/>
          </a:xfrm>
        </p:spPr>
        <p:txBody>
          <a:bodyPr>
            <a:normAutofit lnSpcReduction="10000"/>
          </a:bodyPr>
          <a:lstStyle/>
          <a:p>
            <a:r>
              <a:rPr lang="ar-DZ" sz="2400" dirty="0"/>
              <a:t>-مواد صديقة للبيئة:</a:t>
            </a:r>
          </a:p>
          <a:p>
            <a:pPr marL="0" indent="0">
              <a:buNone/>
            </a:pPr>
            <a:r>
              <a:rPr lang="ar-DZ" sz="1800" dirty="0"/>
              <a:t>▪️ أغلفة قابلة للتحلل من نشاء الذرة</a:t>
            </a:r>
          </a:p>
          <a:p>
            <a:pPr marL="0" indent="0">
              <a:buNone/>
            </a:pPr>
            <a:r>
              <a:rPr lang="ar-DZ" sz="1800" dirty="0"/>
              <a:t>▪️ زجاجات معاد تدويرها بنسبة 100%</a:t>
            </a:r>
          </a:p>
          <a:p>
            <a:pPr>
              <a:buFont typeface="Wingdings" panose="05000000000000000000" pitchFamily="2" charset="2"/>
              <a:buChar char="ü"/>
            </a:pPr>
            <a:r>
              <a:rPr lang="ar-DZ" dirty="0"/>
              <a:t>الابتكار في تجربة العميل:</a:t>
            </a:r>
          </a:p>
          <a:p>
            <a:pPr marL="0" indent="0">
              <a:buNone/>
            </a:pPr>
            <a:r>
              <a:rPr lang="ar-DZ" dirty="0"/>
              <a:t>-</a:t>
            </a:r>
            <a:r>
              <a:rPr lang="ar-DZ" sz="2400" dirty="0"/>
              <a:t>تخصيص المنتجات :</a:t>
            </a:r>
          </a:p>
          <a:p>
            <a:pPr marL="0" indent="0">
              <a:buNone/>
            </a:pPr>
            <a:r>
              <a:rPr lang="ar-DZ" sz="1800" dirty="0"/>
              <a:t>▪️ خدمة "اصنع جبنك الخاص "(اختيار النكهات والمكونات )</a:t>
            </a:r>
          </a:p>
          <a:p>
            <a:pPr marL="0" indent="0">
              <a:buNone/>
            </a:pPr>
            <a:r>
              <a:rPr lang="ar-DZ" sz="1800" dirty="0"/>
              <a:t>▪️ عبوات بأحجام مختلفة تناسب احتياجات الأسر</a:t>
            </a:r>
          </a:p>
          <a:p>
            <a:pPr marL="0" indent="0">
              <a:buNone/>
            </a:pPr>
            <a:r>
              <a:rPr lang="ar-DZ" dirty="0"/>
              <a:t>✓ الابتكار في سلسلة التوريد </a:t>
            </a:r>
          </a:p>
          <a:p>
            <a:pPr marL="0" indent="0">
              <a:buNone/>
            </a:pPr>
            <a:r>
              <a:rPr lang="ar-DZ" sz="1800" dirty="0"/>
              <a:t>- </a:t>
            </a:r>
            <a:r>
              <a:rPr lang="ar-DZ" sz="2400" dirty="0"/>
              <a:t>منصة رقمية للمزارعين:</a:t>
            </a:r>
          </a:p>
          <a:p>
            <a:pPr marL="0" indent="0">
              <a:buNone/>
            </a:pPr>
            <a:r>
              <a:rPr lang="ar-DZ" sz="1800" dirty="0"/>
              <a:t>▪️ تطبيق لبيع الحليب مباشرة للملبنة بأسعار شفافة </a:t>
            </a:r>
          </a:p>
          <a:p>
            <a:pPr marL="0" indent="0">
              <a:buNone/>
            </a:pPr>
            <a:r>
              <a:rPr lang="ar-DZ" sz="1800" dirty="0"/>
              <a:t>▪️ نظام إنذار مبكر لأمراض الماشية </a:t>
            </a:r>
          </a:p>
          <a:p>
            <a:pPr marL="0" indent="0">
              <a:buNone/>
            </a:pPr>
            <a:r>
              <a:rPr lang="ar-DZ" dirty="0"/>
              <a:t>✓ شبكة تبريد متنقلة:</a:t>
            </a:r>
          </a:p>
          <a:p>
            <a:pPr marL="0" indent="0">
              <a:buNone/>
            </a:pPr>
            <a:r>
              <a:rPr lang="ar-DZ" sz="1800" dirty="0"/>
              <a:t>▪️ وحدات تبريد تعمل بالطاقة الشمسية في القرى النائية </a:t>
            </a:r>
          </a:p>
          <a:p>
            <a:pPr marL="0" indent="0">
              <a:buNone/>
            </a:pPr>
            <a:r>
              <a:rPr lang="ar-DZ" dirty="0"/>
              <a:t>✓ الابتكار في التسويق </a:t>
            </a:r>
          </a:p>
          <a:p>
            <a:pPr marL="0" indent="0">
              <a:buNone/>
            </a:pPr>
            <a:r>
              <a:rPr lang="ar-DZ" sz="1800" dirty="0"/>
              <a:t>▪️ تسويق تجريب</a:t>
            </a:r>
          </a:p>
        </p:txBody>
      </p:sp>
      <p:sp>
        <p:nvSpPr>
          <p:cNvPr id="5" name="عنصر نائب لرقم الشريحة 4">
            <a:extLst>
              <a:ext uri="{FF2B5EF4-FFF2-40B4-BE49-F238E27FC236}">
                <a16:creationId xmlns:a16="http://schemas.microsoft.com/office/drawing/2014/main" xmlns="" id="{2E5C3195-71BB-D3E9-FE96-C7DFF1245FB7}"/>
              </a:ext>
            </a:extLst>
          </p:cNvPr>
          <p:cNvSpPr>
            <a:spLocks noGrp="1"/>
          </p:cNvSpPr>
          <p:nvPr>
            <p:ph type="sldNum" sz="quarter" idx="12"/>
          </p:nvPr>
        </p:nvSpPr>
        <p:spPr/>
        <p:txBody>
          <a:bodyPr/>
          <a:lstStyle/>
          <a:p>
            <a:fld id="{686C8CD5-52C2-4D04-A562-9A4B67665A00}" type="slidenum">
              <a:rPr lang="ar-DZ" smtClean="0"/>
              <a:pPr/>
              <a:t>13</a:t>
            </a:fld>
            <a:endParaRPr lang="ar-DZ"/>
          </a:p>
        </p:txBody>
      </p:sp>
      <p:pic>
        <p:nvPicPr>
          <p:cNvPr id="7" name="صورة 6">
            <a:extLst>
              <a:ext uri="{FF2B5EF4-FFF2-40B4-BE49-F238E27FC236}">
                <a16:creationId xmlns:a16="http://schemas.microsoft.com/office/drawing/2014/main" xmlns="" id="{8566E995-4520-7408-D88F-CDA725A3351A}"/>
              </a:ext>
            </a:extLst>
          </p:cNvPr>
          <p:cNvPicPr>
            <a:picLocks noChangeAspect="1"/>
          </p:cNvPicPr>
          <p:nvPr/>
        </p:nvPicPr>
        <p:blipFill>
          <a:blip r:embed="rId2"/>
          <a:stretch>
            <a:fillRect/>
          </a:stretch>
        </p:blipFill>
        <p:spPr>
          <a:xfrm>
            <a:off x="-24881" y="887510"/>
            <a:ext cx="7526693" cy="5391992"/>
          </a:xfrm>
          <a:prstGeom prst="rect">
            <a:avLst/>
          </a:prstGeom>
        </p:spPr>
      </p:pic>
    </p:spTree>
    <p:extLst>
      <p:ext uri="{BB962C8B-B14F-4D97-AF65-F5344CB8AC3E}">
        <p14:creationId xmlns:p14="http://schemas.microsoft.com/office/powerpoint/2010/main" xmlns="" val="395034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Effect transition="in" filter="fade">
                                      <p:cBhvr>
                                        <p:cTn id="91" dur="1000"/>
                                        <p:tgtEl>
                                          <p:spTgt spid="3">
                                            <p:txEl>
                                              <p:pRg st="12" end="12"/>
                                            </p:txEl>
                                          </p:spTgt>
                                        </p:tgtEl>
                                      </p:cBhvr>
                                    </p:animEffect>
                                    <p:anim calcmode="lin" valueType="num">
                                      <p:cBhvr>
                                        <p:cTn id="9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Effect transition="in" filter="fade">
                                      <p:cBhvr>
                                        <p:cTn id="98" dur="1000"/>
                                        <p:tgtEl>
                                          <p:spTgt spid="3">
                                            <p:txEl>
                                              <p:pRg st="13" end="13"/>
                                            </p:txEl>
                                          </p:spTgt>
                                        </p:tgtEl>
                                      </p:cBhvr>
                                    </p:animEffect>
                                    <p:anim calcmode="lin" valueType="num">
                                      <p:cBhvr>
                                        <p:cTn id="99"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3">
                                            <p:txEl>
                                              <p:pRg st="14" end="14"/>
                                            </p:txEl>
                                          </p:spTgt>
                                        </p:tgtEl>
                                        <p:attrNameLst>
                                          <p:attrName>style.visibility</p:attrName>
                                        </p:attrNameLst>
                                      </p:cBhvr>
                                      <p:to>
                                        <p:strVal val="visible"/>
                                      </p:to>
                                    </p:set>
                                    <p:animEffect transition="in" filter="fade">
                                      <p:cBhvr>
                                        <p:cTn id="105" dur="1000"/>
                                        <p:tgtEl>
                                          <p:spTgt spid="3">
                                            <p:txEl>
                                              <p:pRg st="14" end="14"/>
                                            </p:txEl>
                                          </p:spTgt>
                                        </p:tgtEl>
                                      </p:cBhvr>
                                    </p:animEffect>
                                    <p:anim calcmode="lin" valueType="num">
                                      <p:cBhvr>
                                        <p:cTn id="106"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107"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14" presetClass="entr" presetSubtype="10" fill="hold" nodeType="clickEffect">
                                  <p:stCondLst>
                                    <p:cond delay="0"/>
                                  </p:stCondLst>
                                  <p:childTnLst>
                                    <p:set>
                                      <p:cBhvr>
                                        <p:cTn id="111" dur="1" fill="hold">
                                          <p:stCondLst>
                                            <p:cond delay="0"/>
                                          </p:stCondLst>
                                        </p:cTn>
                                        <p:tgtEl>
                                          <p:spTgt spid="7"/>
                                        </p:tgtEl>
                                        <p:attrNameLst>
                                          <p:attrName>style.visibility</p:attrName>
                                        </p:attrNameLst>
                                      </p:cBhvr>
                                      <p:to>
                                        <p:strVal val="visible"/>
                                      </p:to>
                                    </p:set>
                                    <p:animEffect transition="in" filter="randombar(horizontal)">
                                      <p:cBhvr>
                                        <p:cTn id="1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a:extLst>
              <a:ext uri="{FF2B5EF4-FFF2-40B4-BE49-F238E27FC236}">
                <a16:creationId xmlns:a16="http://schemas.microsoft.com/office/drawing/2014/main" xmlns="" id="{3CBC9B65-C7EE-A895-C774-CEC995435295}"/>
              </a:ext>
            </a:extLst>
          </p:cNvPr>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91886" y="693738"/>
            <a:ext cx="11504645" cy="6164262"/>
          </a:xfrm>
        </p:spPr>
      </p:pic>
      <p:sp>
        <p:nvSpPr>
          <p:cNvPr id="5" name="عنصر نائب لرقم الشريحة 4">
            <a:extLst>
              <a:ext uri="{FF2B5EF4-FFF2-40B4-BE49-F238E27FC236}">
                <a16:creationId xmlns:a16="http://schemas.microsoft.com/office/drawing/2014/main" xmlns="" id="{47226F03-833C-9D4B-C5A2-EC5CB4665F58}"/>
              </a:ext>
            </a:extLst>
          </p:cNvPr>
          <p:cNvSpPr>
            <a:spLocks noGrp="1"/>
          </p:cNvSpPr>
          <p:nvPr>
            <p:ph type="sldNum" sz="quarter" idx="12"/>
          </p:nvPr>
        </p:nvSpPr>
        <p:spPr/>
        <p:txBody>
          <a:bodyPr/>
          <a:lstStyle/>
          <a:p>
            <a:fld id="{686C8CD5-52C2-4D04-A562-9A4B67665A00}" type="slidenum">
              <a:rPr lang="ar-DZ" smtClean="0"/>
              <a:pPr/>
              <a:t>14</a:t>
            </a:fld>
            <a:endParaRPr lang="ar-DZ"/>
          </a:p>
        </p:txBody>
      </p:sp>
    </p:spTree>
    <p:extLst>
      <p:ext uri="{BB962C8B-B14F-4D97-AF65-F5344CB8AC3E}">
        <p14:creationId xmlns:p14="http://schemas.microsoft.com/office/powerpoint/2010/main" xmlns="" val="3999136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31BDE0FF-5018-7515-60D5-C7E165841539}"/>
              </a:ext>
            </a:extLst>
          </p:cNvPr>
          <p:cNvSpPr>
            <a:spLocks noGrp="1"/>
          </p:cNvSpPr>
          <p:nvPr>
            <p:ph idx="1"/>
          </p:nvPr>
        </p:nvSpPr>
        <p:spPr>
          <a:xfrm>
            <a:off x="200608" y="634433"/>
            <a:ext cx="11790784" cy="5589134"/>
          </a:xfrm>
        </p:spPr>
        <p:txBody>
          <a:bodyPr>
            <a:normAutofit lnSpcReduction="10000"/>
          </a:bodyPr>
          <a:lstStyle/>
          <a:p>
            <a:r>
              <a:rPr lang="ar-DZ" sz="3000" b="1" dirty="0"/>
              <a:t>المحور الثالث: التحليل الاستراتيجي للسوق</a:t>
            </a:r>
          </a:p>
          <a:p>
            <a:pPr marL="514350" indent="-514350">
              <a:buFont typeface="+mj-lt"/>
              <a:buAutoNum type="arabicPeriod"/>
            </a:pPr>
            <a:r>
              <a:rPr lang="ar-DZ" sz="2600" b="1" dirty="0">
                <a:solidFill>
                  <a:schemeClr val="accent1"/>
                </a:solidFill>
              </a:rPr>
              <a:t>عرض القطاع السوقي :</a:t>
            </a:r>
          </a:p>
          <a:p>
            <a:r>
              <a:rPr lang="ar-DZ" sz="2200" b="1" dirty="0"/>
              <a:t>السوق المحتمل:</a:t>
            </a:r>
          </a:p>
          <a:p>
            <a:pPr marL="0" indent="0">
              <a:buNone/>
            </a:pPr>
            <a:r>
              <a:rPr lang="ar-DZ" sz="2200" dirty="0"/>
              <a:t>يتمثل السوق المحتمل لمشروع الملبنة في مجموع العملاء المحتملين الذين يمكنهم الاستفادة من منتجات الالبان الطازجة والمصنعة داخل النطاق الجغرافي المستهدف. يشمل هذا السوق شريحة واسعة من المستهلكين تتراوح بين الافراد  والعائلات إلى المؤسسات الغذائية الكبرى. يتميز هذا السوق بنمو مطرد نتيجة للزيادة السكانية وارتفاع الوعي بأهمية التغذية الصحية.</a:t>
            </a:r>
          </a:p>
          <a:p>
            <a:pPr marL="0" indent="0">
              <a:buNone/>
            </a:pPr>
            <a:r>
              <a:rPr lang="ar-DZ" sz="2200" dirty="0"/>
              <a:t> ينقسم السوق المحتمل إلى ثالث شرائح رئيسية: الاسر التي تمثل حوالي 60% من حجم السوق، وقطاع الخدمات  الغذائية الذي يشمل المطاعم والفنادق والمستشفيات بنسبة 30%، وقطاع تجار التجزئة الذين يعيدون بيع المنتجات بنسبة 10%. وتتميز كل شريحة بخصائص واحتياجات مختلفة ، مما يتطلب استراتيجيات تسويقية وتوزيعية متنوعة.                                                                                                                                        تؤثر عدة عوامل ديموغرافية واقتصادية واجتماعية في نمو هذا السوق، منها ارتفاع عدد السكان بمعدل 2% سنوي وزيادة نسبة الشباب الذين يمثلون 60% من السكان، ونمو الطبقة المتوسطة وارتفاع إنفاقها على الأغذية الصحية.</a:t>
            </a:r>
          </a:p>
          <a:p>
            <a:pPr marL="0" indent="0">
              <a:buNone/>
            </a:pPr>
            <a:r>
              <a:rPr lang="ar-DZ" dirty="0"/>
              <a:t> </a:t>
            </a:r>
            <a:r>
              <a:rPr lang="ar-DZ" sz="2000" dirty="0"/>
              <a:t>كما تلعب العوامل الاجتماعية مثل تغير العادات الغذائية وزيادة الوعي الصحي دورا مهما في تشكيل طلب السوق من حيث التوزيع الجغرافي .</a:t>
            </a:r>
          </a:p>
          <a:p>
            <a:pPr marL="0" indent="0">
              <a:buNone/>
            </a:pPr>
            <a:r>
              <a:rPr lang="ar-DZ" sz="2000" dirty="0"/>
              <a:t>    تتركز 70</a:t>
            </a:r>
            <a:r>
              <a:rPr lang="ar-DZ" sz="2000" dirty="0">
                <a:latin typeface="Abadi" panose="020B0604020202020204" pitchFamily="34" charset="0"/>
                <a:sym typeface="AGA Arabesque Desktop" panose="05010101010101010101" pitchFamily="2" charset="2"/>
              </a:rPr>
              <a:t>% من الفرص في المناطق الحضرية و30%في المناطق الريفية.</a:t>
            </a:r>
          </a:p>
          <a:p>
            <a:pPr marL="0" indent="0">
              <a:buNone/>
            </a:pPr>
            <a:r>
              <a:rPr lang="ar-DZ" sz="2000" dirty="0">
                <a:latin typeface="Abadi" panose="020B0604020202020204" pitchFamily="34" charset="0"/>
                <a:sym typeface="AGA Arabesque Desktop" panose="05010101010101010101" pitchFamily="2" charset="2"/>
              </a:rPr>
              <a:t>   تتعدد فرص التوسع المستقبلية أمام المشروع ،وذلك من خلال: التوسع الجغرافي الى مدن جديدة ، تنويع المنتجات والتوجه نحو التصدير للأسواق الإقليمية.</a:t>
            </a:r>
            <a:endParaRPr lang="ar-DZ" dirty="0"/>
          </a:p>
        </p:txBody>
      </p:sp>
      <p:sp>
        <p:nvSpPr>
          <p:cNvPr id="5" name="عنصر نائب لرقم الشريحة 4">
            <a:extLst>
              <a:ext uri="{FF2B5EF4-FFF2-40B4-BE49-F238E27FC236}">
                <a16:creationId xmlns:a16="http://schemas.microsoft.com/office/drawing/2014/main" xmlns="" id="{BCF7ADD8-9FF1-5699-F142-541E3DDA0556}"/>
              </a:ext>
            </a:extLst>
          </p:cNvPr>
          <p:cNvSpPr>
            <a:spLocks noGrp="1"/>
          </p:cNvSpPr>
          <p:nvPr>
            <p:ph type="sldNum" sz="quarter" idx="12"/>
          </p:nvPr>
        </p:nvSpPr>
        <p:spPr/>
        <p:txBody>
          <a:bodyPr/>
          <a:lstStyle/>
          <a:p>
            <a:fld id="{686C8CD5-52C2-4D04-A562-9A4B67665A00}" type="slidenum">
              <a:rPr lang="ar-DZ" smtClean="0"/>
              <a:pPr/>
              <a:t>15</a:t>
            </a:fld>
            <a:endParaRPr lang="ar-DZ"/>
          </a:p>
        </p:txBody>
      </p:sp>
    </p:spTree>
    <p:extLst>
      <p:ext uri="{BB962C8B-B14F-4D97-AF65-F5344CB8AC3E}">
        <p14:creationId xmlns:p14="http://schemas.microsoft.com/office/powerpoint/2010/main" xmlns="" val="1335585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D925F1AB-9AE5-0059-94A6-426216B207AE}"/>
              </a:ext>
            </a:extLst>
          </p:cNvPr>
          <p:cNvSpPr>
            <a:spLocks noGrp="1"/>
          </p:cNvSpPr>
          <p:nvPr>
            <p:ph idx="1"/>
          </p:nvPr>
        </p:nvSpPr>
        <p:spPr>
          <a:xfrm>
            <a:off x="-1" y="1040860"/>
            <a:ext cx="12108023" cy="5315490"/>
          </a:xfrm>
        </p:spPr>
        <p:txBody>
          <a:bodyPr/>
          <a:lstStyle/>
          <a:p>
            <a:pPr marL="0" indent="0">
              <a:buNone/>
            </a:pPr>
            <a:r>
              <a:rPr lang="ar-DZ" dirty="0"/>
              <a:t>مبررات اختيار هذه الشريحة:</a:t>
            </a:r>
          </a:p>
          <a:p>
            <a:pPr marL="0" indent="0">
              <a:buNone/>
            </a:pPr>
            <a:r>
              <a:rPr lang="ar-DZ" sz="2000" dirty="0"/>
              <a:t>تعد منتجات الالبان ضرورية ومطلوبة  لدى مختلف الشرائح ويزيد الطلب عليها خاصة في المناسبات ويسعى العميل</a:t>
            </a:r>
          </a:p>
          <a:p>
            <a:pPr marL="0" indent="0">
              <a:buNone/>
            </a:pPr>
            <a:r>
              <a:rPr lang="ar-DZ" sz="2000" dirty="0"/>
              <a:t>للبحث عن جودة المنتح وهناك مجموعة من الأسباب تدفعنا للاهتمام والارتقاء بمتطلباتهم كالآتي :</a:t>
            </a:r>
          </a:p>
          <a:p>
            <a:pPr marL="0" indent="0">
              <a:buNone/>
            </a:pPr>
            <a:r>
              <a:rPr lang="ar-DZ" sz="2000" dirty="0"/>
              <a:t>• جم السوق الكبير وإمكانات النمو</a:t>
            </a:r>
          </a:p>
          <a:p>
            <a:pPr marL="0" indent="0">
              <a:buNone/>
            </a:pPr>
            <a:r>
              <a:rPr lang="ar-DZ" sz="2000" dirty="0"/>
              <a:t>• ارتفاع الوعي الصحي والطلب على الجودة </a:t>
            </a:r>
          </a:p>
          <a:p>
            <a:pPr marL="0" indent="0">
              <a:buNone/>
            </a:pPr>
            <a:r>
              <a:rPr lang="ar-DZ" sz="2000" dirty="0"/>
              <a:t>• قابلية الدفع واستعداد للأسعار المتميزة </a:t>
            </a:r>
          </a:p>
          <a:p>
            <a:pPr marL="0" indent="0">
              <a:buNone/>
            </a:pPr>
            <a:r>
              <a:rPr lang="ar-DZ" sz="2000" dirty="0"/>
              <a:t>• نقاط ضعف المنافسين الحاليين</a:t>
            </a:r>
          </a:p>
          <a:p>
            <a:pPr marL="0" indent="0">
              <a:buNone/>
            </a:pPr>
            <a:r>
              <a:rPr lang="ar-DZ" sz="2000" dirty="0"/>
              <a:t>• توافق مع القدرات التشغيلية</a:t>
            </a:r>
          </a:p>
          <a:p>
            <a:pPr marL="0" indent="0">
              <a:buNone/>
            </a:pPr>
            <a:r>
              <a:rPr lang="ar-DZ" sz="2000" dirty="0"/>
              <a:t>• قابلية التوسع المستقبلي </a:t>
            </a:r>
          </a:p>
          <a:p>
            <a:pPr marL="0" indent="0">
              <a:buNone/>
            </a:pPr>
            <a:r>
              <a:rPr lang="ar-DZ" sz="2000" dirty="0"/>
              <a:t>• دعم المزارعين المحليين</a:t>
            </a:r>
          </a:p>
          <a:p>
            <a:pPr marL="0" indent="0">
              <a:buNone/>
            </a:pPr>
            <a:r>
              <a:rPr lang="ar-DZ" sz="2000" dirty="0"/>
              <a:t>• توافق مع الاتجاهات العالمية</a:t>
            </a:r>
          </a:p>
        </p:txBody>
      </p:sp>
      <p:sp>
        <p:nvSpPr>
          <p:cNvPr id="5" name="عنصر نائب لرقم الشريحة 4">
            <a:extLst>
              <a:ext uri="{FF2B5EF4-FFF2-40B4-BE49-F238E27FC236}">
                <a16:creationId xmlns:a16="http://schemas.microsoft.com/office/drawing/2014/main" xmlns="" id="{45636189-EB34-4B0B-CBA6-333A68341ABA}"/>
              </a:ext>
            </a:extLst>
          </p:cNvPr>
          <p:cNvSpPr>
            <a:spLocks noGrp="1"/>
          </p:cNvSpPr>
          <p:nvPr>
            <p:ph type="sldNum" sz="quarter" idx="12"/>
          </p:nvPr>
        </p:nvSpPr>
        <p:spPr/>
        <p:txBody>
          <a:bodyPr/>
          <a:lstStyle/>
          <a:p>
            <a:fld id="{686C8CD5-52C2-4D04-A562-9A4B67665A00}" type="slidenum">
              <a:rPr lang="ar-DZ" smtClean="0"/>
              <a:pPr/>
              <a:t>16</a:t>
            </a:fld>
            <a:endParaRPr lang="ar-DZ"/>
          </a:p>
        </p:txBody>
      </p:sp>
      <p:pic>
        <p:nvPicPr>
          <p:cNvPr id="7" name="صورة 6">
            <a:extLst>
              <a:ext uri="{FF2B5EF4-FFF2-40B4-BE49-F238E27FC236}">
                <a16:creationId xmlns:a16="http://schemas.microsoft.com/office/drawing/2014/main" xmlns="" id="{9738F139-E7C3-0706-BEED-1E848F909C47}"/>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3976" y="2255091"/>
            <a:ext cx="3497424" cy="20556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صورة 8">
            <a:extLst>
              <a:ext uri="{FF2B5EF4-FFF2-40B4-BE49-F238E27FC236}">
                <a16:creationId xmlns:a16="http://schemas.microsoft.com/office/drawing/2014/main" xmlns="" id="{50617CA3-C408-7F8C-A8C6-640DBD54B48C}"/>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581400" y="3988339"/>
            <a:ext cx="4163008" cy="20556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3229964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anim calcmode="lin" valueType="num">
                                      <p:cBhvr>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1000"/>
                                        <p:tgtEl>
                                          <p:spTgt spid="3">
                                            <p:txEl>
                                              <p:pRg st="3" end="3"/>
                                            </p:txEl>
                                          </p:spTgt>
                                        </p:tgtEl>
                                      </p:cBhvr>
                                    </p:animEffect>
                                    <p:anim calcmode="lin" valueType="num">
                                      <p:cBhvr>
                                        <p:cTn id="3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Effect transition="in" filter="fade">
                                      <p:cBhvr>
                                        <p:cTn id="45" dur="1000"/>
                                        <p:tgtEl>
                                          <p:spTgt spid="3">
                                            <p:txEl>
                                              <p:pRg st="4" end="4"/>
                                            </p:txEl>
                                          </p:spTgt>
                                        </p:tgtEl>
                                      </p:cBhvr>
                                    </p:animEffect>
                                    <p:anim calcmode="lin" valueType="num">
                                      <p:cBhvr>
                                        <p:cTn id="4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1000"/>
                                        <p:tgtEl>
                                          <p:spTgt spid="3">
                                            <p:txEl>
                                              <p:pRg st="5" end="5"/>
                                            </p:txEl>
                                          </p:spTgt>
                                        </p:tgtEl>
                                      </p:cBhvr>
                                    </p:animEffect>
                                    <p:anim calcmode="lin" valueType="num">
                                      <p:cBhvr>
                                        <p:cTn id="5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txEl>
                                              <p:pRg st="6" end="6"/>
                                            </p:txEl>
                                          </p:spTgt>
                                        </p:tgtEl>
                                        <p:attrNameLst>
                                          <p:attrName>style.visibility</p:attrName>
                                        </p:attrNameLst>
                                      </p:cBhvr>
                                      <p:to>
                                        <p:strVal val="visible"/>
                                      </p:to>
                                    </p:set>
                                    <p:animEffect transition="in" filter="fade">
                                      <p:cBhvr>
                                        <p:cTn id="59" dur="1000"/>
                                        <p:tgtEl>
                                          <p:spTgt spid="3">
                                            <p:txEl>
                                              <p:pRg st="6" end="6"/>
                                            </p:txEl>
                                          </p:spTgt>
                                        </p:tgtEl>
                                      </p:cBhvr>
                                    </p:animEffect>
                                    <p:anim calcmode="lin" valueType="num">
                                      <p:cBhvr>
                                        <p:cTn id="6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3">
                                            <p:txEl>
                                              <p:pRg st="7" end="7"/>
                                            </p:txEl>
                                          </p:spTgt>
                                        </p:tgtEl>
                                        <p:attrNameLst>
                                          <p:attrName>style.visibility</p:attrName>
                                        </p:attrNameLst>
                                      </p:cBhvr>
                                      <p:to>
                                        <p:strVal val="visible"/>
                                      </p:to>
                                    </p:set>
                                    <p:animEffect transition="in" filter="fade">
                                      <p:cBhvr>
                                        <p:cTn id="66" dur="1000"/>
                                        <p:tgtEl>
                                          <p:spTgt spid="3">
                                            <p:txEl>
                                              <p:pRg st="7" end="7"/>
                                            </p:txEl>
                                          </p:spTgt>
                                        </p:tgtEl>
                                      </p:cBhvr>
                                    </p:animEffect>
                                    <p:anim calcmode="lin" valueType="num">
                                      <p:cBhvr>
                                        <p:cTn id="6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3">
                                            <p:txEl>
                                              <p:pRg st="8" end="8"/>
                                            </p:txEl>
                                          </p:spTgt>
                                        </p:tgtEl>
                                        <p:attrNameLst>
                                          <p:attrName>style.visibility</p:attrName>
                                        </p:attrNameLst>
                                      </p:cBhvr>
                                      <p:to>
                                        <p:strVal val="visible"/>
                                      </p:to>
                                    </p:set>
                                    <p:animEffect transition="in" filter="fade">
                                      <p:cBhvr>
                                        <p:cTn id="73" dur="1000"/>
                                        <p:tgtEl>
                                          <p:spTgt spid="3">
                                            <p:txEl>
                                              <p:pRg st="8" end="8"/>
                                            </p:txEl>
                                          </p:spTgt>
                                        </p:tgtEl>
                                      </p:cBhvr>
                                    </p:animEffect>
                                    <p:anim calcmode="lin" valueType="num">
                                      <p:cBhvr>
                                        <p:cTn id="7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3">
                                            <p:txEl>
                                              <p:pRg st="9" end="9"/>
                                            </p:txEl>
                                          </p:spTgt>
                                        </p:tgtEl>
                                        <p:attrNameLst>
                                          <p:attrName>style.visibility</p:attrName>
                                        </p:attrNameLst>
                                      </p:cBhvr>
                                      <p:to>
                                        <p:strVal val="visible"/>
                                      </p:to>
                                    </p:set>
                                    <p:animEffect transition="in" filter="fade">
                                      <p:cBhvr>
                                        <p:cTn id="80" dur="1000"/>
                                        <p:tgtEl>
                                          <p:spTgt spid="3">
                                            <p:txEl>
                                              <p:pRg st="9" end="9"/>
                                            </p:txEl>
                                          </p:spTgt>
                                        </p:tgtEl>
                                      </p:cBhvr>
                                    </p:animEffect>
                                    <p:anim calcmode="lin" valueType="num">
                                      <p:cBhvr>
                                        <p:cTn id="8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8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3">
                                            <p:txEl>
                                              <p:pRg st="10" end="10"/>
                                            </p:txEl>
                                          </p:spTgt>
                                        </p:tgtEl>
                                        <p:attrNameLst>
                                          <p:attrName>style.visibility</p:attrName>
                                        </p:attrNameLst>
                                      </p:cBhvr>
                                      <p:to>
                                        <p:strVal val="visible"/>
                                      </p:to>
                                    </p:set>
                                    <p:animEffect transition="in" filter="fade">
                                      <p:cBhvr>
                                        <p:cTn id="87" dur="1000"/>
                                        <p:tgtEl>
                                          <p:spTgt spid="3">
                                            <p:txEl>
                                              <p:pRg st="10" end="10"/>
                                            </p:txEl>
                                          </p:spTgt>
                                        </p:tgtEl>
                                      </p:cBhvr>
                                    </p:animEffect>
                                    <p:anim calcmode="lin" valueType="num">
                                      <p:cBhvr>
                                        <p:cTn id="8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8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F076AA80-7795-BE4B-F664-F8ABB05B8EC1}"/>
              </a:ext>
            </a:extLst>
          </p:cNvPr>
          <p:cNvSpPr>
            <a:spLocks noGrp="1"/>
          </p:cNvSpPr>
          <p:nvPr>
            <p:ph idx="1"/>
          </p:nvPr>
        </p:nvSpPr>
        <p:spPr>
          <a:xfrm>
            <a:off x="4982546" y="625151"/>
            <a:ext cx="7209453" cy="6096324"/>
          </a:xfrm>
        </p:spPr>
        <p:txBody>
          <a:bodyPr/>
          <a:lstStyle/>
          <a:p>
            <a:pPr marL="514350" indent="-514350">
              <a:buFont typeface="+mj-lt"/>
              <a:buAutoNum type="arabicParenR" startAt="2"/>
            </a:pPr>
            <a:r>
              <a:rPr lang="ar-DZ" dirty="0">
                <a:solidFill>
                  <a:schemeClr val="accent1"/>
                </a:solidFill>
              </a:rPr>
              <a:t>قياس شدة المنافسة:</a:t>
            </a:r>
          </a:p>
          <a:p>
            <a:pPr marL="514350" indent="-514350">
              <a:buFont typeface="+mj-cs"/>
              <a:buAutoNum type="arabic1Minus"/>
            </a:pPr>
            <a:r>
              <a:rPr lang="ar-DZ" dirty="0"/>
              <a:t>تحديد عدد المنافسين:</a:t>
            </a:r>
          </a:p>
          <a:p>
            <a:pPr marL="0" indent="0">
              <a:buNone/>
            </a:pPr>
            <a:r>
              <a:rPr lang="ar-DZ" sz="2000" dirty="0"/>
              <a:t>عملية تحديد المنافسين من أهم الخطوات في عملية تحليل السوق من أجل تطوير التسويق وضمان التكيف وفهم التغيرات التي تطرأ على السوق واكتساب مرونة من أجل التحسن الدائم . لذلك نميز ثلاثة أنواع من المنافسين في مشروع صناعة الملابن :</a:t>
            </a:r>
          </a:p>
          <a:p>
            <a:pPr marL="0" indent="0">
              <a:buNone/>
            </a:pPr>
            <a:r>
              <a:rPr lang="ar-DZ" sz="2400" dirty="0"/>
              <a:t>-منافسين مباشرين:</a:t>
            </a:r>
          </a:p>
          <a:p>
            <a:pPr marL="0" indent="0">
              <a:buNone/>
            </a:pPr>
            <a:r>
              <a:rPr lang="ar-DZ" sz="2000" dirty="0"/>
              <a:t>كبار مصانع الألبان</a:t>
            </a:r>
          </a:p>
          <a:p>
            <a:pPr marL="0" indent="0">
              <a:buNone/>
            </a:pPr>
            <a:r>
              <a:rPr lang="ar-DZ" sz="2000" dirty="0"/>
              <a:t>تجار التجزئة </a:t>
            </a:r>
            <a:r>
              <a:rPr lang="ar-DZ" sz="2000" dirty="0" err="1"/>
              <a:t>للالبان</a:t>
            </a:r>
            <a:endParaRPr lang="ar-DZ" sz="2000" dirty="0"/>
          </a:p>
          <a:p>
            <a:pPr marL="0" indent="0">
              <a:buNone/>
            </a:pPr>
            <a:r>
              <a:rPr lang="ar-DZ" sz="2000" dirty="0"/>
              <a:t>-</a:t>
            </a:r>
            <a:r>
              <a:rPr lang="ar-DZ" sz="2400" dirty="0"/>
              <a:t>منافسين غير مباشرين:</a:t>
            </a:r>
          </a:p>
          <a:p>
            <a:pPr marL="0" indent="0">
              <a:buNone/>
            </a:pPr>
            <a:r>
              <a:rPr lang="ar-DZ" sz="2000" dirty="0"/>
              <a:t>مستوردي الألبان</a:t>
            </a:r>
          </a:p>
          <a:p>
            <a:pPr marL="0" indent="0">
              <a:buNone/>
            </a:pPr>
            <a:endParaRPr lang="ar-DZ" sz="2000" dirty="0"/>
          </a:p>
        </p:txBody>
      </p:sp>
      <p:sp>
        <p:nvSpPr>
          <p:cNvPr id="5" name="عنصر نائب لرقم الشريحة 4">
            <a:extLst>
              <a:ext uri="{FF2B5EF4-FFF2-40B4-BE49-F238E27FC236}">
                <a16:creationId xmlns:a16="http://schemas.microsoft.com/office/drawing/2014/main" xmlns="" id="{72A77FC0-FDE0-5CB3-9434-1591E72E7452}"/>
              </a:ext>
            </a:extLst>
          </p:cNvPr>
          <p:cNvSpPr>
            <a:spLocks noGrp="1"/>
          </p:cNvSpPr>
          <p:nvPr>
            <p:ph type="sldNum" sz="quarter" idx="12"/>
          </p:nvPr>
        </p:nvSpPr>
        <p:spPr/>
        <p:txBody>
          <a:bodyPr/>
          <a:lstStyle/>
          <a:p>
            <a:fld id="{686C8CD5-52C2-4D04-A562-9A4B67665A00}" type="slidenum">
              <a:rPr lang="ar-DZ" smtClean="0"/>
              <a:pPr/>
              <a:t>17</a:t>
            </a:fld>
            <a:endParaRPr lang="ar-DZ"/>
          </a:p>
        </p:txBody>
      </p:sp>
      <p:pic>
        <p:nvPicPr>
          <p:cNvPr id="7" name="صورة 6">
            <a:extLst>
              <a:ext uri="{FF2B5EF4-FFF2-40B4-BE49-F238E27FC236}">
                <a16:creationId xmlns:a16="http://schemas.microsoft.com/office/drawing/2014/main" xmlns="" id="{F148902C-E06B-1C0A-25B5-91B7FFFCEA33}"/>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07995" y="1140095"/>
            <a:ext cx="2852446" cy="1743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صورة 10">
            <a:extLst>
              <a:ext uri="{FF2B5EF4-FFF2-40B4-BE49-F238E27FC236}">
                <a16:creationId xmlns:a16="http://schemas.microsoft.com/office/drawing/2014/main" xmlns="" id="{20E83818-DA88-EAE4-61C7-29FE530C7F00}"/>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164244" y="2937046"/>
            <a:ext cx="2592744" cy="17935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 name="صورة 18">
            <a:extLst>
              <a:ext uri="{FF2B5EF4-FFF2-40B4-BE49-F238E27FC236}">
                <a16:creationId xmlns:a16="http://schemas.microsoft.com/office/drawing/2014/main" xmlns="" id="{42A0768F-7612-5DBB-19AA-F765D773B5A4}"/>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946320" y="4300700"/>
            <a:ext cx="3160357" cy="1743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13423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04D4D704-7E79-A142-B774-C5FEEC43195A}"/>
              </a:ext>
            </a:extLst>
          </p:cNvPr>
          <p:cNvSpPr>
            <a:spLocks noGrp="1"/>
          </p:cNvSpPr>
          <p:nvPr>
            <p:ph idx="1"/>
          </p:nvPr>
        </p:nvSpPr>
        <p:spPr>
          <a:xfrm>
            <a:off x="-152400" y="442588"/>
            <a:ext cx="12192000" cy="6096324"/>
          </a:xfrm>
        </p:spPr>
        <p:txBody>
          <a:bodyPr/>
          <a:lstStyle/>
          <a:p>
            <a:pPr marL="0" indent="0">
              <a:buNone/>
            </a:pPr>
            <a:r>
              <a:rPr lang="ar-DZ" dirty="0"/>
              <a:t>نقاط القوة والضعف لدى المنافسين:</a:t>
            </a:r>
          </a:p>
          <a:p>
            <a:pPr marL="0" indent="0">
              <a:buNone/>
            </a:pPr>
            <a:r>
              <a:rPr lang="ar-DZ" dirty="0"/>
              <a:t>أولا: نقاط القوة:                                                    </a:t>
            </a:r>
            <a:r>
              <a:rPr lang="ar-DZ" dirty="0" err="1"/>
              <a:t>ثانيا:نقاط</a:t>
            </a:r>
            <a:r>
              <a:rPr lang="ar-DZ" dirty="0"/>
              <a:t> الضعف:</a:t>
            </a:r>
          </a:p>
          <a:p>
            <a:pPr marL="0" indent="0">
              <a:buNone/>
            </a:pPr>
            <a:r>
              <a:rPr lang="ar-DZ" sz="2000" dirty="0"/>
              <a:t>-الأقدمية في السوق الجزائري                                                                 -عدم امتلاك علامة تجارية معينة</a:t>
            </a:r>
          </a:p>
          <a:p>
            <a:pPr>
              <a:buFontTx/>
              <a:buChar char="-"/>
            </a:pPr>
            <a:r>
              <a:rPr lang="ar-DZ" sz="2000" dirty="0"/>
              <a:t>الخبرة المكتسبة في إدارة الألبان                                                          -الاعتماد على الطرق البدائية في التسويق</a:t>
            </a:r>
          </a:p>
          <a:p>
            <a:pPr marL="457200" indent="-457200">
              <a:buFont typeface="+mj-lt"/>
              <a:buAutoNum type="arabicParenR" startAt="3"/>
            </a:pPr>
            <a:r>
              <a:rPr lang="ar-DZ" dirty="0">
                <a:solidFill>
                  <a:schemeClr val="accent1"/>
                </a:solidFill>
              </a:rPr>
              <a:t>الاستراتيجيات التسويقية:</a:t>
            </a:r>
          </a:p>
          <a:p>
            <a:pPr marL="0" indent="0">
              <a:buNone/>
            </a:pPr>
            <a:r>
              <a:rPr lang="ar-DZ" sz="2400" dirty="0">
                <a:solidFill>
                  <a:schemeClr val="accent1"/>
                </a:solidFill>
              </a:rPr>
              <a:t>-</a:t>
            </a:r>
            <a:r>
              <a:rPr lang="ar-DZ" sz="2400" dirty="0"/>
              <a:t>إنشاء موقع الكتروني خاص بالمشروع </a:t>
            </a:r>
          </a:p>
          <a:p>
            <a:pPr marL="0" indent="0">
              <a:buNone/>
            </a:pPr>
            <a:r>
              <a:rPr lang="ar-DZ" sz="2400" dirty="0"/>
              <a:t>-بناء وجود لمشروعنا من خلال منصات التواصل الاجتماعي </a:t>
            </a:r>
          </a:p>
          <a:p>
            <a:pPr marL="0" indent="0">
              <a:buNone/>
            </a:pPr>
            <a:r>
              <a:rPr lang="ar-DZ" sz="2400" dirty="0"/>
              <a:t>-تأسيس العلاقات</a:t>
            </a:r>
          </a:p>
          <a:p>
            <a:pPr marL="0" indent="0">
              <a:buNone/>
            </a:pPr>
            <a:r>
              <a:rPr lang="ar-DZ" sz="2400" dirty="0"/>
              <a:t>-استخدام الإعلان التقليدي </a:t>
            </a:r>
            <a:br>
              <a:rPr lang="ar-DZ" sz="2400" dirty="0"/>
            </a:br>
            <a:r>
              <a:rPr lang="ar-DZ" sz="2400" dirty="0"/>
              <a:t>-المزيج التسويقي:</a:t>
            </a:r>
          </a:p>
          <a:p>
            <a:r>
              <a:rPr lang="ar-DZ" sz="2400" dirty="0"/>
              <a:t>المنتج</a:t>
            </a:r>
          </a:p>
          <a:p>
            <a:r>
              <a:rPr lang="ar-DZ" sz="2400" dirty="0"/>
              <a:t>السعر </a:t>
            </a:r>
          </a:p>
          <a:p>
            <a:r>
              <a:rPr lang="ar-DZ" sz="2400" dirty="0"/>
              <a:t>الترويج</a:t>
            </a:r>
          </a:p>
          <a:p>
            <a:pPr marL="0" indent="0">
              <a:buNone/>
            </a:pPr>
            <a:endParaRPr lang="ar-DZ" sz="2000" dirty="0"/>
          </a:p>
        </p:txBody>
      </p:sp>
      <p:sp>
        <p:nvSpPr>
          <p:cNvPr id="5" name="عنصر نائب لرقم الشريحة 4">
            <a:extLst>
              <a:ext uri="{FF2B5EF4-FFF2-40B4-BE49-F238E27FC236}">
                <a16:creationId xmlns:a16="http://schemas.microsoft.com/office/drawing/2014/main" xmlns="" id="{D225B18B-E940-B9C6-E62E-AB2008947B0D}"/>
              </a:ext>
            </a:extLst>
          </p:cNvPr>
          <p:cNvSpPr>
            <a:spLocks noGrp="1"/>
          </p:cNvSpPr>
          <p:nvPr>
            <p:ph type="sldNum" sz="quarter" idx="12"/>
          </p:nvPr>
        </p:nvSpPr>
        <p:spPr/>
        <p:txBody>
          <a:bodyPr/>
          <a:lstStyle/>
          <a:p>
            <a:fld id="{686C8CD5-52C2-4D04-A562-9A4B67665A00}" type="slidenum">
              <a:rPr lang="ar-DZ" smtClean="0"/>
              <a:pPr/>
              <a:t>18</a:t>
            </a:fld>
            <a:endParaRPr lang="ar-DZ"/>
          </a:p>
        </p:txBody>
      </p:sp>
      <p:pic>
        <p:nvPicPr>
          <p:cNvPr id="7" name="صورة 6">
            <a:extLst>
              <a:ext uri="{FF2B5EF4-FFF2-40B4-BE49-F238E27FC236}">
                <a16:creationId xmlns:a16="http://schemas.microsoft.com/office/drawing/2014/main" xmlns="" id="{BD5F3709-A143-CECD-30E7-9BCEC0BA7786}"/>
              </a:ext>
            </a:extLst>
          </p:cNvPr>
          <p:cNvPicPr>
            <a:picLocks noChangeAspect="1"/>
          </p:cNvPicPr>
          <p:nvPr/>
        </p:nvPicPr>
        <p:blipFill>
          <a:blip r:embed="rId2"/>
          <a:stretch>
            <a:fillRect/>
          </a:stretch>
        </p:blipFill>
        <p:spPr>
          <a:xfrm>
            <a:off x="1192476" y="2661928"/>
            <a:ext cx="4115374" cy="3381847"/>
          </a:xfrm>
          <a:prstGeom prst="rect">
            <a:avLst/>
          </a:prstGeom>
        </p:spPr>
      </p:pic>
    </p:spTree>
    <p:extLst>
      <p:ext uri="{BB962C8B-B14F-4D97-AF65-F5344CB8AC3E}">
        <p14:creationId xmlns:p14="http://schemas.microsoft.com/office/powerpoint/2010/main" xmlns="" val="915718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7" end="7"/>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 calcmode="lin" valueType="num">
                                      <p:cBhvr>
                                        <p:cTn id="71"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72"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73"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74" dur="1000"/>
                                        <p:tgtEl>
                                          <p:spTgt spid="3">
                                            <p:txEl>
                                              <p:pRg st="8" end="8"/>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grpId="0" nodeType="clickEffect">
                                  <p:stCondLst>
                                    <p:cond delay="0"/>
                                  </p:stCondLst>
                                  <p:childTnLst>
                                    <p:set>
                                      <p:cBhvr>
                                        <p:cTn id="78" dur="1" fill="hold">
                                          <p:stCondLst>
                                            <p:cond delay="0"/>
                                          </p:stCondLst>
                                        </p:cTn>
                                        <p:tgtEl>
                                          <p:spTgt spid="3">
                                            <p:txEl>
                                              <p:pRg st="9" end="9"/>
                                            </p:txEl>
                                          </p:spTgt>
                                        </p:tgtEl>
                                        <p:attrNameLst>
                                          <p:attrName>style.visibility</p:attrName>
                                        </p:attrNameLst>
                                      </p:cBhvr>
                                      <p:to>
                                        <p:strVal val="visible"/>
                                      </p:to>
                                    </p:set>
                                    <p:anim calcmode="lin" valueType="num">
                                      <p:cBhvr>
                                        <p:cTn id="79"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80"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81"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82" dur="1000"/>
                                        <p:tgtEl>
                                          <p:spTgt spid="3">
                                            <p:txEl>
                                              <p:pRg st="9" end="9"/>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1" presetClass="entr" presetSubtype="0" fill="hold" grpId="0" nodeType="clickEffect">
                                  <p:stCondLst>
                                    <p:cond delay="0"/>
                                  </p:stCondLst>
                                  <p:childTnLst>
                                    <p:set>
                                      <p:cBhvr>
                                        <p:cTn id="86" dur="1" fill="hold">
                                          <p:stCondLst>
                                            <p:cond delay="0"/>
                                          </p:stCondLst>
                                        </p:cTn>
                                        <p:tgtEl>
                                          <p:spTgt spid="3">
                                            <p:txEl>
                                              <p:pRg st="10" end="10"/>
                                            </p:txEl>
                                          </p:spTgt>
                                        </p:tgtEl>
                                        <p:attrNameLst>
                                          <p:attrName>style.visibility</p:attrName>
                                        </p:attrNameLst>
                                      </p:cBhvr>
                                      <p:to>
                                        <p:strVal val="visible"/>
                                      </p:to>
                                    </p:set>
                                    <p:anim calcmode="lin" valueType="num">
                                      <p:cBhvr>
                                        <p:cTn id="87" dur="1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88" dur="10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89" dur="1000" fill="hold"/>
                                        <p:tgtEl>
                                          <p:spTgt spid="3">
                                            <p:txEl>
                                              <p:pRg st="10" end="10"/>
                                            </p:txEl>
                                          </p:spTgt>
                                        </p:tgtEl>
                                        <p:attrNameLst>
                                          <p:attrName>style.rotation</p:attrName>
                                        </p:attrNameLst>
                                      </p:cBhvr>
                                      <p:tavLst>
                                        <p:tav tm="0">
                                          <p:val>
                                            <p:fltVal val="90"/>
                                          </p:val>
                                        </p:tav>
                                        <p:tav tm="100000">
                                          <p:val>
                                            <p:fltVal val="0"/>
                                          </p:val>
                                        </p:tav>
                                      </p:tavLst>
                                    </p:anim>
                                    <p:animEffect transition="in" filter="fade">
                                      <p:cBhvr>
                                        <p:cTn id="90" dur="1000"/>
                                        <p:tgtEl>
                                          <p:spTgt spid="3">
                                            <p:txEl>
                                              <p:pRg st="10" end="1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31" presetClass="entr" presetSubtype="0" fill="hold" grpId="0" nodeType="clickEffect">
                                  <p:stCondLst>
                                    <p:cond delay="0"/>
                                  </p:stCondLst>
                                  <p:childTnLst>
                                    <p:set>
                                      <p:cBhvr>
                                        <p:cTn id="94" dur="1" fill="hold">
                                          <p:stCondLst>
                                            <p:cond delay="0"/>
                                          </p:stCondLst>
                                        </p:cTn>
                                        <p:tgtEl>
                                          <p:spTgt spid="3">
                                            <p:txEl>
                                              <p:pRg st="11" end="11"/>
                                            </p:txEl>
                                          </p:spTgt>
                                        </p:tgtEl>
                                        <p:attrNameLst>
                                          <p:attrName>style.visibility</p:attrName>
                                        </p:attrNameLst>
                                      </p:cBhvr>
                                      <p:to>
                                        <p:strVal val="visible"/>
                                      </p:to>
                                    </p:set>
                                    <p:anim calcmode="lin" valueType="num">
                                      <p:cBhvr>
                                        <p:cTn id="95" dur="10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96" dur="1000" fill="hold"/>
                                        <p:tgtEl>
                                          <p:spTgt spid="3">
                                            <p:txEl>
                                              <p:pRg st="11" end="11"/>
                                            </p:txEl>
                                          </p:spTgt>
                                        </p:tgtEl>
                                        <p:attrNameLst>
                                          <p:attrName>ppt_h</p:attrName>
                                        </p:attrNameLst>
                                      </p:cBhvr>
                                      <p:tavLst>
                                        <p:tav tm="0">
                                          <p:val>
                                            <p:fltVal val="0"/>
                                          </p:val>
                                        </p:tav>
                                        <p:tav tm="100000">
                                          <p:val>
                                            <p:strVal val="#ppt_h"/>
                                          </p:val>
                                        </p:tav>
                                      </p:tavLst>
                                    </p:anim>
                                    <p:anim calcmode="lin" valueType="num">
                                      <p:cBhvr>
                                        <p:cTn id="97" dur="1000" fill="hold"/>
                                        <p:tgtEl>
                                          <p:spTgt spid="3">
                                            <p:txEl>
                                              <p:pRg st="11" end="11"/>
                                            </p:txEl>
                                          </p:spTgt>
                                        </p:tgtEl>
                                        <p:attrNameLst>
                                          <p:attrName>style.rotation</p:attrName>
                                        </p:attrNameLst>
                                      </p:cBhvr>
                                      <p:tavLst>
                                        <p:tav tm="0">
                                          <p:val>
                                            <p:fltVal val="90"/>
                                          </p:val>
                                        </p:tav>
                                        <p:tav tm="100000">
                                          <p:val>
                                            <p:fltVal val="0"/>
                                          </p:val>
                                        </p:tav>
                                      </p:tavLst>
                                    </p:anim>
                                    <p:animEffect transition="in" filter="fade">
                                      <p:cBhvr>
                                        <p:cTn id="98" dur="1000"/>
                                        <p:tgtEl>
                                          <p:spTgt spid="3">
                                            <p:txEl>
                                              <p:pRg st="11" end="11"/>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4" presetClass="entr" presetSubtype="10" fill="hold" nodeType="clickEffect">
                                  <p:stCondLst>
                                    <p:cond delay="0"/>
                                  </p:stCondLst>
                                  <p:childTnLst>
                                    <p:set>
                                      <p:cBhvr>
                                        <p:cTn id="102" dur="1" fill="hold">
                                          <p:stCondLst>
                                            <p:cond delay="0"/>
                                          </p:stCondLst>
                                        </p:cTn>
                                        <p:tgtEl>
                                          <p:spTgt spid="7"/>
                                        </p:tgtEl>
                                        <p:attrNameLst>
                                          <p:attrName>style.visibility</p:attrName>
                                        </p:attrNameLst>
                                      </p:cBhvr>
                                      <p:to>
                                        <p:strVal val="visible"/>
                                      </p:to>
                                    </p:set>
                                    <p:animEffect transition="in" filter="randombar(horizontal)">
                                      <p:cBhvr>
                                        <p:cTn id="10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E22976E8-A2DB-9784-E229-94E12C42A1A7}"/>
              </a:ext>
            </a:extLst>
          </p:cNvPr>
          <p:cNvSpPr>
            <a:spLocks noGrp="1"/>
          </p:cNvSpPr>
          <p:nvPr>
            <p:ph idx="1"/>
          </p:nvPr>
        </p:nvSpPr>
        <p:spPr>
          <a:xfrm>
            <a:off x="0" y="545841"/>
            <a:ext cx="12126686" cy="5766318"/>
          </a:xfrm>
        </p:spPr>
        <p:txBody>
          <a:bodyPr/>
          <a:lstStyle/>
          <a:p>
            <a:pPr marL="514350" indent="-514350">
              <a:buFont typeface="+mj-lt"/>
              <a:buAutoNum type="arabicParenR" startAt="4"/>
            </a:pPr>
            <a:r>
              <a:rPr lang="ar-DZ" dirty="0">
                <a:solidFill>
                  <a:schemeClr val="accent1"/>
                </a:solidFill>
              </a:rPr>
              <a:t>التحليل التنافسي:</a:t>
            </a:r>
          </a:p>
          <a:p>
            <a:pPr>
              <a:buFont typeface="Wingdings" panose="05000000000000000000" pitchFamily="2" charset="2"/>
              <a:buChar char="Ø"/>
            </a:pPr>
            <a:r>
              <a:rPr lang="ar-DZ" sz="2400" dirty="0">
                <a:solidFill>
                  <a:schemeClr val="accent1"/>
                </a:solidFill>
              </a:rPr>
              <a:t>ن</a:t>
            </a:r>
            <a:r>
              <a:rPr lang="ar-DZ" sz="2400" dirty="0"/>
              <a:t>قاط القوة:                                                                        التهديدات:</a:t>
            </a:r>
          </a:p>
          <a:p>
            <a:r>
              <a:rPr lang="ar-DZ" sz="1800" dirty="0"/>
              <a:t>جودة عالية بأسعار تنافسية                                                                               -تقلبات أسعار الحليب الخام</a:t>
            </a:r>
          </a:p>
          <a:p>
            <a:r>
              <a:rPr lang="ar-DZ" sz="1800" dirty="0"/>
              <a:t>شبكة توزيع متكاملة                                                                                       -منافسة العلامات التجارية الكبرى</a:t>
            </a:r>
          </a:p>
          <a:p>
            <a:r>
              <a:rPr lang="ar-DZ" sz="1800" dirty="0"/>
              <a:t>شراكات قوية مع المزارعين</a:t>
            </a:r>
            <a:r>
              <a:rPr lang="ar-DZ" sz="2000" dirty="0"/>
              <a:t>                                                                    - تغير أذواق المستهلكين                                                                                        </a:t>
            </a:r>
          </a:p>
          <a:p>
            <a:pPr>
              <a:buFont typeface="Wingdings" panose="05000000000000000000" pitchFamily="2" charset="2"/>
              <a:buChar char="Ø"/>
            </a:pPr>
            <a:r>
              <a:rPr lang="ar-DZ" sz="2400" dirty="0"/>
              <a:t>نقاط الضعف:</a:t>
            </a:r>
          </a:p>
          <a:p>
            <a:r>
              <a:rPr lang="ar-DZ" sz="2000" dirty="0"/>
              <a:t>محدودية رأس المال في البداية</a:t>
            </a:r>
          </a:p>
          <a:p>
            <a:r>
              <a:rPr lang="ar-DZ" sz="2000" dirty="0"/>
              <a:t>عدم شهرة العلامة التجارية</a:t>
            </a:r>
          </a:p>
          <a:p>
            <a:r>
              <a:rPr lang="ar-DZ" sz="2000" dirty="0"/>
              <a:t>الاعتماد على موردين محددين</a:t>
            </a:r>
          </a:p>
          <a:p>
            <a:pPr>
              <a:buFont typeface="Wingdings" panose="05000000000000000000" pitchFamily="2" charset="2"/>
              <a:buChar char="Ø"/>
            </a:pPr>
            <a:r>
              <a:rPr lang="ar-DZ" sz="2000" dirty="0"/>
              <a:t>الفرص:</a:t>
            </a:r>
          </a:p>
          <a:p>
            <a:r>
              <a:rPr lang="ar-DZ" sz="2000" dirty="0"/>
              <a:t>نمو سوق الأغذية الصحية</a:t>
            </a:r>
          </a:p>
          <a:p>
            <a:r>
              <a:rPr lang="ar-DZ" sz="2000" dirty="0"/>
              <a:t>دعم حكومي للصناعات الغذائية</a:t>
            </a:r>
          </a:p>
          <a:p>
            <a:r>
              <a:rPr lang="ar-DZ" sz="2000" dirty="0"/>
              <a:t>اتجاه نحو المنتجات المحلية </a:t>
            </a:r>
          </a:p>
          <a:p>
            <a:pPr marL="0" indent="0">
              <a:buNone/>
            </a:pPr>
            <a:endParaRPr lang="ar-DZ" sz="2000" dirty="0"/>
          </a:p>
        </p:txBody>
      </p:sp>
      <p:sp>
        <p:nvSpPr>
          <p:cNvPr id="5" name="عنصر نائب لرقم الشريحة 4">
            <a:extLst>
              <a:ext uri="{FF2B5EF4-FFF2-40B4-BE49-F238E27FC236}">
                <a16:creationId xmlns:a16="http://schemas.microsoft.com/office/drawing/2014/main" xmlns="" id="{8E116500-849F-9A5F-AC65-0830E807E422}"/>
              </a:ext>
            </a:extLst>
          </p:cNvPr>
          <p:cNvSpPr>
            <a:spLocks noGrp="1"/>
          </p:cNvSpPr>
          <p:nvPr>
            <p:ph type="sldNum" sz="quarter" idx="12"/>
          </p:nvPr>
        </p:nvSpPr>
        <p:spPr/>
        <p:txBody>
          <a:bodyPr/>
          <a:lstStyle/>
          <a:p>
            <a:fld id="{686C8CD5-52C2-4D04-A562-9A4B67665A00}" type="slidenum">
              <a:rPr lang="ar-DZ" smtClean="0"/>
              <a:pPr/>
              <a:t>19</a:t>
            </a:fld>
            <a:endParaRPr lang="ar-DZ"/>
          </a:p>
        </p:txBody>
      </p:sp>
      <p:pic>
        <p:nvPicPr>
          <p:cNvPr id="7" name="صورة 6">
            <a:extLst>
              <a:ext uri="{FF2B5EF4-FFF2-40B4-BE49-F238E27FC236}">
                <a16:creationId xmlns:a16="http://schemas.microsoft.com/office/drawing/2014/main" xmlns="" id="{F5D06EC4-CED8-69E6-C61E-3115F72A9DE7}"/>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695646" y="671804"/>
            <a:ext cx="2143125" cy="2143125"/>
          </a:xfrm>
          <a:prstGeom prst="rect">
            <a:avLst/>
          </a:prstGeom>
        </p:spPr>
      </p:pic>
      <p:pic>
        <p:nvPicPr>
          <p:cNvPr id="9" name="صورة 8">
            <a:extLst>
              <a:ext uri="{FF2B5EF4-FFF2-40B4-BE49-F238E27FC236}">
                <a16:creationId xmlns:a16="http://schemas.microsoft.com/office/drawing/2014/main" xmlns="" id="{0FCC8D29-595C-E32E-6C3E-C66DABFCE81C}"/>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80987" y="3181350"/>
            <a:ext cx="2466975" cy="1847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صورة 10">
            <a:extLst>
              <a:ext uri="{FF2B5EF4-FFF2-40B4-BE49-F238E27FC236}">
                <a16:creationId xmlns:a16="http://schemas.microsoft.com/office/drawing/2014/main" xmlns="" id="{1BD069CE-16C0-6713-56B0-E9BF53149890}"/>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725693" y="3032318"/>
            <a:ext cx="4980562" cy="2828343"/>
          </a:xfrm>
          <a:prstGeom prst="rect">
            <a:avLst/>
          </a:prstGeom>
        </p:spPr>
      </p:pic>
    </p:spTree>
    <p:extLst>
      <p:ext uri="{BB962C8B-B14F-4D97-AF65-F5344CB8AC3E}">
        <p14:creationId xmlns:p14="http://schemas.microsoft.com/office/powerpoint/2010/main" xmlns="" val="14554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Effect transition="in" filter="fade">
                                      <p:cBhvr>
                                        <p:cTn id="91" dur="1000"/>
                                        <p:tgtEl>
                                          <p:spTgt spid="3">
                                            <p:txEl>
                                              <p:pRg st="12" end="12"/>
                                            </p:txEl>
                                          </p:spTgt>
                                        </p:tgtEl>
                                      </p:cBhvr>
                                    </p:animEffect>
                                    <p:anim calcmode="lin" valueType="num">
                                      <p:cBhvr>
                                        <p:cTn id="9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31" presetClass="entr" presetSubtype="0" fill="hold" nodeType="clickEffect">
                                  <p:stCondLst>
                                    <p:cond delay="0"/>
                                  </p:stCondLst>
                                  <p:childTnLst>
                                    <p:set>
                                      <p:cBhvr>
                                        <p:cTn id="97" dur="1" fill="hold">
                                          <p:stCondLst>
                                            <p:cond delay="0"/>
                                          </p:stCondLst>
                                        </p:cTn>
                                        <p:tgtEl>
                                          <p:spTgt spid="7"/>
                                        </p:tgtEl>
                                        <p:attrNameLst>
                                          <p:attrName>style.visibility</p:attrName>
                                        </p:attrNameLst>
                                      </p:cBhvr>
                                      <p:to>
                                        <p:strVal val="visible"/>
                                      </p:to>
                                    </p:set>
                                    <p:anim calcmode="lin" valueType="num">
                                      <p:cBhvr>
                                        <p:cTn id="98" dur="1000" fill="hold"/>
                                        <p:tgtEl>
                                          <p:spTgt spid="7"/>
                                        </p:tgtEl>
                                        <p:attrNameLst>
                                          <p:attrName>ppt_w</p:attrName>
                                        </p:attrNameLst>
                                      </p:cBhvr>
                                      <p:tavLst>
                                        <p:tav tm="0">
                                          <p:val>
                                            <p:fltVal val="0"/>
                                          </p:val>
                                        </p:tav>
                                        <p:tav tm="100000">
                                          <p:val>
                                            <p:strVal val="#ppt_w"/>
                                          </p:val>
                                        </p:tav>
                                      </p:tavLst>
                                    </p:anim>
                                    <p:anim calcmode="lin" valueType="num">
                                      <p:cBhvr>
                                        <p:cTn id="99" dur="1000" fill="hold"/>
                                        <p:tgtEl>
                                          <p:spTgt spid="7"/>
                                        </p:tgtEl>
                                        <p:attrNameLst>
                                          <p:attrName>ppt_h</p:attrName>
                                        </p:attrNameLst>
                                      </p:cBhvr>
                                      <p:tavLst>
                                        <p:tav tm="0">
                                          <p:val>
                                            <p:fltVal val="0"/>
                                          </p:val>
                                        </p:tav>
                                        <p:tav tm="100000">
                                          <p:val>
                                            <p:strVal val="#ppt_h"/>
                                          </p:val>
                                        </p:tav>
                                      </p:tavLst>
                                    </p:anim>
                                    <p:anim calcmode="lin" valueType="num">
                                      <p:cBhvr>
                                        <p:cTn id="100" dur="1000" fill="hold"/>
                                        <p:tgtEl>
                                          <p:spTgt spid="7"/>
                                        </p:tgtEl>
                                        <p:attrNameLst>
                                          <p:attrName>style.rotation</p:attrName>
                                        </p:attrNameLst>
                                      </p:cBhvr>
                                      <p:tavLst>
                                        <p:tav tm="0">
                                          <p:val>
                                            <p:fltVal val="90"/>
                                          </p:val>
                                        </p:tav>
                                        <p:tav tm="100000">
                                          <p:val>
                                            <p:fltVal val="0"/>
                                          </p:val>
                                        </p:tav>
                                      </p:tavLst>
                                    </p:anim>
                                    <p:animEffect transition="in" filter="fade">
                                      <p:cBhvr>
                                        <p:cTn id="101" dur="1000"/>
                                        <p:tgtEl>
                                          <p:spTgt spid="7"/>
                                        </p:tgtEl>
                                      </p:cBhvr>
                                    </p:animEffect>
                                  </p:childTnLst>
                                </p:cTn>
                              </p:par>
                              <p:par>
                                <p:cTn id="102" presetID="31" presetClass="entr" presetSubtype="0" fill="hold" nodeType="withEffect">
                                  <p:stCondLst>
                                    <p:cond delay="0"/>
                                  </p:stCondLst>
                                  <p:childTnLst>
                                    <p:set>
                                      <p:cBhvr>
                                        <p:cTn id="103" dur="1" fill="hold">
                                          <p:stCondLst>
                                            <p:cond delay="0"/>
                                          </p:stCondLst>
                                        </p:cTn>
                                        <p:tgtEl>
                                          <p:spTgt spid="11"/>
                                        </p:tgtEl>
                                        <p:attrNameLst>
                                          <p:attrName>style.visibility</p:attrName>
                                        </p:attrNameLst>
                                      </p:cBhvr>
                                      <p:to>
                                        <p:strVal val="visible"/>
                                      </p:to>
                                    </p:set>
                                    <p:anim calcmode="lin" valueType="num">
                                      <p:cBhvr>
                                        <p:cTn id="104" dur="1000" fill="hold"/>
                                        <p:tgtEl>
                                          <p:spTgt spid="11"/>
                                        </p:tgtEl>
                                        <p:attrNameLst>
                                          <p:attrName>ppt_w</p:attrName>
                                        </p:attrNameLst>
                                      </p:cBhvr>
                                      <p:tavLst>
                                        <p:tav tm="0">
                                          <p:val>
                                            <p:fltVal val="0"/>
                                          </p:val>
                                        </p:tav>
                                        <p:tav tm="100000">
                                          <p:val>
                                            <p:strVal val="#ppt_w"/>
                                          </p:val>
                                        </p:tav>
                                      </p:tavLst>
                                    </p:anim>
                                    <p:anim calcmode="lin" valueType="num">
                                      <p:cBhvr>
                                        <p:cTn id="105" dur="1000" fill="hold"/>
                                        <p:tgtEl>
                                          <p:spTgt spid="11"/>
                                        </p:tgtEl>
                                        <p:attrNameLst>
                                          <p:attrName>ppt_h</p:attrName>
                                        </p:attrNameLst>
                                      </p:cBhvr>
                                      <p:tavLst>
                                        <p:tav tm="0">
                                          <p:val>
                                            <p:fltVal val="0"/>
                                          </p:val>
                                        </p:tav>
                                        <p:tav tm="100000">
                                          <p:val>
                                            <p:strVal val="#ppt_h"/>
                                          </p:val>
                                        </p:tav>
                                      </p:tavLst>
                                    </p:anim>
                                    <p:anim calcmode="lin" valueType="num">
                                      <p:cBhvr>
                                        <p:cTn id="106" dur="1000" fill="hold"/>
                                        <p:tgtEl>
                                          <p:spTgt spid="11"/>
                                        </p:tgtEl>
                                        <p:attrNameLst>
                                          <p:attrName>style.rotation</p:attrName>
                                        </p:attrNameLst>
                                      </p:cBhvr>
                                      <p:tavLst>
                                        <p:tav tm="0">
                                          <p:val>
                                            <p:fltVal val="90"/>
                                          </p:val>
                                        </p:tav>
                                        <p:tav tm="100000">
                                          <p:val>
                                            <p:fltVal val="0"/>
                                          </p:val>
                                        </p:tav>
                                      </p:tavLst>
                                    </p:anim>
                                    <p:animEffect transition="in" filter="fade">
                                      <p:cBhvr>
                                        <p:cTn id="107" dur="1000"/>
                                        <p:tgtEl>
                                          <p:spTgt spid="11"/>
                                        </p:tgtEl>
                                      </p:cBhvr>
                                    </p:animEffect>
                                  </p:childTnLst>
                                </p:cTn>
                              </p:par>
                              <p:par>
                                <p:cTn id="108" presetID="31" presetClass="entr" presetSubtype="0" fill="hold" nodeType="withEffect">
                                  <p:stCondLst>
                                    <p:cond delay="0"/>
                                  </p:stCondLst>
                                  <p:childTnLst>
                                    <p:set>
                                      <p:cBhvr>
                                        <p:cTn id="109" dur="1" fill="hold">
                                          <p:stCondLst>
                                            <p:cond delay="0"/>
                                          </p:stCondLst>
                                        </p:cTn>
                                        <p:tgtEl>
                                          <p:spTgt spid="9"/>
                                        </p:tgtEl>
                                        <p:attrNameLst>
                                          <p:attrName>style.visibility</p:attrName>
                                        </p:attrNameLst>
                                      </p:cBhvr>
                                      <p:to>
                                        <p:strVal val="visible"/>
                                      </p:to>
                                    </p:set>
                                    <p:anim calcmode="lin" valueType="num">
                                      <p:cBhvr>
                                        <p:cTn id="110" dur="1000" fill="hold"/>
                                        <p:tgtEl>
                                          <p:spTgt spid="9"/>
                                        </p:tgtEl>
                                        <p:attrNameLst>
                                          <p:attrName>ppt_w</p:attrName>
                                        </p:attrNameLst>
                                      </p:cBhvr>
                                      <p:tavLst>
                                        <p:tav tm="0">
                                          <p:val>
                                            <p:fltVal val="0"/>
                                          </p:val>
                                        </p:tav>
                                        <p:tav tm="100000">
                                          <p:val>
                                            <p:strVal val="#ppt_w"/>
                                          </p:val>
                                        </p:tav>
                                      </p:tavLst>
                                    </p:anim>
                                    <p:anim calcmode="lin" valueType="num">
                                      <p:cBhvr>
                                        <p:cTn id="111" dur="1000" fill="hold"/>
                                        <p:tgtEl>
                                          <p:spTgt spid="9"/>
                                        </p:tgtEl>
                                        <p:attrNameLst>
                                          <p:attrName>ppt_h</p:attrName>
                                        </p:attrNameLst>
                                      </p:cBhvr>
                                      <p:tavLst>
                                        <p:tav tm="0">
                                          <p:val>
                                            <p:fltVal val="0"/>
                                          </p:val>
                                        </p:tav>
                                        <p:tav tm="100000">
                                          <p:val>
                                            <p:strVal val="#ppt_h"/>
                                          </p:val>
                                        </p:tav>
                                      </p:tavLst>
                                    </p:anim>
                                    <p:anim calcmode="lin" valueType="num">
                                      <p:cBhvr>
                                        <p:cTn id="112" dur="1000" fill="hold"/>
                                        <p:tgtEl>
                                          <p:spTgt spid="9"/>
                                        </p:tgtEl>
                                        <p:attrNameLst>
                                          <p:attrName>style.rotation</p:attrName>
                                        </p:attrNameLst>
                                      </p:cBhvr>
                                      <p:tavLst>
                                        <p:tav tm="0">
                                          <p:val>
                                            <p:fltVal val="90"/>
                                          </p:val>
                                        </p:tav>
                                        <p:tav tm="100000">
                                          <p:val>
                                            <p:fltVal val="0"/>
                                          </p:val>
                                        </p:tav>
                                      </p:tavLst>
                                    </p:anim>
                                    <p:animEffect transition="in" filter="fade">
                                      <p:cBhvr>
                                        <p:cTn id="11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A3CC8BBD-6AAD-8453-EBBE-D07C26F8F72B}"/>
              </a:ext>
            </a:extLst>
          </p:cNvPr>
          <p:cNvSpPr>
            <a:spLocks noGrp="1"/>
          </p:cNvSpPr>
          <p:nvPr>
            <p:ph idx="1"/>
          </p:nvPr>
        </p:nvSpPr>
        <p:spPr>
          <a:xfrm>
            <a:off x="6357077" y="690464"/>
            <a:ext cx="5834924" cy="3818036"/>
          </a:xfrm>
        </p:spPr>
        <p:txBody>
          <a:bodyPr>
            <a:normAutofit/>
          </a:bodyPr>
          <a:lstStyle/>
          <a:p>
            <a:pPr marL="0" indent="0">
              <a:buNone/>
            </a:pPr>
            <a:r>
              <a:rPr lang="ar-DZ" sz="2400" dirty="0">
                <a:solidFill>
                  <a:schemeClr val="accent1"/>
                </a:solidFill>
              </a:rPr>
              <a:t>                                             بطاقة المعلومات</a:t>
            </a:r>
          </a:p>
          <a:p>
            <a:pPr marL="0" indent="0">
              <a:buNone/>
            </a:pPr>
            <a:r>
              <a:rPr lang="ar-DZ" sz="2000" dirty="0">
                <a:solidFill>
                  <a:schemeClr val="accent1"/>
                </a:solidFill>
              </a:rPr>
              <a:t>                                                  حول مشروع إنشاء ملبنة </a:t>
            </a:r>
            <a:endParaRPr lang="ar-DZ" sz="2000" dirty="0"/>
          </a:p>
          <a:p>
            <a:pPr marL="457200" indent="-457200">
              <a:buFont typeface="+mj-lt"/>
              <a:buAutoNum type="arabicParenR"/>
            </a:pPr>
            <a:r>
              <a:rPr lang="ar-DZ" sz="2000" b="1" dirty="0"/>
              <a:t>الشكل القانوني للمؤسسة:</a:t>
            </a:r>
          </a:p>
          <a:p>
            <a:pPr marL="0" indent="0">
              <a:buNone/>
            </a:pPr>
            <a:r>
              <a:rPr lang="ar-DZ" sz="2000" b="1" dirty="0"/>
              <a:t> </a:t>
            </a:r>
            <a:r>
              <a:rPr lang="ar-DZ" sz="2000" dirty="0"/>
              <a:t>مؤسسة ذات شخص وحيد وذات مسؤولية محدودة(</a:t>
            </a:r>
            <a:r>
              <a:rPr lang="ar-DZ" sz="2000" dirty="0" err="1"/>
              <a:t>م.ذ.ش.و.م.م</a:t>
            </a:r>
            <a:r>
              <a:rPr lang="ar-DZ" sz="2000" dirty="0"/>
              <a:t>)</a:t>
            </a:r>
            <a:endParaRPr lang="ar-DZ" sz="2000" b="1" dirty="0"/>
          </a:p>
          <a:p>
            <a:pPr marL="0" indent="0">
              <a:buNone/>
            </a:pPr>
            <a:r>
              <a:rPr lang="ar-DZ" sz="2400" dirty="0">
                <a:solidFill>
                  <a:schemeClr val="accent1"/>
                </a:solidFill>
              </a:rPr>
              <a:t>   </a:t>
            </a:r>
            <a:r>
              <a:rPr lang="ar-DZ" sz="1800" b="1" dirty="0" smtClean="0"/>
              <a:t>شعار</a:t>
            </a:r>
            <a:r>
              <a:rPr lang="fr-FR" sz="1800" b="1" dirty="0" smtClean="0"/>
              <a:t> </a:t>
            </a:r>
            <a:r>
              <a:rPr lang="ar-DZ" sz="1800" b="1" dirty="0" smtClean="0"/>
              <a:t>المؤسسة</a:t>
            </a:r>
            <a:r>
              <a:rPr lang="ar-DZ" sz="1800" b="1" dirty="0"/>
              <a:t>:</a:t>
            </a:r>
          </a:p>
          <a:p>
            <a:pPr marL="0" indent="0">
              <a:buNone/>
            </a:pPr>
            <a:r>
              <a:rPr lang="ar-DZ" sz="1800" dirty="0"/>
              <a:t>شعار المؤسسة مكون من عنصرين</a:t>
            </a:r>
            <a:r>
              <a:rPr lang="ar-DZ" sz="1900" dirty="0"/>
              <a:t>: </a:t>
            </a:r>
            <a:r>
              <a:rPr lang="fr-FR" sz="1900" dirty="0"/>
              <a:t>    </a:t>
            </a:r>
          </a:p>
          <a:p>
            <a:pPr>
              <a:buFont typeface="Wingdings" panose="05000000000000000000" pitchFamily="2" charset="2"/>
              <a:buChar char="ü"/>
            </a:pPr>
            <a:r>
              <a:rPr lang="fr-FR" sz="1900" dirty="0"/>
              <a:t>  </a:t>
            </a:r>
            <a:r>
              <a:rPr lang="ar-DZ" sz="1900" dirty="0"/>
              <a:t>الأبيض للون الحليب</a:t>
            </a:r>
            <a:r>
              <a:rPr lang="fr-FR" sz="1900" dirty="0"/>
              <a:t>  </a:t>
            </a:r>
          </a:p>
          <a:p>
            <a:pPr>
              <a:buFont typeface="Wingdings" panose="05000000000000000000" pitchFamily="2" charset="2"/>
              <a:buChar char="ü"/>
            </a:pPr>
            <a:r>
              <a:rPr lang="ar-DZ" sz="1900" dirty="0"/>
              <a:t>الأزرق للهدوء والثقة والابداع </a:t>
            </a:r>
          </a:p>
          <a:p>
            <a:pPr>
              <a:buFont typeface="Wingdings" panose="05000000000000000000" pitchFamily="2" charset="2"/>
              <a:buChar char="ü"/>
            </a:pPr>
            <a:r>
              <a:rPr lang="ar-DZ" sz="1900" dirty="0"/>
              <a:t>اسم المشروع بالخط العربي </a:t>
            </a:r>
          </a:p>
          <a:p>
            <a:pPr marL="0" indent="0">
              <a:buNone/>
            </a:pPr>
            <a:endParaRPr lang="ar-DZ" sz="1900" dirty="0"/>
          </a:p>
        </p:txBody>
      </p:sp>
      <p:sp>
        <p:nvSpPr>
          <p:cNvPr id="5" name="عنصر نائب لرقم الشريحة 4">
            <a:extLst>
              <a:ext uri="{FF2B5EF4-FFF2-40B4-BE49-F238E27FC236}">
                <a16:creationId xmlns:a16="http://schemas.microsoft.com/office/drawing/2014/main" xmlns="" id="{7ABADB89-2F5E-FF21-CAFF-AF38D60FA0F0}"/>
              </a:ext>
            </a:extLst>
          </p:cNvPr>
          <p:cNvSpPr>
            <a:spLocks noGrp="1"/>
          </p:cNvSpPr>
          <p:nvPr>
            <p:ph type="sldNum" sz="quarter" idx="12"/>
          </p:nvPr>
        </p:nvSpPr>
        <p:spPr/>
        <p:txBody>
          <a:bodyPr/>
          <a:lstStyle/>
          <a:p>
            <a:fld id="{686C8CD5-52C2-4D04-A562-9A4B67665A00}" type="slidenum">
              <a:rPr lang="ar-DZ" smtClean="0"/>
              <a:pPr/>
              <a:t>2</a:t>
            </a:fld>
            <a:endParaRPr lang="ar-DZ"/>
          </a:p>
        </p:txBody>
      </p:sp>
      <p:cxnSp>
        <p:nvCxnSpPr>
          <p:cNvPr id="7" name="رابط مستقيم 6">
            <a:extLst>
              <a:ext uri="{FF2B5EF4-FFF2-40B4-BE49-F238E27FC236}">
                <a16:creationId xmlns:a16="http://schemas.microsoft.com/office/drawing/2014/main" xmlns="" id="{848529BA-C736-0595-6763-21E422FE0751}"/>
              </a:ext>
            </a:extLst>
          </p:cNvPr>
          <p:cNvCxnSpPr/>
          <p:nvPr/>
        </p:nvCxnSpPr>
        <p:spPr>
          <a:xfrm>
            <a:off x="1856792" y="541176"/>
            <a:ext cx="0"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صورة 5">
            <a:extLst>
              <a:ext uri="{FF2B5EF4-FFF2-40B4-BE49-F238E27FC236}">
                <a16:creationId xmlns:a16="http://schemas.microsoft.com/office/drawing/2014/main" xmlns="" id="{07F57216-F103-D96D-7D69-BB3833C93043}"/>
              </a:ext>
            </a:extLst>
          </p:cNvPr>
          <p:cNvPicPr>
            <a:picLocks noChangeAspect="1"/>
          </p:cNvPicPr>
          <p:nvPr/>
        </p:nvPicPr>
        <p:blipFill>
          <a:blip r:embed="rId2"/>
          <a:stretch>
            <a:fillRect/>
          </a:stretch>
        </p:blipFill>
        <p:spPr>
          <a:xfrm>
            <a:off x="482601" y="1800409"/>
            <a:ext cx="5352324" cy="3698691"/>
          </a:xfrm>
          <a:prstGeom prst="rect">
            <a:avLst/>
          </a:prstGeom>
        </p:spPr>
      </p:pic>
    </p:spTree>
    <p:extLst>
      <p:ext uri="{BB962C8B-B14F-4D97-AF65-F5344CB8AC3E}">
        <p14:creationId xmlns:p14="http://schemas.microsoft.com/office/powerpoint/2010/main" xmlns="" val="1332350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31" presetClass="entr" presetSubtype="0" fill="hold" nodeType="clickEffect">
                                  <p:stCondLst>
                                    <p:cond delay="0"/>
                                  </p:stCondLst>
                                  <p:childTnLst>
                                    <p:set>
                                      <p:cBhvr>
                                        <p:cTn id="69" dur="1" fill="hold">
                                          <p:stCondLst>
                                            <p:cond delay="0"/>
                                          </p:stCondLst>
                                        </p:cTn>
                                        <p:tgtEl>
                                          <p:spTgt spid="6"/>
                                        </p:tgtEl>
                                        <p:attrNameLst>
                                          <p:attrName>style.visibility</p:attrName>
                                        </p:attrNameLst>
                                      </p:cBhvr>
                                      <p:to>
                                        <p:strVal val="visible"/>
                                      </p:to>
                                    </p:set>
                                    <p:anim calcmode="lin" valueType="num">
                                      <p:cBhvr>
                                        <p:cTn id="70" dur="1000" fill="hold"/>
                                        <p:tgtEl>
                                          <p:spTgt spid="6"/>
                                        </p:tgtEl>
                                        <p:attrNameLst>
                                          <p:attrName>ppt_w</p:attrName>
                                        </p:attrNameLst>
                                      </p:cBhvr>
                                      <p:tavLst>
                                        <p:tav tm="0">
                                          <p:val>
                                            <p:fltVal val="0"/>
                                          </p:val>
                                        </p:tav>
                                        <p:tav tm="100000">
                                          <p:val>
                                            <p:strVal val="#ppt_w"/>
                                          </p:val>
                                        </p:tav>
                                      </p:tavLst>
                                    </p:anim>
                                    <p:anim calcmode="lin" valueType="num">
                                      <p:cBhvr>
                                        <p:cTn id="71" dur="1000" fill="hold"/>
                                        <p:tgtEl>
                                          <p:spTgt spid="6"/>
                                        </p:tgtEl>
                                        <p:attrNameLst>
                                          <p:attrName>ppt_h</p:attrName>
                                        </p:attrNameLst>
                                      </p:cBhvr>
                                      <p:tavLst>
                                        <p:tav tm="0">
                                          <p:val>
                                            <p:fltVal val="0"/>
                                          </p:val>
                                        </p:tav>
                                        <p:tav tm="100000">
                                          <p:val>
                                            <p:strVal val="#ppt_h"/>
                                          </p:val>
                                        </p:tav>
                                      </p:tavLst>
                                    </p:anim>
                                    <p:anim calcmode="lin" valueType="num">
                                      <p:cBhvr>
                                        <p:cTn id="72" dur="1000" fill="hold"/>
                                        <p:tgtEl>
                                          <p:spTgt spid="6"/>
                                        </p:tgtEl>
                                        <p:attrNameLst>
                                          <p:attrName>style.rotation</p:attrName>
                                        </p:attrNameLst>
                                      </p:cBhvr>
                                      <p:tavLst>
                                        <p:tav tm="0">
                                          <p:val>
                                            <p:fltVal val="90"/>
                                          </p:val>
                                        </p:tav>
                                        <p:tav tm="100000">
                                          <p:val>
                                            <p:fltVal val="0"/>
                                          </p:val>
                                        </p:tav>
                                      </p:tavLst>
                                    </p:anim>
                                    <p:animEffect transition="in" filter="fade">
                                      <p:cBhvr>
                                        <p:cTn id="7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a:extLst>
              <a:ext uri="{FF2B5EF4-FFF2-40B4-BE49-F238E27FC236}">
                <a16:creationId xmlns:a16="http://schemas.microsoft.com/office/drawing/2014/main" xmlns="" id="{EDF990AF-91B4-91BB-258D-252A0C917CCE}"/>
              </a:ext>
            </a:extLst>
          </p:cNvPr>
          <p:cNvPicPr>
            <a:picLocks noGrp="1" noChangeAspect="1"/>
          </p:cNvPicPr>
          <p:nvPr>
            <p:ph idx="1"/>
          </p:nvPr>
        </p:nvPicPr>
        <p:blipFill>
          <a:blip r:embed="rId2"/>
          <a:stretch>
            <a:fillRect/>
          </a:stretch>
        </p:blipFill>
        <p:spPr>
          <a:xfrm>
            <a:off x="317241" y="652463"/>
            <a:ext cx="11961845" cy="6000750"/>
          </a:xfrm>
        </p:spPr>
      </p:pic>
      <p:sp>
        <p:nvSpPr>
          <p:cNvPr id="5" name="عنصر نائب لرقم الشريحة 4">
            <a:extLst>
              <a:ext uri="{FF2B5EF4-FFF2-40B4-BE49-F238E27FC236}">
                <a16:creationId xmlns:a16="http://schemas.microsoft.com/office/drawing/2014/main" xmlns="" id="{18D2A26C-AD35-A660-852B-3A26A830519A}"/>
              </a:ext>
            </a:extLst>
          </p:cNvPr>
          <p:cNvSpPr>
            <a:spLocks noGrp="1"/>
          </p:cNvSpPr>
          <p:nvPr>
            <p:ph type="sldNum" sz="quarter" idx="12"/>
          </p:nvPr>
        </p:nvSpPr>
        <p:spPr/>
        <p:txBody>
          <a:bodyPr/>
          <a:lstStyle/>
          <a:p>
            <a:fld id="{686C8CD5-52C2-4D04-A562-9A4B67665A00}" type="slidenum">
              <a:rPr lang="ar-DZ" smtClean="0"/>
              <a:pPr/>
              <a:t>20</a:t>
            </a:fld>
            <a:endParaRPr lang="ar-DZ"/>
          </a:p>
        </p:txBody>
      </p:sp>
    </p:spTree>
    <p:extLst>
      <p:ext uri="{BB962C8B-B14F-4D97-AF65-F5344CB8AC3E}">
        <p14:creationId xmlns:p14="http://schemas.microsoft.com/office/powerpoint/2010/main" xmlns="" val="355756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3A55B2BD-0468-C372-49FD-58D69DA72E36}"/>
              </a:ext>
            </a:extLst>
          </p:cNvPr>
          <p:cNvSpPr>
            <a:spLocks noGrp="1"/>
          </p:cNvSpPr>
          <p:nvPr>
            <p:ph idx="1"/>
          </p:nvPr>
        </p:nvSpPr>
        <p:spPr>
          <a:xfrm>
            <a:off x="-119063" y="619870"/>
            <a:ext cx="12191999" cy="5928373"/>
          </a:xfrm>
        </p:spPr>
        <p:txBody>
          <a:bodyPr>
            <a:normAutofit fontScale="92500" lnSpcReduction="20000"/>
          </a:bodyPr>
          <a:lstStyle/>
          <a:p>
            <a:pPr marL="0" indent="0">
              <a:buNone/>
            </a:pPr>
            <a:r>
              <a:rPr lang="ar-DZ" dirty="0">
                <a:solidFill>
                  <a:srgbClr val="FF0000"/>
                </a:solidFill>
              </a:rPr>
              <a:t>المحور الرابع : خطة الإنتاج والتنظيم</a:t>
            </a:r>
          </a:p>
          <a:p>
            <a:pPr marL="0" indent="0">
              <a:buNone/>
            </a:pPr>
            <a:r>
              <a:rPr lang="ar-DZ" dirty="0">
                <a:solidFill>
                  <a:schemeClr val="bg1">
                    <a:lumMod val="50000"/>
                  </a:schemeClr>
                </a:solidFill>
              </a:rPr>
              <a:t>التحليل الفني للمشروع:</a:t>
            </a:r>
          </a:p>
          <a:p>
            <a:pPr marL="457200" indent="-457200">
              <a:buFont typeface="+mj-lt"/>
              <a:buAutoNum type="arabicPeriod"/>
            </a:pPr>
            <a:r>
              <a:rPr lang="ar-DZ" sz="2400" dirty="0">
                <a:solidFill>
                  <a:schemeClr val="bg1">
                    <a:lumMod val="50000"/>
                  </a:schemeClr>
                </a:solidFill>
              </a:rPr>
              <a:t>ع</a:t>
            </a:r>
            <a:r>
              <a:rPr lang="ar-DZ" sz="2400" dirty="0">
                <a:solidFill>
                  <a:schemeClr val="accent1"/>
                </a:solidFill>
              </a:rPr>
              <a:t>ملية الإنتاج:</a:t>
            </a:r>
          </a:p>
          <a:p>
            <a:r>
              <a:rPr lang="ar-DZ" sz="2400" dirty="0">
                <a:solidFill>
                  <a:srgbClr val="002060"/>
                </a:solidFill>
              </a:rPr>
              <a:t>مراحل الإنتاج الأساسية:</a:t>
            </a:r>
          </a:p>
          <a:p>
            <a:pPr marL="0" indent="0">
              <a:buNone/>
            </a:pPr>
            <a:r>
              <a:rPr lang="ar-DZ" sz="2400" dirty="0">
                <a:solidFill>
                  <a:srgbClr val="002060"/>
                </a:solidFill>
              </a:rPr>
              <a:t>-</a:t>
            </a:r>
            <a:r>
              <a:rPr lang="ar-DZ" sz="2000" dirty="0">
                <a:solidFill>
                  <a:srgbClr val="002060"/>
                </a:solidFill>
              </a:rPr>
              <a:t>استلام المواد الخام :فحص جودة الحليب وتخزينه مبردا </a:t>
            </a:r>
          </a:p>
          <a:p>
            <a:pPr marL="0" indent="0">
              <a:buNone/>
            </a:pPr>
            <a:r>
              <a:rPr lang="ar-DZ" sz="2000" dirty="0">
                <a:solidFill>
                  <a:srgbClr val="002060"/>
                </a:solidFill>
              </a:rPr>
              <a:t>-البسترة :معالجة حرارية</a:t>
            </a:r>
          </a:p>
          <a:p>
            <a:r>
              <a:rPr lang="ar-DZ" sz="2400" dirty="0">
                <a:solidFill>
                  <a:srgbClr val="002060"/>
                </a:solidFill>
              </a:rPr>
              <a:t>التصنيع:</a:t>
            </a:r>
          </a:p>
          <a:p>
            <a:pPr marL="0" indent="0">
              <a:buNone/>
            </a:pPr>
            <a:r>
              <a:rPr lang="ar-DZ" sz="2400" dirty="0">
                <a:solidFill>
                  <a:srgbClr val="002060"/>
                </a:solidFill>
              </a:rPr>
              <a:t>-الحليب المعبأ : تعبئة مباشرة بعد البسترة</a:t>
            </a:r>
          </a:p>
          <a:p>
            <a:pPr marL="0" indent="0">
              <a:buNone/>
            </a:pPr>
            <a:r>
              <a:rPr lang="ar-DZ" sz="2400" dirty="0">
                <a:solidFill>
                  <a:srgbClr val="002060"/>
                </a:solidFill>
              </a:rPr>
              <a:t>-الزبادي : إضافة بادئات التخمير</a:t>
            </a:r>
          </a:p>
          <a:p>
            <a:pPr marL="0" indent="0">
              <a:buNone/>
            </a:pPr>
            <a:r>
              <a:rPr lang="ar-DZ" sz="2400" dirty="0">
                <a:solidFill>
                  <a:srgbClr val="002060"/>
                </a:solidFill>
              </a:rPr>
              <a:t>-الجبن: فصل الشرش والتشكيل </a:t>
            </a:r>
          </a:p>
          <a:p>
            <a:r>
              <a:rPr lang="ar-DZ" sz="2400" dirty="0">
                <a:solidFill>
                  <a:srgbClr val="002060"/>
                </a:solidFill>
              </a:rPr>
              <a:t>التعبئة: استخدام عبوات معقمة</a:t>
            </a:r>
          </a:p>
          <a:p>
            <a:r>
              <a:rPr lang="ar-DZ" sz="2400" dirty="0">
                <a:solidFill>
                  <a:srgbClr val="002060"/>
                </a:solidFill>
              </a:rPr>
              <a:t>التخزين : تبريد المنتجات النهائية </a:t>
            </a:r>
          </a:p>
          <a:p>
            <a:r>
              <a:rPr lang="ar-DZ" sz="2400" dirty="0">
                <a:solidFill>
                  <a:srgbClr val="002060"/>
                </a:solidFill>
              </a:rPr>
              <a:t>ضبط الجودة:</a:t>
            </a:r>
          </a:p>
          <a:p>
            <a:pPr marL="0" indent="0">
              <a:buNone/>
            </a:pPr>
            <a:r>
              <a:rPr lang="ar-DZ" sz="2400" dirty="0">
                <a:solidFill>
                  <a:srgbClr val="002060"/>
                </a:solidFill>
              </a:rPr>
              <a:t>-فحوصات معملية يومية (ميكروبيولوجي-كيميائي)</a:t>
            </a:r>
          </a:p>
          <a:p>
            <a:pPr marL="0" indent="0">
              <a:buNone/>
            </a:pPr>
            <a:r>
              <a:rPr lang="ar-DZ" sz="2400" dirty="0">
                <a:solidFill>
                  <a:srgbClr val="002060"/>
                </a:solidFill>
              </a:rPr>
              <a:t>-تطبيق نظام  </a:t>
            </a:r>
            <a:r>
              <a:rPr lang="fr-FR" sz="2400" dirty="0">
                <a:solidFill>
                  <a:srgbClr val="002060"/>
                </a:solidFill>
              </a:rPr>
              <a:t>HACCP.</a:t>
            </a:r>
            <a:endParaRPr lang="ar-DZ" sz="2400" dirty="0">
              <a:solidFill>
                <a:srgbClr val="002060"/>
              </a:solidFill>
            </a:endParaRPr>
          </a:p>
          <a:p>
            <a:pPr marL="0" indent="0">
              <a:buNone/>
            </a:pPr>
            <a:r>
              <a:rPr lang="ar-DZ" sz="2400" dirty="0">
                <a:solidFill>
                  <a:schemeClr val="accent1"/>
                </a:solidFill>
              </a:rPr>
              <a:t> </a:t>
            </a:r>
          </a:p>
          <a:p>
            <a:pPr marL="0" indent="0">
              <a:buNone/>
            </a:pPr>
            <a:endParaRPr lang="ar-DZ" sz="2400" dirty="0">
              <a:solidFill>
                <a:schemeClr val="accent1"/>
              </a:solidFill>
            </a:endParaRPr>
          </a:p>
          <a:p>
            <a:pPr marL="0" indent="0">
              <a:buNone/>
            </a:pPr>
            <a:endParaRPr lang="ar-DZ" sz="2400" dirty="0"/>
          </a:p>
          <a:p>
            <a:pPr marL="0" indent="0">
              <a:buNone/>
            </a:pPr>
            <a:endParaRPr lang="ar-DZ" sz="2400" dirty="0"/>
          </a:p>
        </p:txBody>
      </p:sp>
      <p:sp>
        <p:nvSpPr>
          <p:cNvPr id="5" name="عنصر نائب لرقم الشريحة 4">
            <a:extLst>
              <a:ext uri="{FF2B5EF4-FFF2-40B4-BE49-F238E27FC236}">
                <a16:creationId xmlns:a16="http://schemas.microsoft.com/office/drawing/2014/main" xmlns="" id="{A5A6012A-C19D-9963-B7CB-4CB887FB55FA}"/>
              </a:ext>
            </a:extLst>
          </p:cNvPr>
          <p:cNvSpPr>
            <a:spLocks noGrp="1"/>
          </p:cNvSpPr>
          <p:nvPr>
            <p:ph type="sldNum" sz="quarter" idx="12"/>
          </p:nvPr>
        </p:nvSpPr>
        <p:spPr/>
        <p:txBody>
          <a:bodyPr/>
          <a:lstStyle/>
          <a:p>
            <a:fld id="{686C8CD5-52C2-4D04-A562-9A4B67665A00}" type="slidenum">
              <a:rPr lang="ar-DZ" smtClean="0"/>
              <a:pPr/>
              <a:t>21</a:t>
            </a:fld>
            <a:endParaRPr lang="ar-DZ"/>
          </a:p>
        </p:txBody>
      </p:sp>
      <p:pic>
        <p:nvPicPr>
          <p:cNvPr id="7" name="صورة 6">
            <a:extLst>
              <a:ext uri="{FF2B5EF4-FFF2-40B4-BE49-F238E27FC236}">
                <a16:creationId xmlns:a16="http://schemas.microsoft.com/office/drawing/2014/main" xmlns="" id="{8330CCEB-DF88-378F-82FB-23702CFE8FBF}"/>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347912" y="3880917"/>
            <a:ext cx="2466975" cy="1847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صورة 8">
            <a:extLst>
              <a:ext uri="{FF2B5EF4-FFF2-40B4-BE49-F238E27FC236}">
                <a16:creationId xmlns:a16="http://schemas.microsoft.com/office/drawing/2014/main" xmlns="" id="{437D820C-6F34-F805-59A0-545964EB5712}"/>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466975" y="188944"/>
            <a:ext cx="2847975" cy="160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صورة 10">
            <a:extLst>
              <a:ext uri="{FF2B5EF4-FFF2-40B4-BE49-F238E27FC236}">
                <a16:creationId xmlns:a16="http://schemas.microsoft.com/office/drawing/2014/main" xmlns="" id="{4565BDBC-A94B-4BA4-C428-5FC62A66322B}"/>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19063" y="1909438"/>
            <a:ext cx="2466975" cy="1847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صورة 12">
            <a:extLst>
              <a:ext uri="{FF2B5EF4-FFF2-40B4-BE49-F238E27FC236}">
                <a16:creationId xmlns:a16="http://schemas.microsoft.com/office/drawing/2014/main" xmlns="" id="{A35DCC3E-30A8-F73F-CF79-6CFE14E35649}"/>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123767" y="1912773"/>
            <a:ext cx="2466975" cy="1968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4238981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Effect transition="in" filter="fade">
                                      <p:cBhvr>
                                        <p:cTn id="91" dur="1000"/>
                                        <p:tgtEl>
                                          <p:spTgt spid="3">
                                            <p:txEl>
                                              <p:pRg st="12" end="12"/>
                                            </p:txEl>
                                          </p:spTgt>
                                        </p:tgtEl>
                                      </p:cBhvr>
                                    </p:animEffect>
                                    <p:anim calcmode="lin" valueType="num">
                                      <p:cBhvr>
                                        <p:cTn id="9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Effect transition="in" filter="fade">
                                      <p:cBhvr>
                                        <p:cTn id="98" dur="1000"/>
                                        <p:tgtEl>
                                          <p:spTgt spid="3">
                                            <p:txEl>
                                              <p:pRg st="13" end="13"/>
                                            </p:txEl>
                                          </p:spTgt>
                                        </p:tgtEl>
                                      </p:cBhvr>
                                    </p:animEffect>
                                    <p:anim calcmode="lin" valueType="num">
                                      <p:cBhvr>
                                        <p:cTn id="99"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3">
                                            <p:txEl>
                                              <p:pRg st="14" end="14"/>
                                            </p:txEl>
                                          </p:spTgt>
                                        </p:tgtEl>
                                        <p:attrNameLst>
                                          <p:attrName>style.visibility</p:attrName>
                                        </p:attrNameLst>
                                      </p:cBhvr>
                                      <p:to>
                                        <p:strVal val="visible"/>
                                      </p:to>
                                    </p:set>
                                    <p:animEffect transition="in" filter="fade">
                                      <p:cBhvr>
                                        <p:cTn id="105" dur="1000"/>
                                        <p:tgtEl>
                                          <p:spTgt spid="3">
                                            <p:txEl>
                                              <p:pRg st="14" end="14"/>
                                            </p:txEl>
                                          </p:spTgt>
                                        </p:tgtEl>
                                      </p:cBhvr>
                                    </p:animEffect>
                                    <p:anim calcmode="lin" valueType="num">
                                      <p:cBhvr>
                                        <p:cTn id="106"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107"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3">
                                            <p:txEl>
                                              <p:pRg st="15" end="15"/>
                                            </p:txEl>
                                          </p:spTgt>
                                        </p:tgtEl>
                                        <p:attrNameLst>
                                          <p:attrName>style.visibility</p:attrName>
                                        </p:attrNameLst>
                                      </p:cBhvr>
                                      <p:to>
                                        <p:strVal val="visible"/>
                                      </p:to>
                                    </p:set>
                                    <p:animEffect transition="in" filter="fade">
                                      <p:cBhvr>
                                        <p:cTn id="112" dur="1000"/>
                                        <p:tgtEl>
                                          <p:spTgt spid="3">
                                            <p:txEl>
                                              <p:pRg st="15" end="15"/>
                                            </p:txEl>
                                          </p:spTgt>
                                        </p:tgtEl>
                                      </p:cBhvr>
                                    </p:animEffect>
                                    <p:anim calcmode="lin" valueType="num">
                                      <p:cBhvr>
                                        <p:cTn id="113"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114" dur="1000" fill="hold"/>
                                        <p:tgtEl>
                                          <p:spTgt spid="3">
                                            <p:txEl>
                                              <p:pRg st="15" end="15"/>
                                            </p:txEl>
                                          </p:spTgt>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31" presetClass="entr" presetSubtype="0" fill="hold" nodeType="clickEffect">
                                  <p:stCondLst>
                                    <p:cond delay="0"/>
                                  </p:stCondLst>
                                  <p:childTnLst>
                                    <p:set>
                                      <p:cBhvr>
                                        <p:cTn id="118" dur="1" fill="hold">
                                          <p:stCondLst>
                                            <p:cond delay="0"/>
                                          </p:stCondLst>
                                        </p:cTn>
                                        <p:tgtEl>
                                          <p:spTgt spid="13"/>
                                        </p:tgtEl>
                                        <p:attrNameLst>
                                          <p:attrName>style.visibility</p:attrName>
                                        </p:attrNameLst>
                                      </p:cBhvr>
                                      <p:to>
                                        <p:strVal val="visible"/>
                                      </p:to>
                                    </p:set>
                                    <p:anim calcmode="lin" valueType="num">
                                      <p:cBhvr>
                                        <p:cTn id="119" dur="1000" fill="hold"/>
                                        <p:tgtEl>
                                          <p:spTgt spid="13"/>
                                        </p:tgtEl>
                                        <p:attrNameLst>
                                          <p:attrName>ppt_w</p:attrName>
                                        </p:attrNameLst>
                                      </p:cBhvr>
                                      <p:tavLst>
                                        <p:tav tm="0">
                                          <p:val>
                                            <p:fltVal val="0"/>
                                          </p:val>
                                        </p:tav>
                                        <p:tav tm="100000">
                                          <p:val>
                                            <p:strVal val="#ppt_w"/>
                                          </p:val>
                                        </p:tav>
                                      </p:tavLst>
                                    </p:anim>
                                    <p:anim calcmode="lin" valueType="num">
                                      <p:cBhvr>
                                        <p:cTn id="120" dur="1000" fill="hold"/>
                                        <p:tgtEl>
                                          <p:spTgt spid="13"/>
                                        </p:tgtEl>
                                        <p:attrNameLst>
                                          <p:attrName>ppt_h</p:attrName>
                                        </p:attrNameLst>
                                      </p:cBhvr>
                                      <p:tavLst>
                                        <p:tav tm="0">
                                          <p:val>
                                            <p:fltVal val="0"/>
                                          </p:val>
                                        </p:tav>
                                        <p:tav tm="100000">
                                          <p:val>
                                            <p:strVal val="#ppt_h"/>
                                          </p:val>
                                        </p:tav>
                                      </p:tavLst>
                                    </p:anim>
                                    <p:anim calcmode="lin" valueType="num">
                                      <p:cBhvr>
                                        <p:cTn id="121" dur="1000" fill="hold"/>
                                        <p:tgtEl>
                                          <p:spTgt spid="13"/>
                                        </p:tgtEl>
                                        <p:attrNameLst>
                                          <p:attrName>style.rotation</p:attrName>
                                        </p:attrNameLst>
                                      </p:cBhvr>
                                      <p:tavLst>
                                        <p:tav tm="0">
                                          <p:val>
                                            <p:fltVal val="90"/>
                                          </p:val>
                                        </p:tav>
                                        <p:tav tm="100000">
                                          <p:val>
                                            <p:fltVal val="0"/>
                                          </p:val>
                                        </p:tav>
                                      </p:tavLst>
                                    </p:anim>
                                    <p:animEffect transition="in" filter="fade">
                                      <p:cBhvr>
                                        <p:cTn id="122" dur="1000"/>
                                        <p:tgtEl>
                                          <p:spTgt spid="13"/>
                                        </p:tgtEl>
                                      </p:cBhvr>
                                    </p:animEffect>
                                  </p:childTnLst>
                                </p:cTn>
                              </p:par>
                              <p:par>
                                <p:cTn id="123" presetID="31" presetClass="entr" presetSubtype="0" fill="hold" nodeType="withEffect">
                                  <p:stCondLst>
                                    <p:cond delay="0"/>
                                  </p:stCondLst>
                                  <p:childTnLst>
                                    <p:set>
                                      <p:cBhvr>
                                        <p:cTn id="124" dur="1" fill="hold">
                                          <p:stCondLst>
                                            <p:cond delay="0"/>
                                          </p:stCondLst>
                                        </p:cTn>
                                        <p:tgtEl>
                                          <p:spTgt spid="7"/>
                                        </p:tgtEl>
                                        <p:attrNameLst>
                                          <p:attrName>style.visibility</p:attrName>
                                        </p:attrNameLst>
                                      </p:cBhvr>
                                      <p:to>
                                        <p:strVal val="visible"/>
                                      </p:to>
                                    </p:set>
                                    <p:anim calcmode="lin" valueType="num">
                                      <p:cBhvr>
                                        <p:cTn id="125" dur="1000" fill="hold"/>
                                        <p:tgtEl>
                                          <p:spTgt spid="7"/>
                                        </p:tgtEl>
                                        <p:attrNameLst>
                                          <p:attrName>ppt_w</p:attrName>
                                        </p:attrNameLst>
                                      </p:cBhvr>
                                      <p:tavLst>
                                        <p:tav tm="0">
                                          <p:val>
                                            <p:fltVal val="0"/>
                                          </p:val>
                                        </p:tav>
                                        <p:tav tm="100000">
                                          <p:val>
                                            <p:strVal val="#ppt_w"/>
                                          </p:val>
                                        </p:tav>
                                      </p:tavLst>
                                    </p:anim>
                                    <p:anim calcmode="lin" valueType="num">
                                      <p:cBhvr>
                                        <p:cTn id="126" dur="1000" fill="hold"/>
                                        <p:tgtEl>
                                          <p:spTgt spid="7"/>
                                        </p:tgtEl>
                                        <p:attrNameLst>
                                          <p:attrName>ppt_h</p:attrName>
                                        </p:attrNameLst>
                                      </p:cBhvr>
                                      <p:tavLst>
                                        <p:tav tm="0">
                                          <p:val>
                                            <p:fltVal val="0"/>
                                          </p:val>
                                        </p:tav>
                                        <p:tav tm="100000">
                                          <p:val>
                                            <p:strVal val="#ppt_h"/>
                                          </p:val>
                                        </p:tav>
                                      </p:tavLst>
                                    </p:anim>
                                    <p:anim calcmode="lin" valueType="num">
                                      <p:cBhvr>
                                        <p:cTn id="127" dur="1000" fill="hold"/>
                                        <p:tgtEl>
                                          <p:spTgt spid="7"/>
                                        </p:tgtEl>
                                        <p:attrNameLst>
                                          <p:attrName>style.rotation</p:attrName>
                                        </p:attrNameLst>
                                      </p:cBhvr>
                                      <p:tavLst>
                                        <p:tav tm="0">
                                          <p:val>
                                            <p:fltVal val="90"/>
                                          </p:val>
                                        </p:tav>
                                        <p:tav tm="100000">
                                          <p:val>
                                            <p:fltVal val="0"/>
                                          </p:val>
                                        </p:tav>
                                      </p:tavLst>
                                    </p:anim>
                                    <p:animEffect transition="in" filter="fade">
                                      <p:cBhvr>
                                        <p:cTn id="128" dur="1000"/>
                                        <p:tgtEl>
                                          <p:spTgt spid="7"/>
                                        </p:tgtEl>
                                      </p:cBhvr>
                                    </p:animEffect>
                                  </p:childTnLst>
                                </p:cTn>
                              </p:par>
                              <p:par>
                                <p:cTn id="129" presetID="31" presetClass="entr" presetSubtype="0" fill="hold" nodeType="withEffect">
                                  <p:stCondLst>
                                    <p:cond delay="0"/>
                                  </p:stCondLst>
                                  <p:childTnLst>
                                    <p:set>
                                      <p:cBhvr>
                                        <p:cTn id="130" dur="1" fill="hold">
                                          <p:stCondLst>
                                            <p:cond delay="0"/>
                                          </p:stCondLst>
                                        </p:cTn>
                                        <p:tgtEl>
                                          <p:spTgt spid="11"/>
                                        </p:tgtEl>
                                        <p:attrNameLst>
                                          <p:attrName>style.visibility</p:attrName>
                                        </p:attrNameLst>
                                      </p:cBhvr>
                                      <p:to>
                                        <p:strVal val="visible"/>
                                      </p:to>
                                    </p:set>
                                    <p:anim calcmode="lin" valueType="num">
                                      <p:cBhvr>
                                        <p:cTn id="131" dur="1000" fill="hold"/>
                                        <p:tgtEl>
                                          <p:spTgt spid="11"/>
                                        </p:tgtEl>
                                        <p:attrNameLst>
                                          <p:attrName>ppt_w</p:attrName>
                                        </p:attrNameLst>
                                      </p:cBhvr>
                                      <p:tavLst>
                                        <p:tav tm="0">
                                          <p:val>
                                            <p:fltVal val="0"/>
                                          </p:val>
                                        </p:tav>
                                        <p:tav tm="100000">
                                          <p:val>
                                            <p:strVal val="#ppt_w"/>
                                          </p:val>
                                        </p:tav>
                                      </p:tavLst>
                                    </p:anim>
                                    <p:anim calcmode="lin" valueType="num">
                                      <p:cBhvr>
                                        <p:cTn id="132" dur="1000" fill="hold"/>
                                        <p:tgtEl>
                                          <p:spTgt spid="11"/>
                                        </p:tgtEl>
                                        <p:attrNameLst>
                                          <p:attrName>ppt_h</p:attrName>
                                        </p:attrNameLst>
                                      </p:cBhvr>
                                      <p:tavLst>
                                        <p:tav tm="0">
                                          <p:val>
                                            <p:fltVal val="0"/>
                                          </p:val>
                                        </p:tav>
                                        <p:tav tm="100000">
                                          <p:val>
                                            <p:strVal val="#ppt_h"/>
                                          </p:val>
                                        </p:tav>
                                      </p:tavLst>
                                    </p:anim>
                                    <p:anim calcmode="lin" valueType="num">
                                      <p:cBhvr>
                                        <p:cTn id="133" dur="1000" fill="hold"/>
                                        <p:tgtEl>
                                          <p:spTgt spid="11"/>
                                        </p:tgtEl>
                                        <p:attrNameLst>
                                          <p:attrName>style.rotation</p:attrName>
                                        </p:attrNameLst>
                                      </p:cBhvr>
                                      <p:tavLst>
                                        <p:tav tm="0">
                                          <p:val>
                                            <p:fltVal val="90"/>
                                          </p:val>
                                        </p:tav>
                                        <p:tav tm="100000">
                                          <p:val>
                                            <p:fltVal val="0"/>
                                          </p:val>
                                        </p:tav>
                                      </p:tavLst>
                                    </p:anim>
                                    <p:animEffect transition="in" filter="fade">
                                      <p:cBhvr>
                                        <p:cTn id="134" dur="1000"/>
                                        <p:tgtEl>
                                          <p:spTgt spid="11"/>
                                        </p:tgtEl>
                                      </p:cBhvr>
                                    </p:animEffect>
                                  </p:childTnLst>
                                </p:cTn>
                              </p:par>
                              <p:par>
                                <p:cTn id="135" presetID="31" presetClass="entr" presetSubtype="0" fill="hold" nodeType="withEffect">
                                  <p:stCondLst>
                                    <p:cond delay="0"/>
                                  </p:stCondLst>
                                  <p:childTnLst>
                                    <p:set>
                                      <p:cBhvr>
                                        <p:cTn id="136" dur="1" fill="hold">
                                          <p:stCondLst>
                                            <p:cond delay="0"/>
                                          </p:stCondLst>
                                        </p:cTn>
                                        <p:tgtEl>
                                          <p:spTgt spid="9"/>
                                        </p:tgtEl>
                                        <p:attrNameLst>
                                          <p:attrName>style.visibility</p:attrName>
                                        </p:attrNameLst>
                                      </p:cBhvr>
                                      <p:to>
                                        <p:strVal val="visible"/>
                                      </p:to>
                                    </p:set>
                                    <p:anim calcmode="lin" valueType="num">
                                      <p:cBhvr>
                                        <p:cTn id="137" dur="1000" fill="hold"/>
                                        <p:tgtEl>
                                          <p:spTgt spid="9"/>
                                        </p:tgtEl>
                                        <p:attrNameLst>
                                          <p:attrName>ppt_w</p:attrName>
                                        </p:attrNameLst>
                                      </p:cBhvr>
                                      <p:tavLst>
                                        <p:tav tm="0">
                                          <p:val>
                                            <p:fltVal val="0"/>
                                          </p:val>
                                        </p:tav>
                                        <p:tav tm="100000">
                                          <p:val>
                                            <p:strVal val="#ppt_w"/>
                                          </p:val>
                                        </p:tav>
                                      </p:tavLst>
                                    </p:anim>
                                    <p:anim calcmode="lin" valueType="num">
                                      <p:cBhvr>
                                        <p:cTn id="138" dur="1000" fill="hold"/>
                                        <p:tgtEl>
                                          <p:spTgt spid="9"/>
                                        </p:tgtEl>
                                        <p:attrNameLst>
                                          <p:attrName>ppt_h</p:attrName>
                                        </p:attrNameLst>
                                      </p:cBhvr>
                                      <p:tavLst>
                                        <p:tav tm="0">
                                          <p:val>
                                            <p:fltVal val="0"/>
                                          </p:val>
                                        </p:tav>
                                        <p:tav tm="100000">
                                          <p:val>
                                            <p:strVal val="#ppt_h"/>
                                          </p:val>
                                        </p:tav>
                                      </p:tavLst>
                                    </p:anim>
                                    <p:anim calcmode="lin" valueType="num">
                                      <p:cBhvr>
                                        <p:cTn id="139" dur="1000" fill="hold"/>
                                        <p:tgtEl>
                                          <p:spTgt spid="9"/>
                                        </p:tgtEl>
                                        <p:attrNameLst>
                                          <p:attrName>style.rotation</p:attrName>
                                        </p:attrNameLst>
                                      </p:cBhvr>
                                      <p:tavLst>
                                        <p:tav tm="0">
                                          <p:val>
                                            <p:fltVal val="90"/>
                                          </p:val>
                                        </p:tav>
                                        <p:tav tm="100000">
                                          <p:val>
                                            <p:fltVal val="0"/>
                                          </p:val>
                                        </p:tav>
                                      </p:tavLst>
                                    </p:anim>
                                    <p:animEffect transition="in" filter="fade">
                                      <p:cBhvr>
                                        <p:cTn id="14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90A8CE22-519E-8EBD-07FB-42B18398B4EE}"/>
              </a:ext>
            </a:extLst>
          </p:cNvPr>
          <p:cNvSpPr>
            <a:spLocks noGrp="1"/>
          </p:cNvSpPr>
          <p:nvPr>
            <p:ph idx="1"/>
          </p:nvPr>
        </p:nvSpPr>
        <p:spPr>
          <a:xfrm>
            <a:off x="102637" y="569166"/>
            <a:ext cx="11759163" cy="6288833"/>
          </a:xfrm>
        </p:spPr>
        <p:txBody>
          <a:bodyPr/>
          <a:lstStyle/>
          <a:p>
            <a:pPr marL="514350" indent="-514350">
              <a:buFont typeface="+mj-lt"/>
              <a:buAutoNum type="arabicParenR" startAt="2"/>
            </a:pPr>
            <a:r>
              <a:rPr lang="ar-DZ" dirty="0">
                <a:solidFill>
                  <a:schemeClr val="accent1"/>
                </a:solidFill>
              </a:rPr>
              <a:t>التموين :</a:t>
            </a:r>
          </a:p>
          <a:p>
            <a:pPr>
              <a:buFont typeface="Wingdings" panose="05000000000000000000" pitchFamily="2" charset="2"/>
              <a:buChar char="§"/>
            </a:pPr>
            <a:r>
              <a:rPr lang="ar-DZ" sz="2400" dirty="0"/>
              <a:t>المصادر:</a:t>
            </a:r>
          </a:p>
          <a:p>
            <a:pPr marL="0" indent="0">
              <a:buNone/>
            </a:pPr>
            <a:r>
              <a:rPr lang="ar-DZ" sz="2400" dirty="0"/>
              <a:t>-الحليب</a:t>
            </a:r>
            <a:r>
              <a:rPr lang="ar-DZ" sz="2400" dirty="0" smtClean="0"/>
              <a:t>:</a:t>
            </a:r>
            <a:r>
              <a:rPr lang="fr-FR" sz="2400" dirty="0" smtClean="0"/>
              <a:t> </a:t>
            </a:r>
            <a:r>
              <a:rPr lang="ar-DZ" sz="2400" dirty="0" smtClean="0"/>
              <a:t>تعاقد </a:t>
            </a:r>
            <a:r>
              <a:rPr lang="ar-DZ" sz="2400" dirty="0"/>
              <a:t>مع مزارع محلي </a:t>
            </a:r>
          </a:p>
          <a:p>
            <a:pPr marL="0" indent="0">
              <a:buNone/>
            </a:pPr>
            <a:r>
              <a:rPr lang="ar-DZ" sz="2400" dirty="0"/>
              <a:t>-المواد المساعدة :منفحة وبادئات تخمير ومواد تعبئة  </a:t>
            </a:r>
          </a:p>
          <a:p>
            <a:pPr>
              <a:buFont typeface="Wingdings" panose="05000000000000000000" pitchFamily="2" charset="2"/>
              <a:buChar char="§"/>
            </a:pPr>
            <a:r>
              <a:rPr lang="ar-DZ" sz="2400" dirty="0"/>
              <a:t>إدارة المخزون :</a:t>
            </a:r>
          </a:p>
          <a:p>
            <a:pPr marL="0" indent="0">
              <a:buNone/>
            </a:pPr>
            <a:r>
              <a:rPr lang="ar-DZ" sz="2400" dirty="0"/>
              <a:t>-نظام</a:t>
            </a:r>
            <a:r>
              <a:rPr lang="fr-FR" sz="2400" dirty="0"/>
              <a:t> FIFO</a:t>
            </a:r>
            <a:endParaRPr lang="ar-DZ" sz="2400" dirty="0"/>
          </a:p>
          <a:p>
            <a:pPr marL="0" indent="0">
              <a:buNone/>
            </a:pPr>
            <a:r>
              <a:rPr lang="ar-DZ" sz="2400" dirty="0"/>
              <a:t>-تخزين الحليب في صهاريج مبردة </a:t>
            </a:r>
          </a:p>
          <a:p>
            <a:pPr marL="457200" indent="-457200">
              <a:buFont typeface="+mj-lt"/>
              <a:buAutoNum type="arabicParenR" startAt="3"/>
            </a:pPr>
            <a:r>
              <a:rPr lang="ar-DZ" sz="2400" dirty="0">
                <a:solidFill>
                  <a:schemeClr val="accent1"/>
                </a:solidFill>
              </a:rPr>
              <a:t> اليد العاملة :  </a:t>
            </a:r>
          </a:p>
          <a:p>
            <a:r>
              <a:rPr lang="ar-DZ" sz="2400" dirty="0"/>
              <a:t>التدريب:</a:t>
            </a:r>
          </a:p>
          <a:p>
            <a:pPr marL="0" indent="0">
              <a:buNone/>
            </a:pPr>
            <a:r>
              <a:rPr lang="ar-DZ" sz="2400" dirty="0"/>
              <a:t>دورات في السلامة الغذائية ،تشغيل </a:t>
            </a:r>
          </a:p>
          <a:p>
            <a:pPr marL="0" indent="0">
              <a:buNone/>
            </a:pPr>
            <a:r>
              <a:rPr lang="ar-DZ" sz="2400" dirty="0"/>
              <a:t>المعدات ، وممارسات التصنيع الجيد .</a:t>
            </a:r>
          </a:p>
          <a:p>
            <a:pPr marL="0" indent="0">
              <a:buNone/>
            </a:pPr>
            <a:endParaRPr lang="ar-DZ" sz="2400" dirty="0"/>
          </a:p>
          <a:p>
            <a:pPr marL="0" indent="0">
              <a:buNone/>
            </a:pPr>
            <a:endParaRPr lang="ar-DZ" sz="2400" dirty="0"/>
          </a:p>
        </p:txBody>
      </p:sp>
      <p:sp>
        <p:nvSpPr>
          <p:cNvPr id="5" name="عنصر نائب لرقم الشريحة 4">
            <a:extLst>
              <a:ext uri="{FF2B5EF4-FFF2-40B4-BE49-F238E27FC236}">
                <a16:creationId xmlns:a16="http://schemas.microsoft.com/office/drawing/2014/main" xmlns="" id="{8A65570D-9D06-2DA8-264B-724D44D0A7C6}"/>
              </a:ext>
            </a:extLst>
          </p:cNvPr>
          <p:cNvSpPr>
            <a:spLocks noGrp="1"/>
          </p:cNvSpPr>
          <p:nvPr>
            <p:ph type="sldNum" sz="quarter" idx="12"/>
          </p:nvPr>
        </p:nvSpPr>
        <p:spPr/>
        <p:txBody>
          <a:bodyPr/>
          <a:lstStyle/>
          <a:p>
            <a:fld id="{686C8CD5-52C2-4D04-A562-9A4B67665A00}" type="slidenum">
              <a:rPr lang="ar-DZ" smtClean="0"/>
              <a:pPr/>
              <a:t>22</a:t>
            </a:fld>
            <a:endParaRPr lang="ar-DZ"/>
          </a:p>
        </p:txBody>
      </p:sp>
      <p:pic>
        <p:nvPicPr>
          <p:cNvPr id="7" name="صورة 6">
            <a:extLst>
              <a:ext uri="{FF2B5EF4-FFF2-40B4-BE49-F238E27FC236}">
                <a16:creationId xmlns:a16="http://schemas.microsoft.com/office/drawing/2014/main" xmlns="" id="{5D09D50F-676D-D669-0456-E7170BA28BF3}"/>
              </a:ext>
            </a:extLst>
          </p:cNvPr>
          <p:cNvPicPr>
            <a:picLocks noChangeAspect="1"/>
          </p:cNvPicPr>
          <p:nvPr/>
        </p:nvPicPr>
        <p:blipFill>
          <a:blip r:embed="rId2"/>
          <a:stretch>
            <a:fillRect/>
          </a:stretch>
        </p:blipFill>
        <p:spPr>
          <a:xfrm>
            <a:off x="838200" y="1125369"/>
            <a:ext cx="5326602" cy="4221330"/>
          </a:xfrm>
          <a:prstGeom prst="rect">
            <a:avLst/>
          </a:prstGeom>
        </p:spPr>
      </p:pic>
    </p:spTree>
    <p:extLst>
      <p:ext uri="{BB962C8B-B14F-4D97-AF65-F5344CB8AC3E}">
        <p14:creationId xmlns:p14="http://schemas.microsoft.com/office/powerpoint/2010/main" xmlns="" val="117548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nodeType="clickEffect">
                                  <p:stCondLst>
                                    <p:cond delay="0"/>
                                  </p:stCondLst>
                                  <p:childTnLst>
                                    <p:set>
                                      <p:cBhvr>
                                        <p:cTn id="83" dur="1" fill="hold">
                                          <p:stCondLst>
                                            <p:cond delay="0"/>
                                          </p:stCondLst>
                                        </p:cTn>
                                        <p:tgtEl>
                                          <p:spTgt spid="7"/>
                                        </p:tgtEl>
                                        <p:attrNameLst>
                                          <p:attrName>style.visibility</p:attrName>
                                        </p:attrNameLst>
                                      </p:cBhvr>
                                      <p:to>
                                        <p:strVal val="visible"/>
                                      </p:to>
                                    </p:set>
                                    <p:anim calcmode="lin" valueType="num">
                                      <p:cBhvr>
                                        <p:cTn id="84" dur="500" fill="hold"/>
                                        <p:tgtEl>
                                          <p:spTgt spid="7"/>
                                        </p:tgtEl>
                                        <p:attrNameLst>
                                          <p:attrName>ppt_w</p:attrName>
                                        </p:attrNameLst>
                                      </p:cBhvr>
                                      <p:tavLst>
                                        <p:tav tm="0">
                                          <p:val>
                                            <p:fltVal val="0"/>
                                          </p:val>
                                        </p:tav>
                                        <p:tav tm="100000">
                                          <p:val>
                                            <p:strVal val="#ppt_w"/>
                                          </p:val>
                                        </p:tav>
                                      </p:tavLst>
                                    </p:anim>
                                    <p:anim calcmode="lin" valueType="num">
                                      <p:cBhvr>
                                        <p:cTn id="85" dur="500" fill="hold"/>
                                        <p:tgtEl>
                                          <p:spTgt spid="7"/>
                                        </p:tgtEl>
                                        <p:attrNameLst>
                                          <p:attrName>ppt_h</p:attrName>
                                        </p:attrNameLst>
                                      </p:cBhvr>
                                      <p:tavLst>
                                        <p:tav tm="0">
                                          <p:val>
                                            <p:fltVal val="0"/>
                                          </p:val>
                                        </p:tav>
                                        <p:tav tm="100000">
                                          <p:val>
                                            <p:strVal val="#ppt_h"/>
                                          </p:val>
                                        </p:tav>
                                      </p:tavLst>
                                    </p:anim>
                                    <p:animEffect transition="in" filter="fade">
                                      <p:cBhvr>
                                        <p:cTn id="8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عنصر نائب للمحتوى 2">
                <a:extLst>
                  <a:ext uri="{FF2B5EF4-FFF2-40B4-BE49-F238E27FC236}">
                    <a16:creationId xmlns:a16="http://schemas.microsoft.com/office/drawing/2014/main" id="{51149A19-D7B7-882D-166C-0100A9CDA38A}"/>
                  </a:ext>
                </a:extLst>
              </p:cNvPr>
              <p:cNvSpPr>
                <a:spLocks noGrp="1"/>
              </p:cNvSpPr>
              <p:nvPr>
                <p:ph idx="1"/>
              </p:nvPr>
            </p:nvSpPr>
            <p:spPr>
              <a:xfrm>
                <a:off x="0" y="455969"/>
                <a:ext cx="12108024" cy="5900381"/>
              </a:xfrm>
            </p:spPr>
            <p:txBody>
              <a:bodyPr/>
              <a:lstStyle/>
              <a:p>
                <a:pPr marL="514350" indent="-514350">
                  <a:buFont typeface="+mj-lt"/>
                  <a:buAutoNum type="arabicParenR" startAt="4"/>
                </a:pPr>
                <a:r>
                  <a:rPr lang="ar-DZ" dirty="0">
                    <a:solidFill>
                      <a:schemeClr val="accent1"/>
                    </a:solidFill>
                  </a:rPr>
                  <a:t>تحليل الموقع</a:t>
                </a:r>
              </a:p>
              <a:p>
                <a:pPr>
                  <a:buFont typeface="Wingdings" panose="05000000000000000000" pitchFamily="2" charset="2"/>
                  <a:buChar char="v"/>
                </a:pPr>
                <a:r>
                  <a:rPr lang="ar-DZ" sz="2400" dirty="0"/>
                  <a:t>المعايير:</a:t>
                </a:r>
              </a:p>
              <a:p>
                <a:pPr marL="0" indent="0">
                  <a:buNone/>
                </a:pPr>
                <a:r>
                  <a:rPr lang="ar-DZ" sz="2000" dirty="0"/>
                  <a:t>-القرب من مصادر الحليب(لتقليل مصاريف النقل)</a:t>
                </a:r>
              </a:p>
              <a:p>
                <a:pPr marL="0" indent="0">
                  <a:buNone/>
                </a:pPr>
                <a:r>
                  <a:rPr lang="ar-DZ" sz="2000" dirty="0"/>
                  <a:t>-توفر بنية تحتية (كهرباء ،مياه ،صرف صحي)</a:t>
                </a:r>
              </a:p>
              <a:p>
                <a:pPr marL="0" indent="0">
                  <a:buNone/>
                </a:pPr>
                <a:r>
                  <a:rPr lang="ar-DZ" sz="2000" dirty="0"/>
                  <a:t>-سهولة الوصول لطرق التوزيع</a:t>
                </a:r>
              </a:p>
              <a:p>
                <a:pPr>
                  <a:buFont typeface="Wingdings" panose="05000000000000000000" pitchFamily="2" charset="2"/>
                  <a:buChar char="v"/>
                </a:pPr>
                <a:r>
                  <a:rPr lang="ar-DZ" sz="2000" dirty="0"/>
                  <a:t>الموقع المقترح:</a:t>
                </a:r>
              </a:p>
              <a:p>
                <a:pPr marL="0" indent="0">
                  <a:buNone/>
                </a:pPr>
                <a:r>
                  <a:rPr lang="ar-DZ" sz="2000" dirty="0"/>
                  <a:t>-مناطق صناعية او زراعية</a:t>
                </a:r>
              </a:p>
              <a:p>
                <a:pPr>
                  <a:buFont typeface="Wingdings" panose="05000000000000000000" pitchFamily="2" charset="2"/>
                  <a:buChar char="v"/>
                </a:pPr>
                <a:r>
                  <a:rPr lang="ar-DZ" sz="2000" dirty="0"/>
                  <a:t>الأرض والاعمال الإنشائية:</a:t>
                </a:r>
              </a:p>
              <a:p>
                <a:pPr marL="0" indent="0">
                  <a:buNone/>
                </a:pPr>
                <a:r>
                  <a:rPr lang="ar-DZ" sz="2000" dirty="0"/>
                  <a:t>قطعة الأرض المطلوبة </a:t>
                </a:r>
              </a:p>
              <a:p>
                <a:r>
                  <a:rPr lang="ar-DZ" sz="2000" dirty="0"/>
                  <a:t>المساحة :</a:t>
                </a:r>
              </a:p>
              <a:p>
                <a:pPr marL="0" indent="0">
                  <a:buNone/>
                </a:pPr>
                <a:r>
                  <a:rPr lang="ar-DZ" sz="2000" dirty="0"/>
                  <a:t>-مصنع صغير 1.000-500م</a:t>
                </a:r>
                <a14:m>
                  <m:oMath xmlns:m="http://schemas.openxmlformats.org/officeDocument/2006/math">
                    <m:sPre>
                      <m:sPrePr>
                        <m:ctrlPr>
                          <a:rPr lang="ar-DZ" sz="2000" i="1" dirty="0" smtClean="0">
                            <a:solidFill>
                              <a:schemeClr val="accent1"/>
                            </a:solidFill>
                            <a:latin typeface="Cambria Math" panose="02040503050406030204" pitchFamily="18" charset="0"/>
                          </a:rPr>
                        </m:ctrlPr>
                      </m:sPrePr>
                      <m:sub/>
                      <m:sup>
                        <m:r>
                          <a:rPr lang="ar-DZ" sz="2000" i="1">
                            <a:latin typeface="Cambria Math" panose="02040503050406030204" pitchFamily="18" charset="0"/>
                          </a:rPr>
                          <m:t>2</m:t>
                        </m:r>
                      </m:sup>
                      <m:e>
                        <m:r>
                          <a:rPr lang="ar-DZ" sz="2000" i="1">
                            <a:latin typeface="Cambria Math" panose="02040503050406030204" pitchFamily="18" charset="0"/>
                          </a:rPr>
                          <m:t>.</m:t>
                        </m:r>
                      </m:e>
                    </m:sPre>
                  </m:oMath>
                </a14:m>
                <a:endParaRPr lang="ar-DZ" sz="2000" dirty="0"/>
              </a:p>
              <a:p>
                <a:pPr marL="0" indent="0">
                  <a:buNone/>
                </a:pPr>
                <a:r>
                  <a:rPr lang="ar-DZ" sz="2000" dirty="0"/>
                  <a:t>-مصنع متوسط/كبير5.000-2.000م ² . </a:t>
                </a:r>
              </a:p>
              <a:p>
                <a:r>
                  <a:rPr lang="ar-DZ" sz="2000" dirty="0"/>
                  <a:t>المواصفات:</a:t>
                </a:r>
              </a:p>
              <a:p>
                <a:pPr marL="0" indent="0">
                  <a:buNone/>
                </a:pPr>
                <a:r>
                  <a:rPr lang="ar-DZ" sz="2000" dirty="0"/>
                  <a:t>-مرتفعة لتجنب المياه الجوفية ،مزودة بمرافق أساسية </a:t>
                </a:r>
              </a:p>
            </p:txBody>
          </p:sp>
        </mc:Choice>
        <mc:Fallback>
          <p:sp>
            <p:nvSpPr>
              <p:cNvPr id="3" name="عنصر نائب للمحتوى 2">
                <a:extLst>
                  <a:ext uri="{FF2B5EF4-FFF2-40B4-BE49-F238E27FC236}">
                    <a16:creationId xmlns:a16="http://schemas.microsoft.com/office/drawing/2014/main" xmlns="" id="{51149A19-D7B7-882D-166C-0100A9CDA38A}"/>
                  </a:ext>
                </a:extLst>
              </p:cNvPr>
              <p:cNvSpPr>
                <a:spLocks noGrp="1" noRot="1" noChangeAspect="1" noMove="1" noResize="1" noEditPoints="1" noAdjustHandles="1" noChangeArrowheads="1" noChangeShapeType="1" noTextEdit="1"/>
              </p:cNvSpPr>
              <p:nvPr>
                <p:ph idx="1"/>
              </p:nvPr>
            </p:nvSpPr>
            <p:spPr>
              <a:xfrm>
                <a:off x="0" y="455969"/>
                <a:ext cx="12108024" cy="5900381"/>
              </a:xfrm>
              <a:blipFill>
                <a:blip r:embed="rId2"/>
                <a:stretch>
                  <a:fillRect t="-1860" r="-1108"/>
                </a:stretch>
              </a:blipFill>
            </p:spPr>
            <p:txBody>
              <a:bodyPr/>
              <a:lstStyle/>
              <a:p>
                <a:r>
                  <a:rPr lang="fr-FR">
                    <a:noFill/>
                  </a:rPr>
                  <a:t> </a:t>
                </a:r>
              </a:p>
            </p:txBody>
          </p:sp>
        </mc:Fallback>
      </mc:AlternateContent>
      <p:sp>
        <p:nvSpPr>
          <p:cNvPr id="5" name="عنصر نائب لرقم الشريحة 4">
            <a:extLst>
              <a:ext uri="{FF2B5EF4-FFF2-40B4-BE49-F238E27FC236}">
                <a16:creationId xmlns:a16="http://schemas.microsoft.com/office/drawing/2014/main" xmlns="" id="{C4BFC748-8E5E-EA4E-8FB9-5E682880E8B0}"/>
              </a:ext>
            </a:extLst>
          </p:cNvPr>
          <p:cNvSpPr>
            <a:spLocks noGrp="1"/>
          </p:cNvSpPr>
          <p:nvPr>
            <p:ph type="sldNum" sz="quarter" idx="12"/>
          </p:nvPr>
        </p:nvSpPr>
        <p:spPr/>
        <p:txBody>
          <a:bodyPr/>
          <a:lstStyle/>
          <a:p>
            <a:fld id="{686C8CD5-52C2-4D04-A562-9A4B67665A00}" type="slidenum">
              <a:rPr lang="ar-DZ" smtClean="0"/>
              <a:pPr/>
              <a:t>23</a:t>
            </a:fld>
            <a:endParaRPr lang="ar-DZ"/>
          </a:p>
        </p:txBody>
      </p:sp>
      <p:pic>
        <p:nvPicPr>
          <p:cNvPr id="9" name="صورة 8">
            <a:extLst>
              <a:ext uri="{FF2B5EF4-FFF2-40B4-BE49-F238E27FC236}">
                <a16:creationId xmlns:a16="http://schemas.microsoft.com/office/drawing/2014/main" xmlns="" id="{78A1D960-9E06-E6DF-E6C4-38075F6EB712}"/>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73225" y="821094"/>
            <a:ext cx="3750906" cy="22698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صورة 10">
            <a:extLst>
              <a:ext uri="{FF2B5EF4-FFF2-40B4-BE49-F238E27FC236}">
                <a16:creationId xmlns:a16="http://schemas.microsoft.com/office/drawing/2014/main" xmlns="" id="{63AC7FE8-C78E-0301-FA25-8FB48F5325DF}"/>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184876" y="3090960"/>
            <a:ext cx="3931201" cy="2736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3272636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31" presetClass="entr" presetSubtype="0" fill="hold" nodeType="clickEffect">
                                  <p:stCondLst>
                                    <p:cond delay="0"/>
                                  </p:stCondLst>
                                  <p:childTnLst>
                                    <p:set>
                                      <p:cBhvr>
                                        <p:cTn id="90" dur="1" fill="hold">
                                          <p:stCondLst>
                                            <p:cond delay="0"/>
                                          </p:stCondLst>
                                        </p:cTn>
                                        <p:tgtEl>
                                          <p:spTgt spid="9"/>
                                        </p:tgtEl>
                                        <p:attrNameLst>
                                          <p:attrName>style.visibility</p:attrName>
                                        </p:attrNameLst>
                                      </p:cBhvr>
                                      <p:to>
                                        <p:strVal val="visible"/>
                                      </p:to>
                                    </p:set>
                                    <p:anim calcmode="lin" valueType="num">
                                      <p:cBhvr>
                                        <p:cTn id="91" dur="1000" fill="hold"/>
                                        <p:tgtEl>
                                          <p:spTgt spid="9"/>
                                        </p:tgtEl>
                                        <p:attrNameLst>
                                          <p:attrName>ppt_w</p:attrName>
                                        </p:attrNameLst>
                                      </p:cBhvr>
                                      <p:tavLst>
                                        <p:tav tm="0">
                                          <p:val>
                                            <p:fltVal val="0"/>
                                          </p:val>
                                        </p:tav>
                                        <p:tav tm="100000">
                                          <p:val>
                                            <p:strVal val="#ppt_w"/>
                                          </p:val>
                                        </p:tav>
                                      </p:tavLst>
                                    </p:anim>
                                    <p:anim calcmode="lin" valueType="num">
                                      <p:cBhvr>
                                        <p:cTn id="92" dur="1000" fill="hold"/>
                                        <p:tgtEl>
                                          <p:spTgt spid="9"/>
                                        </p:tgtEl>
                                        <p:attrNameLst>
                                          <p:attrName>ppt_h</p:attrName>
                                        </p:attrNameLst>
                                      </p:cBhvr>
                                      <p:tavLst>
                                        <p:tav tm="0">
                                          <p:val>
                                            <p:fltVal val="0"/>
                                          </p:val>
                                        </p:tav>
                                        <p:tav tm="100000">
                                          <p:val>
                                            <p:strVal val="#ppt_h"/>
                                          </p:val>
                                        </p:tav>
                                      </p:tavLst>
                                    </p:anim>
                                    <p:anim calcmode="lin" valueType="num">
                                      <p:cBhvr>
                                        <p:cTn id="93" dur="1000" fill="hold"/>
                                        <p:tgtEl>
                                          <p:spTgt spid="9"/>
                                        </p:tgtEl>
                                        <p:attrNameLst>
                                          <p:attrName>style.rotation</p:attrName>
                                        </p:attrNameLst>
                                      </p:cBhvr>
                                      <p:tavLst>
                                        <p:tav tm="0">
                                          <p:val>
                                            <p:fltVal val="90"/>
                                          </p:val>
                                        </p:tav>
                                        <p:tav tm="100000">
                                          <p:val>
                                            <p:fltVal val="0"/>
                                          </p:val>
                                        </p:tav>
                                      </p:tavLst>
                                    </p:anim>
                                    <p:animEffect transition="in" filter="fade">
                                      <p:cBhvr>
                                        <p:cTn id="94" dur="1000"/>
                                        <p:tgtEl>
                                          <p:spTgt spid="9"/>
                                        </p:tgtEl>
                                      </p:cBhvr>
                                    </p:animEffect>
                                  </p:childTnLst>
                                </p:cTn>
                              </p:par>
                              <p:par>
                                <p:cTn id="95" presetID="31" presetClass="entr" presetSubtype="0" fill="hold" nodeType="withEffect">
                                  <p:stCondLst>
                                    <p:cond delay="0"/>
                                  </p:stCondLst>
                                  <p:childTnLst>
                                    <p:set>
                                      <p:cBhvr>
                                        <p:cTn id="96" dur="1" fill="hold">
                                          <p:stCondLst>
                                            <p:cond delay="0"/>
                                          </p:stCondLst>
                                        </p:cTn>
                                        <p:tgtEl>
                                          <p:spTgt spid="11"/>
                                        </p:tgtEl>
                                        <p:attrNameLst>
                                          <p:attrName>style.visibility</p:attrName>
                                        </p:attrNameLst>
                                      </p:cBhvr>
                                      <p:to>
                                        <p:strVal val="visible"/>
                                      </p:to>
                                    </p:set>
                                    <p:anim calcmode="lin" valueType="num">
                                      <p:cBhvr>
                                        <p:cTn id="97" dur="1000" fill="hold"/>
                                        <p:tgtEl>
                                          <p:spTgt spid="11"/>
                                        </p:tgtEl>
                                        <p:attrNameLst>
                                          <p:attrName>ppt_w</p:attrName>
                                        </p:attrNameLst>
                                      </p:cBhvr>
                                      <p:tavLst>
                                        <p:tav tm="0">
                                          <p:val>
                                            <p:fltVal val="0"/>
                                          </p:val>
                                        </p:tav>
                                        <p:tav tm="100000">
                                          <p:val>
                                            <p:strVal val="#ppt_w"/>
                                          </p:val>
                                        </p:tav>
                                      </p:tavLst>
                                    </p:anim>
                                    <p:anim calcmode="lin" valueType="num">
                                      <p:cBhvr>
                                        <p:cTn id="98" dur="1000" fill="hold"/>
                                        <p:tgtEl>
                                          <p:spTgt spid="11"/>
                                        </p:tgtEl>
                                        <p:attrNameLst>
                                          <p:attrName>ppt_h</p:attrName>
                                        </p:attrNameLst>
                                      </p:cBhvr>
                                      <p:tavLst>
                                        <p:tav tm="0">
                                          <p:val>
                                            <p:fltVal val="0"/>
                                          </p:val>
                                        </p:tav>
                                        <p:tav tm="100000">
                                          <p:val>
                                            <p:strVal val="#ppt_h"/>
                                          </p:val>
                                        </p:tav>
                                      </p:tavLst>
                                    </p:anim>
                                    <p:anim calcmode="lin" valueType="num">
                                      <p:cBhvr>
                                        <p:cTn id="99" dur="1000" fill="hold"/>
                                        <p:tgtEl>
                                          <p:spTgt spid="11"/>
                                        </p:tgtEl>
                                        <p:attrNameLst>
                                          <p:attrName>style.rotation</p:attrName>
                                        </p:attrNameLst>
                                      </p:cBhvr>
                                      <p:tavLst>
                                        <p:tav tm="0">
                                          <p:val>
                                            <p:fltVal val="90"/>
                                          </p:val>
                                        </p:tav>
                                        <p:tav tm="100000">
                                          <p:val>
                                            <p:fltVal val="0"/>
                                          </p:val>
                                        </p:tav>
                                      </p:tavLst>
                                    </p:anim>
                                    <p:animEffect transition="in" filter="fade">
                                      <p:cBhvr>
                                        <p:cTn id="10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8FCC7C7A-713A-FD40-D412-94C4362FF819}"/>
              </a:ext>
            </a:extLst>
          </p:cNvPr>
          <p:cNvSpPr>
            <a:spLocks noGrp="1"/>
          </p:cNvSpPr>
          <p:nvPr>
            <p:ph idx="1"/>
          </p:nvPr>
        </p:nvSpPr>
        <p:spPr>
          <a:xfrm>
            <a:off x="0" y="625151"/>
            <a:ext cx="12192000" cy="6096324"/>
          </a:xfrm>
        </p:spPr>
        <p:txBody>
          <a:bodyPr/>
          <a:lstStyle/>
          <a:p>
            <a:pPr>
              <a:buFont typeface="Wingdings" panose="05000000000000000000" pitchFamily="2" charset="2"/>
              <a:buChar char="v"/>
            </a:pPr>
            <a:r>
              <a:rPr lang="ar-DZ" dirty="0"/>
              <a:t>الأعمال الإنشائية المطلوبة : </a:t>
            </a:r>
          </a:p>
          <a:p>
            <a:pPr marL="457200" indent="-457200">
              <a:buFont typeface="+mj-lt"/>
              <a:buAutoNum type="arabicPeriod"/>
            </a:pPr>
            <a:r>
              <a:rPr lang="ar-DZ" dirty="0"/>
              <a:t>المباني :</a:t>
            </a:r>
          </a:p>
          <a:p>
            <a:r>
              <a:rPr lang="ar-DZ" sz="2400" dirty="0"/>
              <a:t>منطقة الإنتاج :بسترة، تصنيع ، تعبئة.</a:t>
            </a:r>
          </a:p>
          <a:p>
            <a:r>
              <a:rPr lang="ar-DZ" sz="2400" dirty="0"/>
              <a:t>المخازن المبردة : للحليب الخام والمنتجات </a:t>
            </a:r>
          </a:p>
          <a:p>
            <a:r>
              <a:rPr lang="ar-DZ" sz="2400" dirty="0"/>
              <a:t>المختبر : لفحص الجودة</a:t>
            </a:r>
          </a:p>
          <a:p>
            <a:r>
              <a:rPr lang="ar-DZ" sz="2400" dirty="0"/>
              <a:t>المكاتب الإدارية </a:t>
            </a:r>
          </a:p>
          <a:p>
            <a:pPr marL="457200" indent="-457200">
              <a:buFont typeface="+mj-lt"/>
              <a:buAutoNum type="arabicPeriod" startAt="2"/>
            </a:pPr>
            <a:r>
              <a:rPr lang="ar-DZ" dirty="0"/>
              <a:t>المواد المستخدمة:</a:t>
            </a:r>
          </a:p>
          <a:p>
            <a:r>
              <a:rPr lang="ar-DZ" sz="2400" dirty="0"/>
              <a:t>أرضيات مقاومة للماء والانزلاق</a:t>
            </a:r>
          </a:p>
          <a:p>
            <a:r>
              <a:rPr lang="ar-DZ" sz="2400" dirty="0"/>
              <a:t>جدران مغطاة بطبقة مقاومة للبكتيريا </a:t>
            </a:r>
          </a:p>
        </p:txBody>
      </p:sp>
      <p:sp>
        <p:nvSpPr>
          <p:cNvPr id="4" name="عنصر نائب للتذييل 3">
            <a:extLst>
              <a:ext uri="{FF2B5EF4-FFF2-40B4-BE49-F238E27FC236}">
                <a16:creationId xmlns:a16="http://schemas.microsoft.com/office/drawing/2014/main" xmlns="" id="{7A3BF805-4B62-BD98-12EF-0D3E966B81D6}"/>
              </a:ext>
            </a:extLst>
          </p:cNvPr>
          <p:cNvSpPr>
            <a:spLocks noGrp="1"/>
          </p:cNvSpPr>
          <p:nvPr>
            <p:ph type="ftr" sz="quarter" idx="11"/>
          </p:nvPr>
        </p:nvSpPr>
        <p:spPr/>
        <p:txBody>
          <a:bodyPr/>
          <a:lstStyle/>
          <a:p>
            <a:endParaRPr lang="ar-DZ"/>
          </a:p>
        </p:txBody>
      </p:sp>
      <p:sp>
        <p:nvSpPr>
          <p:cNvPr id="5" name="عنصر نائب لرقم الشريحة 4">
            <a:extLst>
              <a:ext uri="{FF2B5EF4-FFF2-40B4-BE49-F238E27FC236}">
                <a16:creationId xmlns:a16="http://schemas.microsoft.com/office/drawing/2014/main" xmlns="" id="{A738F9EA-9FC4-127D-EF14-0890464354BD}"/>
              </a:ext>
            </a:extLst>
          </p:cNvPr>
          <p:cNvSpPr>
            <a:spLocks noGrp="1"/>
          </p:cNvSpPr>
          <p:nvPr>
            <p:ph type="sldNum" sz="quarter" idx="12"/>
          </p:nvPr>
        </p:nvSpPr>
        <p:spPr/>
        <p:txBody>
          <a:bodyPr/>
          <a:lstStyle/>
          <a:p>
            <a:fld id="{686C8CD5-52C2-4D04-A562-9A4B67665A00}" type="slidenum">
              <a:rPr lang="ar-DZ" smtClean="0"/>
              <a:pPr/>
              <a:t>24</a:t>
            </a:fld>
            <a:endParaRPr lang="ar-DZ"/>
          </a:p>
        </p:txBody>
      </p:sp>
      <p:pic>
        <p:nvPicPr>
          <p:cNvPr id="7" name="صورة 6">
            <a:extLst>
              <a:ext uri="{FF2B5EF4-FFF2-40B4-BE49-F238E27FC236}">
                <a16:creationId xmlns:a16="http://schemas.microsoft.com/office/drawing/2014/main" xmlns="" id="{C4024D9B-08C5-CE63-7EE7-400249AEACBE}"/>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515581"/>
            <a:ext cx="5271796" cy="3119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صورة 8">
            <a:extLst>
              <a:ext uri="{FF2B5EF4-FFF2-40B4-BE49-F238E27FC236}">
                <a16:creationId xmlns:a16="http://schemas.microsoft.com/office/drawing/2014/main" xmlns="" id="{39E098ED-10B6-AC65-D0E7-628C4F19F460}"/>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174216" y="3279613"/>
            <a:ext cx="2927090" cy="21918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166594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7" end="7"/>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 calcmode="lin" valueType="num">
                                      <p:cBhvr>
                                        <p:cTn id="71"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72"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73"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74" dur="1000"/>
                                        <p:tgtEl>
                                          <p:spTgt spid="3">
                                            <p:txEl>
                                              <p:pRg st="8" end="8"/>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nodeType="click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p:cTn id="79" dur="1000" fill="hold"/>
                                        <p:tgtEl>
                                          <p:spTgt spid="9"/>
                                        </p:tgtEl>
                                        <p:attrNameLst>
                                          <p:attrName>ppt_w</p:attrName>
                                        </p:attrNameLst>
                                      </p:cBhvr>
                                      <p:tavLst>
                                        <p:tav tm="0">
                                          <p:val>
                                            <p:fltVal val="0"/>
                                          </p:val>
                                        </p:tav>
                                        <p:tav tm="100000">
                                          <p:val>
                                            <p:strVal val="#ppt_w"/>
                                          </p:val>
                                        </p:tav>
                                      </p:tavLst>
                                    </p:anim>
                                    <p:anim calcmode="lin" valueType="num">
                                      <p:cBhvr>
                                        <p:cTn id="80" dur="1000" fill="hold"/>
                                        <p:tgtEl>
                                          <p:spTgt spid="9"/>
                                        </p:tgtEl>
                                        <p:attrNameLst>
                                          <p:attrName>ppt_h</p:attrName>
                                        </p:attrNameLst>
                                      </p:cBhvr>
                                      <p:tavLst>
                                        <p:tav tm="0">
                                          <p:val>
                                            <p:fltVal val="0"/>
                                          </p:val>
                                        </p:tav>
                                        <p:tav tm="100000">
                                          <p:val>
                                            <p:strVal val="#ppt_h"/>
                                          </p:val>
                                        </p:tav>
                                      </p:tavLst>
                                    </p:anim>
                                    <p:anim calcmode="lin" valueType="num">
                                      <p:cBhvr>
                                        <p:cTn id="81" dur="1000" fill="hold"/>
                                        <p:tgtEl>
                                          <p:spTgt spid="9"/>
                                        </p:tgtEl>
                                        <p:attrNameLst>
                                          <p:attrName>style.rotation</p:attrName>
                                        </p:attrNameLst>
                                      </p:cBhvr>
                                      <p:tavLst>
                                        <p:tav tm="0">
                                          <p:val>
                                            <p:fltVal val="90"/>
                                          </p:val>
                                        </p:tav>
                                        <p:tav tm="100000">
                                          <p:val>
                                            <p:fltVal val="0"/>
                                          </p:val>
                                        </p:tav>
                                      </p:tavLst>
                                    </p:anim>
                                    <p:animEffect transition="in" filter="fade">
                                      <p:cBhvr>
                                        <p:cTn id="82" dur="1000"/>
                                        <p:tgtEl>
                                          <p:spTgt spid="9"/>
                                        </p:tgtEl>
                                      </p:cBhvr>
                                    </p:animEffect>
                                  </p:childTnLst>
                                </p:cTn>
                              </p:par>
                              <p:par>
                                <p:cTn id="83" presetID="31" presetClass="entr" presetSubtype="0" fill="hold" nodeType="withEffect">
                                  <p:stCondLst>
                                    <p:cond delay="0"/>
                                  </p:stCondLst>
                                  <p:childTnLst>
                                    <p:set>
                                      <p:cBhvr>
                                        <p:cTn id="84" dur="1" fill="hold">
                                          <p:stCondLst>
                                            <p:cond delay="0"/>
                                          </p:stCondLst>
                                        </p:cTn>
                                        <p:tgtEl>
                                          <p:spTgt spid="7"/>
                                        </p:tgtEl>
                                        <p:attrNameLst>
                                          <p:attrName>style.visibility</p:attrName>
                                        </p:attrNameLst>
                                      </p:cBhvr>
                                      <p:to>
                                        <p:strVal val="visible"/>
                                      </p:to>
                                    </p:set>
                                    <p:anim calcmode="lin" valueType="num">
                                      <p:cBhvr>
                                        <p:cTn id="85" dur="1000" fill="hold"/>
                                        <p:tgtEl>
                                          <p:spTgt spid="7"/>
                                        </p:tgtEl>
                                        <p:attrNameLst>
                                          <p:attrName>ppt_w</p:attrName>
                                        </p:attrNameLst>
                                      </p:cBhvr>
                                      <p:tavLst>
                                        <p:tav tm="0">
                                          <p:val>
                                            <p:fltVal val="0"/>
                                          </p:val>
                                        </p:tav>
                                        <p:tav tm="100000">
                                          <p:val>
                                            <p:strVal val="#ppt_w"/>
                                          </p:val>
                                        </p:tav>
                                      </p:tavLst>
                                    </p:anim>
                                    <p:anim calcmode="lin" valueType="num">
                                      <p:cBhvr>
                                        <p:cTn id="86" dur="1000" fill="hold"/>
                                        <p:tgtEl>
                                          <p:spTgt spid="7"/>
                                        </p:tgtEl>
                                        <p:attrNameLst>
                                          <p:attrName>ppt_h</p:attrName>
                                        </p:attrNameLst>
                                      </p:cBhvr>
                                      <p:tavLst>
                                        <p:tav tm="0">
                                          <p:val>
                                            <p:fltVal val="0"/>
                                          </p:val>
                                        </p:tav>
                                        <p:tav tm="100000">
                                          <p:val>
                                            <p:strVal val="#ppt_h"/>
                                          </p:val>
                                        </p:tav>
                                      </p:tavLst>
                                    </p:anim>
                                    <p:anim calcmode="lin" valueType="num">
                                      <p:cBhvr>
                                        <p:cTn id="87" dur="1000" fill="hold"/>
                                        <p:tgtEl>
                                          <p:spTgt spid="7"/>
                                        </p:tgtEl>
                                        <p:attrNameLst>
                                          <p:attrName>style.rotation</p:attrName>
                                        </p:attrNameLst>
                                      </p:cBhvr>
                                      <p:tavLst>
                                        <p:tav tm="0">
                                          <p:val>
                                            <p:fltVal val="90"/>
                                          </p:val>
                                        </p:tav>
                                        <p:tav tm="100000">
                                          <p:val>
                                            <p:fltVal val="0"/>
                                          </p:val>
                                        </p:tav>
                                      </p:tavLst>
                                    </p:anim>
                                    <p:animEffect transition="in" filter="fade">
                                      <p:cBhvr>
                                        <p:cTn id="8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E7052B91-9ED6-D839-BE7A-E43C69175D51}"/>
              </a:ext>
            </a:extLst>
          </p:cNvPr>
          <p:cNvSpPr>
            <a:spLocks noGrp="1"/>
          </p:cNvSpPr>
          <p:nvPr>
            <p:ph idx="1"/>
          </p:nvPr>
        </p:nvSpPr>
        <p:spPr>
          <a:xfrm>
            <a:off x="-1" y="681036"/>
            <a:ext cx="12191999" cy="6111649"/>
          </a:xfrm>
        </p:spPr>
        <p:txBody>
          <a:bodyPr/>
          <a:lstStyle/>
          <a:p>
            <a:pPr marL="514350" indent="-514350">
              <a:buFont typeface="+mj-lt"/>
              <a:buAutoNum type="arabicParenR" startAt="5"/>
            </a:pPr>
            <a:r>
              <a:rPr lang="ar-DZ" dirty="0">
                <a:solidFill>
                  <a:schemeClr val="accent1"/>
                </a:solidFill>
              </a:rPr>
              <a:t>الآلات والمعدات</a:t>
            </a:r>
          </a:p>
          <a:p>
            <a:pPr marL="0" indent="0">
              <a:buNone/>
            </a:pPr>
            <a:endParaRPr lang="ar-DZ" dirty="0">
              <a:solidFill>
                <a:schemeClr val="accent1"/>
              </a:solidFill>
            </a:endParaRPr>
          </a:p>
        </p:txBody>
      </p:sp>
      <p:sp>
        <p:nvSpPr>
          <p:cNvPr id="5" name="عنصر نائب لرقم الشريحة 4">
            <a:extLst>
              <a:ext uri="{FF2B5EF4-FFF2-40B4-BE49-F238E27FC236}">
                <a16:creationId xmlns:a16="http://schemas.microsoft.com/office/drawing/2014/main" xmlns="" id="{EC875296-287C-A411-1787-3FCC00DC4432}"/>
              </a:ext>
            </a:extLst>
          </p:cNvPr>
          <p:cNvSpPr>
            <a:spLocks noGrp="1"/>
          </p:cNvSpPr>
          <p:nvPr>
            <p:ph type="sldNum" sz="quarter" idx="12"/>
          </p:nvPr>
        </p:nvSpPr>
        <p:spPr/>
        <p:txBody>
          <a:bodyPr/>
          <a:lstStyle/>
          <a:p>
            <a:fld id="{686C8CD5-52C2-4D04-A562-9A4B67665A00}" type="slidenum">
              <a:rPr lang="ar-DZ" smtClean="0"/>
              <a:pPr/>
              <a:t>25</a:t>
            </a:fld>
            <a:endParaRPr lang="ar-DZ"/>
          </a:p>
        </p:txBody>
      </p:sp>
      <p:pic>
        <p:nvPicPr>
          <p:cNvPr id="7" name="صورة 6">
            <a:extLst>
              <a:ext uri="{FF2B5EF4-FFF2-40B4-BE49-F238E27FC236}">
                <a16:creationId xmlns:a16="http://schemas.microsoft.com/office/drawing/2014/main" xmlns="" id="{CAB458D1-B18B-6F89-6B6A-FD14F49AAFD0}"/>
              </a:ext>
            </a:extLst>
          </p:cNvPr>
          <p:cNvPicPr>
            <a:picLocks noChangeAspect="1"/>
          </p:cNvPicPr>
          <p:nvPr/>
        </p:nvPicPr>
        <p:blipFill>
          <a:blip r:embed="rId2"/>
          <a:stretch>
            <a:fillRect/>
          </a:stretch>
        </p:blipFill>
        <p:spPr>
          <a:xfrm>
            <a:off x="6312022" y="1190312"/>
            <a:ext cx="5779363" cy="4477375"/>
          </a:xfrm>
          <a:prstGeom prst="rect">
            <a:avLst/>
          </a:prstGeom>
        </p:spPr>
      </p:pic>
      <p:pic>
        <p:nvPicPr>
          <p:cNvPr id="11" name="صورة 10">
            <a:extLst>
              <a:ext uri="{FF2B5EF4-FFF2-40B4-BE49-F238E27FC236}">
                <a16:creationId xmlns:a16="http://schemas.microsoft.com/office/drawing/2014/main" xmlns="" id="{3EB0CFF8-230D-46C0-4866-1CD4D2570317}"/>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55107" y="568170"/>
            <a:ext cx="6529809" cy="5608793"/>
          </a:xfrm>
          <a:prstGeom prst="rect">
            <a:avLst/>
          </a:prstGeom>
        </p:spPr>
      </p:pic>
    </p:spTree>
    <p:extLst>
      <p:ext uri="{BB962C8B-B14F-4D97-AF65-F5344CB8AC3E}">
        <p14:creationId xmlns:p14="http://schemas.microsoft.com/office/powerpoint/2010/main" xmlns="" val="1192216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 calcmode="lin" valueType="num">
                                      <p:cBhvr>
                                        <p:cTn id="16" dur="1000" fill="hold"/>
                                        <p:tgtEl>
                                          <p:spTgt spid="7"/>
                                        </p:tgtEl>
                                        <p:attrNameLst>
                                          <p:attrName>style.rotation</p:attrName>
                                        </p:attrNameLst>
                                      </p:cBhvr>
                                      <p:tavLst>
                                        <p:tav tm="0">
                                          <p:val>
                                            <p:fltVal val="90"/>
                                          </p:val>
                                        </p:tav>
                                        <p:tav tm="100000">
                                          <p:val>
                                            <p:fltVal val="0"/>
                                          </p:val>
                                        </p:tav>
                                      </p:tavLst>
                                    </p:anim>
                                    <p:animEffect transition="in" filter="fade">
                                      <p:cBhvr>
                                        <p:cTn id="17" dur="1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D0FDC177-3FE0-A31C-1521-7F54D7FFD095}"/>
              </a:ext>
            </a:extLst>
          </p:cNvPr>
          <p:cNvSpPr>
            <a:spLocks noGrp="1"/>
          </p:cNvSpPr>
          <p:nvPr>
            <p:ph idx="1"/>
          </p:nvPr>
        </p:nvSpPr>
        <p:spPr>
          <a:xfrm>
            <a:off x="0" y="475861"/>
            <a:ext cx="12192000" cy="6245614"/>
          </a:xfrm>
        </p:spPr>
        <p:txBody>
          <a:bodyPr/>
          <a:lstStyle/>
          <a:p>
            <a:pPr marL="514350" indent="-514350">
              <a:buFont typeface="+mj-lt"/>
              <a:buAutoNum type="arabicParenR" startAt="6"/>
            </a:pPr>
            <a:r>
              <a:rPr lang="ar-DZ" dirty="0">
                <a:solidFill>
                  <a:schemeClr val="accent1"/>
                </a:solidFill>
              </a:rPr>
              <a:t>الشراكات الرئيسية :</a:t>
            </a:r>
          </a:p>
          <a:p>
            <a:r>
              <a:rPr lang="ar-DZ" sz="2400" dirty="0"/>
              <a:t>موردوا الحليب : تعاقد مع مزارع محلي </a:t>
            </a:r>
          </a:p>
          <a:p>
            <a:r>
              <a:rPr lang="ar-DZ" sz="2400" dirty="0"/>
              <a:t>موردو المعدات : شركات متخصصة </a:t>
            </a:r>
          </a:p>
          <a:p>
            <a:r>
              <a:rPr lang="ar-DZ" sz="2400" dirty="0"/>
              <a:t>مختبرات الجودة :للفحوصات الدورية </a:t>
            </a:r>
          </a:p>
          <a:p>
            <a:r>
              <a:rPr lang="ar-DZ" sz="2400" dirty="0"/>
              <a:t>شركات التوزيع : شبكات سوبرماركت أو موزعين محليين . </a:t>
            </a:r>
          </a:p>
        </p:txBody>
      </p:sp>
      <p:sp>
        <p:nvSpPr>
          <p:cNvPr id="5" name="عنصر نائب لرقم الشريحة 4">
            <a:extLst>
              <a:ext uri="{FF2B5EF4-FFF2-40B4-BE49-F238E27FC236}">
                <a16:creationId xmlns:a16="http://schemas.microsoft.com/office/drawing/2014/main" xmlns="" id="{6A12AA41-09F3-8112-376B-E26C71859885}"/>
              </a:ext>
            </a:extLst>
          </p:cNvPr>
          <p:cNvSpPr>
            <a:spLocks noGrp="1"/>
          </p:cNvSpPr>
          <p:nvPr>
            <p:ph type="sldNum" sz="quarter" idx="12"/>
          </p:nvPr>
        </p:nvSpPr>
        <p:spPr/>
        <p:txBody>
          <a:bodyPr/>
          <a:lstStyle/>
          <a:p>
            <a:fld id="{686C8CD5-52C2-4D04-A562-9A4B67665A00}" type="slidenum">
              <a:rPr lang="ar-DZ" smtClean="0"/>
              <a:pPr/>
              <a:t>26</a:t>
            </a:fld>
            <a:endParaRPr lang="ar-DZ"/>
          </a:p>
        </p:txBody>
      </p:sp>
      <p:pic>
        <p:nvPicPr>
          <p:cNvPr id="7" name="صورة 6">
            <a:extLst>
              <a:ext uri="{FF2B5EF4-FFF2-40B4-BE49-F238E27FC236}">
                <a16:creationId xmlns:a16="http://schemas.microsoft.com/office/drawing/2014/main" xmlns="" id="{861D0390-FDEE-9BE6-77C8-36CFE0F4EBE2}"/>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23055" y="1530681"/>
            <a:ext cx="5972946" cy="34622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صورة 8">
            <a:extLst>
              <a:ext uri="{FF2B5EF4-FFF2-40B4-BE49-F238E27FC236}">
                <a16:creationId xmlns:a16="http://schemas.microsoft.com/office/drawing/2014/main" xmlns="" id="{DBBDD9D4-96C8-14DF-C2ED-7F6C018B6732}"/>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7782" y="3304712"/>
            <a:ext cx="4156564" cy="24483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3713550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randombar(horizontal)">
                                      <p:cBhvr>
                                        <p:cTn id="42" dur="500"/>
                                        <p:tgtEl>
                                          <p:spTgt spid="7"/>
                                        </p:tgtEl>
                                      </p:cBhvr>
                                    </p:animEffect>
                                  </p:childTnLst>
                                </p:cTn>
                              </p:par>
                              <p:par>
                                <p:cTn id="43" presetID="14" presetClass="entr" presetSubtype="10"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randombar(horizontal)">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01E4B6A3-C23A-5858-8A11-4B675BA5E020}"/>
              </a:ext>
            </a:extLst>
          </p:cNvPr>
          <p:cNvSpPr>
            <a:spLocks noGrp="1"/>
          </p:cNvSpPr>
          <p:nvPr>
            <p:ph type="title"/>
          </p:nvPr>
        </p:nvSpPr>
        <p:spPr>
          <a:xfrm>
            <a:off x="0" y="1"/>
            <a:ext cx="12192000" cy="933060"/>
          </a:xfrm>
        </p:spPr>
        <p:txBody>
          <a:bodyPr>
            <a:normAutofit/>
          </a:bodyPr>
          <a:lstStyle/>
          <a:p>
            <a:r>
              <a:rPr lang="ar-DZ" sz="1800" dirty="0"/>
              <a:t>مذكرة للحصول على شهادة مؤسسة ناشئة في اطار القرار الوزاري 1275                                                                                                   ملبنة جودي</a:t>
            </a:r>
          </a:p>
        </p:txBody>
      </p:sp>
      <p:pic>
        <p:nvPicPr>
          <p:cNvPr id="7" name="عنصر نائب للمحتوى 6">
            <a:extLst>
              <a:ext uri="{FF2B5EF4-FFF2-40B4-BE49-F238E27FC236}">
                <a16:creationId xmlns:a16="http://schemas.microsoft.com/office/drawing/2014/main" xmlns="" id="{E76089D6-01A7-6FBA-17F3-79B32006858F}"/>
              </a:ext>
            </a:extLst>
          </p:cNvPr>
          <p:cNvPicPr>
            <a:picLocks noGrp="1" noChangeAspect="1"/>
          </p:cNvPicPr>
          <p:nvPr>
            <p:ph idx="1"/>
          </p:nvPr>
        </p:nvPicPr>
        <p:blipFill>
          <a:blip r:embed="rId2"/>
          <a:stretch>
            <a:fillRect/>
          </a:stretch>
        </p:blipFill>
        <p:spPr>
          <a:xfrm>
            <a:off x="719091" y="736600"/>
            <a:ext cx="11363418" cy="6121400"/>
          </a:xfrm>
        </p:spPr>
      </p:pic>
      <p:sp>
        <p:nvSpPr>
          <p:cNvPr id="4" name="عنصر نائب للتذييل 3">
            <a:extLst>
              <a:ext uri="{FF2B5EF4-FFF2-40B4-BE49-F238E27FC236}">
                <a16:creationId xmlns:a16="http://schemas.microsoft.com/office/drawing/2014/main" xmlns="" id="{489EA8FD-EB7A-E5AD-8071-509FE08CC30A}"/>
              </a:ext>
            </a:extLst>
          </p:cNvPr>
          <p:cNvSpPr>
            <a:spLocks noGrp="1"/>
          </p:cNvSpPr>
          <p:nvPr>
            <p:ph type="ftr" sz="quarter" idx="11"/>
          </p:nvPr>
        </p:nvSpPr>
        <p:spPr/>
        <p:txBody>
          <a:bodyPr/>
          <a:lstStyle/>
          <a:p>
            <a:endParaRPr lang="ar-DZ"/>
          </a:p>
        </p:txBody>
      </p:sp>
      <p:sp>
        <p:nvSpPr>
          <p:cNvPr id="5" name="عنصر نائب لرقم الشريحة 4">
            <a:extLst>
              <a:ext uri="{FF2B5EF4-FFF2-40B4-BE49-F238E27FC236}">
                <a16:creationId xmlns:a16="http://schemas.microsoft.com/office/drawing/2014/main" xmlns="" id="{5A98261E-D85A-96F8-846F-D33FAA410F37}"/>
              </a:ext>
            </a:extLst>
          </p:cNvPr>
          <p:cNvSpPr>
            <a:spLocks noGrp="1"/>
          </p:cNvSpPr>
          <p:nvPr>
            <p:ph type="sldNum" sz="quarter" idx="12"/>
          </p:nvPr>
        </p:nvSpPr>
        <p:spPr/>
        <p:txBody>
          <a:bodyPr/>
          <a:lstStyle/>
          <a:p>
            <a:fld id="{686C8CD5-52C2-4D04-A562-9A4B67665A00}" type="slidenum">
              <a:rPr lang="ar-DZ" smtClean="0"/>
              <a:pPr/>
              <a:t>27</a:t>
            </a:fld>
            <a:endParaRPr lang="ar-DZ"/>
          </a:p>
        </p:txBody>
      </p:sp>
    </p:spTree>
    <p:extLst>
      <p:ext uri="{BB962C8B-B14F-4D97-AF65-F5344CB8AC3E}">
        <p14:creationId xmlns:p14="http://schemas.microsoft.com/office/powerpoint/2010/main" xmlns="" val="22705408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a:extLst>
              <a:ext uri="{FF2B5EF4-FFF2-40B4-BE49-F238E27FC236}">
                <a16:creationId xmlns:a16="http://schemas.microsoft.com/office/drawing/2014/main" xmlns="" id="{4127AB9A-4209-BBF0-E03C-1CD0272646E5}"/>
              </a:ext>
            </a:extLst>
          </p:cNvPr>
          <p:cNvPicPr>
            <a:picLocks noGrp="1" noChangeAspect="1"/>
          </p:cNvPicPr>
          <p:nvPr>
            <p:ph idx="1"/>
          </p:nvPr>
        </p:nvPicPr>
        <p:blipFill>
          <a:blip r:embed="rId2"/>
          <a:stretch>
            <a:fillRect/>
          </a:stretch>
        </p:blipFill>
        <p:spPr>
          <a:xfrm rot="5400000">
            <a:off x="2991379" y="-1844054"/>
            <a:ext cx="6209242" cy="10191565"/>
          </a:xfrm>
        </p:spPr>
      </p:pic>
      <p:sp>
        <p:nvSpPr>
          <p:cNvPr id="5" name="عنصر نائب لرقم الشريحة 4">
            <a:extLst>
              <a:ext uri="{FF2B5EF4-FFF2-40B4-BE49-F238E27FC236}">
                <a16:creationId xmlns:a16="http://schemas.microsoft.com/office/drawing/2014/main" xmlns="" id="{94501140-639B-0DFB-CDAD-ECDFE6F79DF7}"/>
              </a:ext>
            </a:extLst>
          </p:cNvPr>
          <p:cNvSpPr>
            <a:spLocks noGrp="1"/>
          </p:cNvSpPr>
          <p:nvPr>
            <p:ph type="sldNum" sz="quarter" idx="12"/>
          </p:nvPr>
        </p:nvSpPr>
        <p:spPr/>
        <p:txBody>
          <a:bodyPr/>
          <a:lstStyle/>
          <a:p>
            <a:fld id="{686C8CD5-52C2-4D04-A562-9A4B67665A00}" type="slidenum">
              <a:rPr lang="ar-DZ" smtClean="0"/>
              <a:pPr/>
              <a:t>28</a:t>
            </a:fld>
            <a:endParaRPr lang="ar-DZ"/>
          </a:p>
        </p:txBody>
      </p:sp>
    </p:spTree>
    <p:extLst>
      <p:ext uri="{BB962C8B-B14F-4D97-AF65-F5344CB8AC3E}">
        <p14:creationId xmlns:p14="http://schemas.microsoft.com/office/powerpoint/2010/main" xmlns="" val="3921455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a:extLst>
              <a:ext uri="{FF2B5EF4-FFF2-40B4-BE49-F238E27FC236}">
                <a16:creationId xmlns:a16="http://schemas.microsoft.com/office/drawing/2014/main" xmlns="" id="{7D4C3AC0-BD7B-20B9-6205-2362C7F26FD3}"/>
              </a:ext>
            </a:extLst>
          </p:cNvPr>
          <p:cNvPicPr>
            <a:picLocks noGrp="1" noChangeAspect="1"/>
          </p:cNvPicPr>
          <p:nvPr>
            <p:ph idx="1"/>
          </p:nvPr>
        </p:nvPicPr>
        <p:blipFill>
          <a:blip r:embed="rId2"/>
          <a:stretch>
            <a:fillRect/>
          </a:stretch>
        </p:blipFill>
        <p:spPr>
          <a:xfrm rot="5400000">
            <a:off x="3446037" y="-2500098"/>
            <a:ext cx="5299927" cy="11540060"/>
          </a:xfrm>
        </p:spPr>
      </p:pic>
      <p:sp>
        <p:nvSpPr>
          <p:cNvPr id="4" name="عنصر نائب للتذييل 3">
            <a:extLst>
              <a:ext uri="{FF2B5EF4-FFF2-40B4-BE49-F238E27FC236}">
                <a16:creationId xmlns:a16="http://schemas.microsoft.com/office/drawing/2014/main" xmlns="" id="{22908ABB-17E8-E6E1-2CF8-4D750FCCC237}"/>
              </a:ext>
            </a:extLst>
          </p:cNvPr>
          <p:cNvSpPr>
            <a:spLocks noGrp="1"/>
          </p:cNvSpPr>
          <p:nvPr>
            <p:ph type="ftr" sz="quarter" idx="11"/>
          </p:nvPr>
        </p:nvSpPr>
        <p:spPr/>
        <p:txBody>
          <a:bodyPr/>
          <a:lstStyle/>
          <a:p>
            <a:endParaRPr lang="ar-DZ"/>
          </a:p>
        </p:txBody>
      </p:sp>
      <p:sp>
        <p:nvSpPr>
          <p:cNvPr id="5" name="عنصر نائب لرقم الشريحة 4">
            <a:extLst>
              <a:ext uri="{FF2B5EF4-FFF2-40B4-BE49-F238E27FC236}">
                <a16:creationId xmlns:a16="http://schemas.microsoft.com/office/drawing/2014/main" xmlns="" id="{A44FC661-4080-63A1-2113-163250C3310F}"/>
              </a:ext>
            </a:extLst>
          </p:cNvPr>
          <p:cNvSpPr>
            <a:spLocks noGrp="1"/>
          </p:cNvSpPr>
          <p:nvPr>
            <p:ph type="sldNum" sz="quarter" idx="12"/>
          </p:nvPr>
        </p:nvSpPr>
        <p:spPr/>
        <p:txBody>
          <a:bodyPr/>
          <a:lstStyle/>
          <a:p>
            <a:fld id="{686C8CD5-52C2-4D04-A562-9A4B67665A00}" type="slidenum">
              <a:rPr lang="ar-DZ" smtClean="0"/>
              <a:pPr/>
              <a:t>29</a:t>
            </a:fld>
            <a:endParaRPr lang="ar-DZ"/>
          </a:p>
        </p:txBody>
      </p:sp>
    </p:spTree>
    <p:extLst>
      <p:ext uri="{BB962C8B-B14F-4D97-AF65-F5344CB8AC3E}">
        <p14:creationId xmlns:p14="http://schemas.microsoft.com/office/powerpoint/2010/main" xmlns="" val="2707623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28C58499-8CCC-F64E-5279-70A6EF3C44B1}"/>
              </a:ext>
            </a:extLst>
          </p:cNvPr>
          <p:cNvSpPr>
            <a:spLocks noGrp="1"/>
          </p:cNvSpPr>
          <p:nvPr>
            <p:ph type="title"/>
          </p:nvPr>
        </p:nvSpPr>
        <p:spPr>
          <a:xfrm>
            <a:off x="4254500" y="275208"/>
            <a:ext cx="7937500" cy="1108568"/>
          </a:xfrm>
        </p:spPr>
        <p:txBody>
          <a:bodyPr>
            <a:normAutofit/>
          </a:bodyPr>
          <a:lstStyle/>
          <a:p>
            <a:pPr marL="742950" indent="-742950">
              <a:buFont typeface="+mj-lt"/>
              <a:buAutoNum type="arabicParenR" startAt="4"/>
            </a:pPr>
            <a:r>
              <a:rPr lang="ar-DZ" sz="1800" b="1" dirty="0" err="1"/>
              <a:t>الإسم</a:t>
            </a:r>
            <a:r>
              <a:rPr lang="ar-DZ" sz="1800" b="1" dirty="0"/>
              <a:t> التجاري للمؤسسة: </a:t>
            </a:r>
            <a:br>
              <a:rPr lang="ar-DZ" sz="1800" b="1" dirty="0"/>
            </a:br>
            <a:r>
              <a:rPr lang="ar-DZ" sz="1800" dirty="0"/>
              <a:t>تحمل المؤسسة اسم : </a:t>
            </a:r>
            <a:r>
              <a:rPr lang="ar-DZ" sz="1800" b="1" dirty="0"/>
              <a:t>ملبنة جودي </a:t>
            </a:r>
            <a:r>
              <a:rPr lang="ar-DZ" sz="1800" dirty="0"/>
              <a:t>نسبة إلى المجال الذي تنشط فيه والخدمات التي تقدمها للعملاء</a:t>
            </a:r>
            <a:endParaRPr lang="ar-DZ" sz="2400" b="1" dirty="0"/>
          </a:p>
        </p:txBody>
      </p:sp>
      <p:sp>
        <p:nvSpPr>
          <p:cNvPr id="3" name="عنصر نائب للمحتوى 2">
            <a:extLst>
              <a:ext uri="{FF2B5EF4-FFF2-40B4-BE49-F238E27FC236}">
                <a16:creationId xmlns:a16="http://schemas.microsoft.com/office/drawing/2014/main" xmlns="" id="{B9F72F12-128F-BB11-1912-7B0F76590E2E}"/>
              </a:ext>
            </a:extLst>
          </p:cNvPr>
          <p:cNvSpPr>
            <a:spLocks noGrp="1"/>
          </p:cNvSpPr>
          <p:nvPr>
            <p:ph idx="1"/>
          </p:nvPr>
        </p:nvSpPr>
        <p:spPr>
          <a:xfrm>
            <a:off x="838200" y="1154097"/>
            <a:ext cx="11353800" cy="5022866"/>
          </a:xfrm>
        </p:spPr>
        <p:txBody>
          <a:bodyPr>
            <a:normAutofit/>
          </a:bodyPr>
          <a:lstStyle/>
          <a:p>
            <a:pPr marL="514350" indent="-514350">
              <a:buFont typeface="+mj-lt"/>
              <a:buAutoNum type="arabicParenR" startAt="5"/>
            </a:pPr>
            <a:r>
              <a:rPr lang="ar-DZ" sz="1800" b="1" dirty="0"/>
              <a:t>رؤية الشركة:</a:t>
            </a:r>
          </a:p>
          <a:p>
            <a:pPr marL="0" indent="0">
              <a:buNone/>
            </a:pPr>
            <a:r>
              <a:rPr lang="ar-DZ" sz="1800" b="1" dirty="0"/>
              <a:t>الرؤية : </a:t>
            </a:r>
            <a:r>
              <a:rPr lang="ar-DZ" sz="1800" dirty="0"/>
              <a:t>أن تكون الشركة الأولى والمصدر الرائد في مجال الألبان في الجزائر</a:t>
            </a:r>
            <a:endParaRPr lang="ar-DZ" sz="1800" b="1" dirty="0"/>
          </a:p>
          <a:p>
            <a:pPr marL="0" indent="0">
              <a:buNone/>
            </a:pPr>
            <a:endParaRPr lang="ar-DZ" sz="1800" b="1" dirty="0"/>
          </a:p>
        </p:txBody>
      </p:sp>
      <p:sp>
        <p:nvSpPr>
          <p:cNvPr id="5" name="عنصر نائب لرقم الشريحة 4">
            <a:extLst>
              <a:ext uri="{FF2B5EF4-FFF2-40B4-BE49-F238E27FC236}">
                <a16:creationId xmlns:a16="http://schemas.microsoft.com/office/drawing/2014/main" xmlns="" id="{FB3D89CA-8112-DCAF-A15E-2E005D8BFF7F}"/>
              </a:ext>
            </a:extLst>
          </p:cNvPr>
          <p:cNvSpPr>
            <a:spLocks noGrp="1"/>
          </p:cNvSpPr>
          <p:nvPr>
            <p:ph type="sldNum" sz="quarter" idx="12"/>
          </p:nvPr>
        </p:nvSpPr>
        <p:spPr/>
        <p:txBody>
          <a:bodyPr/>
          <a:lstStyle/>
          <a:p>
            <a:fld id="{686C8CD5-52C2-4D04-A562-9A4B67665A00}" type="slidenum">
              <a:rPr lang="ar-DZ" smtClean="0"/>
              <a:pPr/>
              <a:t>3</a:t>
            </a:fld>
            <a:endParaRPr lang="ar-DZ"/>
          </a:p>
        </p:txBody>
      </p:sp>
      <p:pic>
        <p:nvPicPr>
          <p:cNvPr id="7" name="صورة 6">
            <a:extLst>
              <a:ext uri="{FF2B5EF4-FFF2-40B4-BE49-F238E27FC236}">
                <a16:creationId xmlns:a16="http://schemas.microsoft.com/office/drawing/2014/main" xmlns="" id="{6E439949-CFC5-6D0E-6438-162955E1752C}"/>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5843" y="2119387"/>
            <a:ext cx="4429957" cy="2354157"/>
          </a:xfrm>
          <a:prstGeom prst="rect">
            <a:avLst/>
          </a:prstGeom>
        </p:spPr>
      </p:pic>
      <p:pic>
        <p:nvPicPr>
          <p:cNvPr id="9" name="صورة 8">
            <a:extLst>
              <a:ext uri="{FF2B5EF4-FFF2-40B4-BE49-F238E27FC236}">
                <a16:creationId xmlns:a16="http://schemas.microsoft.com/office/drawing/2014/main" xmlns="" id="{08281587-6C0E-F588-3F81-E1B1402B1100}"/>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495800" y="4247965"/>
            <a:ext cx="2994017" cy="2334827"/>
          </a:xfrm>
          <a:prstGeom prst="rect">
            <a:avLst/>
          </a:prstGeom>
        </p:spPr>
      </p:pic>
      <p:pic>
        <p:nvPicPr>
          <p:cNvPr id="11" name="صورة 10">
            <a:extLst>
              <a:ext uri="{FF2B5EF4-FFF2-40B4-BE49-F238E27FC236}">
                <a16:creationId xmlns:a16="http://schemas.microsoft.com/office/drawing/2014/main" xmlns="" id="{CFB15788-EB52-1CD5-F2CC-428A145CEB28}"/>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229784" y="2053363"/>
            <a:ext cx="3962216" cy="2420181"/>
          </a:xfrm>
          <a:prstGeom prst="rect">
            <a:avLst/>
          </a:prstGeom>
        </p:spPr>
      </p:pic>
      <p:pic>
        <p:nvPicPr>
          <p:cNvPr id="13" name="صورة 12">
            <a:extLst>
              <a:ext uri="{FF2B5EF4-FFF2-40B4-BE49-F238E27FC236}">
                <a16:creationId xmlns:a16="http://schemas.microsoft.com/office/drawing/2014/main" xmlns="" id="{47A0BF76-302E-B45E-1C91-013ACEE0DC68}"/>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204246" y="1835246"/>
            <a:ext cx="2491956" cy="2034716"/>
          </a:xfrm>
          <a:prstGeom prst="rect">
            <a:avLst/>
          </a:prstGeom>
        </p:spPr>
      </p:pic>
      <p:pic>
        <p:nvPicPr>
          <p:cNvPr id="15" name="صورة 14">
            <a:extLst>
              <a:ext uri="{FF2B5EF4-FFF2-40B4-BE49-F238E27FC236}">
                <a16:creationId xmlns:a16="http://schemas.microsoft.com/office/drawing/2014/main" xmlns="" id="{3B892BB0-42A2-86AE-984F-FB5B26837234}"/>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5843" y="74597"/>
            <a:ext cx="1686903" cy="1350688"/>
          </a:xfrm>
          <a:prstGeom prst="rect">
            <a:avLst/>
          </a:prstGeom>
        </p:spPr>
      </p:pic>
      <p:sp>
        <p:nvSpPr>
          <p:cNvPr id="16" name="سهم: لليمين 15">
            <a:extLst>
              <a:ext uri="{FF2B5EF4-FFF2-40B4-BE49-F238E27FC236}">
                <a16:creationId xmlns:a16="http://schemas.microsoft.com/office/drawing/2014/main" xmlns="" id="{E2304EB2-94EF-FA2A-B392-FD2B1AE8F03E}"/>
              </a:ext>
            </a:extLst>
          </p:cNvPr>
          <p:cNvSpPr/>
          <p:nvPr/>
        </p:nvSpPr>
        <p:spPr>
          <a:xfrm>
            <a:off x="7696202" y="2797498"/>
            <a:ext cx="491971" cy="2574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sp>
        <p:nvSpPr>
          <p:cNvPr id="17" name="سهم: لأسفل 16">
            <a:extLst>
              <a:ext uri="{FF2B5EF4-FFF2-40B4-BE49-F238E27FC236}">
                <a16:creationId xmlns:a16="http://schemas.microsoft.com/office/drawing/2014/main" xmlns="" id="{38473E1D-FB4C-F14D-8BE0-E019CD4B9759}"/>
              </a:ext>
            </a:extLst>
          </p:cNvPr>
          <p:cNvSpPr/>
          <p:nvPr/>
        </p:nvSpPr>
        <p:spPr>
          <a:xfrm>
            <a:off x="6312023" y="3799643"/>
            <a:ext cx="203077" cy="4483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sp>
        <p:nvSpPr>
          <p:cNvPr id="18" name="سهم: لليمين 17">
            <a:extLst>
              <a:ext uri="{FF2B5EF4-FFF2-40B4-BE49-F238E27FC236}">
                <a16:creationId xmlns:a16="http://schemas.microsoft.com/office/drawing/2014/main" xmlns="" id="{9DB2B57A-A0EF-54E9-52F3-7D9DC900CC2B}"/>
              </a:ext>
            </a:extLst>
          </p:cNvPr>
          <p:cNvSpPr/>
          <p:nvPr/>
        </p:nvSpPr>
        <p:spPr>
          <a:xfrm rot="10800000">
            <a:off x="4664009" y="2797497"/>
            <a:ext cx="604148" cy="2574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spTree>
    <p:extLst>
      <p:ext uri="{BB962C8B-B14F-4D97-AF65-F5344CB8AC3E}">
        <p14:creationId xmlns:p14="http://schemas.microsoft.com/office/powerpoint/2010/main" xmlns="" val="3605237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randombar(horizontal)">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randombar(horizontal)">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1000" fill="hold"/>
                                        <p:tgtEl>
                                          <p:spTgt spid="11"/>
                                        </p:tgtEl>
                                        <p:attrNameLst>
                                          <p:attrName>ppt_w</p:attrName>
                                        </p:attrNameLst>
                                      </p:cBhvr>
                                      <p:tavLst>
                                        <p:tav tm="0">
                                          <p:val>
                                            <p:fltVal val="0"/>
                                          </p:val>
                                        </p:tav>
                                        <p:tav tm="100000">
                                          <p:val>
                                            <p:strVal val="#ppt_w"/>
                                          </p:val>
                                        </p:tav>
                                      </p:tavLst>
                                    </p:anim>
                                    <p:anim calcmode="lin" valueType="num">
                                      <p:cBhvr>
                                        <p:cTn id="39" dur="1000" fill="hold"/>
                                        <p:tgtEl>
                                          <p:spTgt spid="11"/>
                                        </p:tgtEl>
                                        <p:attrNameLst>
                                          <p:attrName>ppt_h</p:attrName>
                                        </p:attrNameLst>
                                      </p:cBhvr>
                                      <p:tavLst>
                                        <p:tav tm="0">
                                          <p:val>
                                            <p:fltVal val="0"/>
                                          </p:val>
                                        </p:tav>
                                        <p:tav tm="100000">
                                          <p:val>
                                            <p:strVal val="#ppt_h"/>
                                          </p:val>
                                        </p:tav>
                                      </p:tavLst>
                                    </p:anim>
                                    <p:anim calcmode="lin" valueType="num">
                                      <p:cBhvr>
                                        <p:cTn id="40" dur="1000" fill="hold"/>
                                        <p:tgtEl>
                                          <p:spTgt spid="11"/>
                                        </p:tgtEl>
                                        <p:attrNameLst>
                                          <p:attrName>style.rotation</p:attrName>
                                        </p:attrNameLst>
                                      </p:cBhvr>
                                      <p:tavLst>
                                        <p:tav tm="0">
                                          <p:val>
                                            <p:fltVal val="90"/>
                                          </p:val>
                                        </p:tav>
                                        <p:tav tm="100000">
                                          <p:val>
                                            <p:fltVal val="0"/>
                                          </p:val>
                                        </p:tav>
                                      </p:tavLst>
                                    </p:anim>
                                    <p:animEffect transition="in" filter="fade">
                                      <p:cBhvr>
                                        <p:cTn id="41" dur="1000"/>
                                        <p:tgtEl>
                                          <p:spTgt spid="11"/>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grpId="0"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randombar(horizontal)">
                                      <p:cBhvr>
                                        <p:cTn id="46" dur="500"/>
                                        <p:tgtEl>
                                          <p:spTgt spid="17"/>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1000" fill="hold"/>
                                        <p:tgtEl>
                                          <p:spTgt spid="9"/>
                                        </p:tgtEl>
                                        <p:attrNameLst>
                                          <p:attrName>ppt_w</p:attrName>
                                        </p:attrNameLst>
                                      </p:cBhvr>
                                      <p:tavLst>
                                        <p:tav tm="0">
                                          <p:val>
                                            <p:fltVal val="0"/>
                                          </p:val>
                                        </p:tav>
                                        <p:tav tm="100000">
                                          <p:val>
                                            <p:strVal val="#ppt_w"/>
                                          </p:val>
                                        </p:tav>
                                      </p:tavLst>
                                    </p:anim>
                                    <p:anim calcmode="lin" valueType="num">
                                      <p:cBhvr>
                                        <p:cTn id="52" dur="1000" fill="hold"/>
                                        <p:tgtEl>
                                          <p:spTgt spid="9"/>
                                        </p:tgtEl>
                                        <p:attrNameLst>
                                          <p:attrName>ppt_h</p:attrName>
                                        </p:attrNameLst>
                                      </p:cBhvr>
                                      <p:tavLst>
                                        <p:tav tm="0">
                                          <p:val>
                                            <p:fltVal val="0"/>
                                          </p:val>
                                        </p:tav>
                                        <p:tav tm="100000">
                                          <p:val>
                                            <p:strVal val="#ppt_h"/>
                                          </p:val>
                                        </p:tav>
                                      </p:tavLst>
                                    </p:anim>
                                    <p:anim calcmode="lin" valueType="num">
                                      <p:cBhvr>
                                        <p:cTn id="53" dur="1000" fill="hold"/>
                                        <p:tgtEl>
                                          <p:spTgt spid="9"/>
                                        </p:tgtEl>
                                        <p:attrNameLst>
                                          <p:attrName>style.rotation</p:attrName>
                                        </p:attrNameLst>
                                      </p:cBhvr>
                                      <p:tavLst>
                                        <p:tav tm="0">
                                          <p:val>
                                            <p:fltVal val="90"/>
                                          </p:val>
                                        </p:tav>
                                        <p:tav tm="100000">
                                          <p:val>
                                            <p:fltVal val="0"/>
                                          </p:val>
                                        </p:tav>
                                      </p:tavLst>
                                    </p:anim>
                                    <p:animEffect transition="in" filter="fade">
                                      <p:cBhvr>
                                        <p:cTn id="54" dur="1000"/>
                                        <p:tgtEl>
                                          <p:spTgt spid="9"/>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randombar(horizontal)">
                                      <p:cBhvr>
                                        <p:cTn id="59" dur="500"/>
                                        <p:tgtEl>
                                          <p:spTgt spid="18"/>
                                        </p:tgtEl>
                                      </p:cBhvr>
                                    </p:animEffect>
                                  </p:childTnLst>
                                </p:cTn>
                              </p:par>
                            </p:childTnLst>
                          </p:cTn>
                        </p:par>
                      </p:childTnLst>
                    </p:cTn>
                  </p:par>
                  <p:par>
                    <p:cTn id="60" fill="hold">
                      <p:stCondLst>
                        <p:cond delay="indefinite"/>
                      </p:stCondLst>
                      <p:childTnLst>
                        <p:par>
                          <p:cTn id="61" fill="hold">
                            <p:stCondLst>
                              <p:cond delay="0"/>
                            </p:stCondLst>
                            <p:childTnLst>
                              <p:par>
                                <p:cTn id="62" presetID="31" presetClass="entr" presetSubtype="0" fill="hold" nodeType="clickEffect">
                                  <p:stCondLst>
                                    <p:cond delay="0"/>
                                  </p:stCondLst>
                                  <p:childTnLst>
                                    <p:set>
                                      <p:cBhvr>
                                        <p:cTn id="63" dur="1" fill="hold">
                                          <p:stCondLst>
                                            <p:cond delay="0"/>
                                          </p:stCondLst>
                                        </p:cTn>
                                        <p:tgtEl>
                                          <p:spTgt spid="7"/>
                                        </p:tgtEl>
                                        <p:attrNameLst>
                                          <p:attrName>style.visibility</p:attrName>
                                        </p:attrNameLst>
                                      </p:cBhvr>
                                      <p:to>
                                        <p:strVal val="visible"/>
                                      </p:to>
                                    </p:set>
                                    <p:anim calcmode="lin" valueType="num">
                                      <p:cBhvr>
                                        <p:cTn id="64" dur="1000" fill="hold"/>
                                        <p:tgtEl>
                                          <p:spTgt spid="7"/>
                                        </p:tgtEl>
                                        <p:attrNameLst>
                                          <p:attrName>ppt_w</p:attrName>
                                        </p:attrNameLst>
                                      </p:cBhvr>
                                      <p:tavLst>
                                        <p:tav tm="0">
                                          <p:val>
                                            <p:fltVal val="0"/>
                                          </p:val>
                                        </p:tav>
                                        <p:tav tm="100000">
                                          <p:val>
                                            <p:strVal val="#ppt_w"/>
                                          </p:val>
                                        </p:tav>
                                      </p:tavLst>
                                    </p:anim>
                                    <p:anim calcmode="lin" valueType="num">
                                      <p:cBhvr>
                                        <p:cTn id="65" dur="1000" fill="hold"/>
                                        <p:tgtEl>
                                          <p:spTgt spid="7"/>
                                        </p:tgtEl>
                                        <p:attrNameLst>
                                          <p:attrName>ppt_h</p:attrName>
                                        </p:attrNameLst>
                                      </p:cBhvr>
                                      <p:tavLst>
                                        <p:tav tm="0">
                                          <p:val>
                                            <p:fltVal val="0"/>
                                          </p:val>
                                        </p:tav>
                                        <p:tav tm="100000">
                                          <p:val>
                                            <p:strVal val="#ppt_h"/>
                                          </p:val>
                                        </p:tav>
                                      </p:tavLst>
                                    </p:anim>
                                    <p:anim calcmode="lin" valueType="num">
                                      <p:cBhvr>
                                        <p:cTn id="66" dur="1000" fill="hold"/>
                                        <p:tgtEl>
                                          <p:spTgt spid="7"/>
                                        </p:tgtEl>
                                        <p:attrNameLst>
                                          <p:attrName>style.rotation</p:attrName>
                                        </p:attrNameLst>
                                      </p:cBhvr>
                                      <p:tavLst>
                                        <p:tav tm="0">
                                          <p:val>
                                            <p:fltVal val="90"/>
                                          </p:val>
                                        </p:tav>
                                        <p:tav tm="100000">
                                          <p:val>
                                            <p:fltVal val="0"/>
                                          </p:val>
                                        </p:tav>
                                      </p:tavLst>
                                    </p:anim>
                                    <p:animEffect transition="in" filter="fade">
                                      <p:cBhvr>
                                        <p:cTn id="6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6" grpId="0" animBg="1"/>
      <p:bldP spid="17" grpId="0" animBg="1"/>
      <p:bldP spid="1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7E703F56-F6B1-05C2-662C-11DB7A127C6D}"/>
              </a:ext>
            </a:extLst>
          </p:cNvPr>
          <p:cNvSpPr>
            <a:spLocks noGrp="1"/>
          </p:cNvSpPr>
          <p:nvPr>
            <p:ph idx="1"/>
          </p:nvPr>
        </p:nvSpPr>
        <p:spPr>
          <a:xfrm>
            <a:off x="-74645" y="408830"/>
            <a:ext cx="12192000" cy="6040339"/>
          </a:xfrm>
        </p:spPr>
        <p:txBody>
          <a:bodyPr/>
          <a:lstStyle/>
          <a:p>
            <a:r>
              <a:rPr lang="ar-DZ" dirty="0"/>
              <a:t>الآلات:</a:t>
            </a:r>
          </a:p>
          <a:p>
            <a:pPr>
              <a:buFontTx/>
              <a:buChar char="-"/>
            </a:pPr>
            <a:r>
              <a:rPr lang="ar-DZ" sz="2000" dirty="0"/>
              <a:t>4صهاريج سعتها   2000لتر</a:t>
            </a:r>
          </a:p>
          <a:p>
            <a:pPr>
              <a:buFontTx/>
              <a:buChar char="-"/>
            </a:pPr>
            <a:r>
              <a:rPr lang="ar-DZ" sz="2000" dirty="0"/>
              <a:t> قدر بسترة سعتها 4000لتر/ساعة</a:t>
            </a:r>
          </a:p>
          <a:p>
            <a:pPr>
              <a:buFontTx/>
              <a:buChar char="-"/>
            </a:pPr>
            <a:r>
              <a:rPr lang="ar-DZ" sz="2000" dirty="0"/>
              <a:t>سعة فرز الستائر4000لتر/ساعة</a:t>
            </a:r>
          </a:p>
          <a:p>
            <a:pPr>
              <a:buFontTx/>
              <a:buChar char="-"/>
            </a:pPr>
            <a:r>
              <a:rPr lang="ar-DZ" sz="2000" dirty="0"/>
              <a:t>3خزانات تخزين الحليب الخام المبردة 1000لتر </a:t>
            </a:r>
          </a:p>
          <a:p>
            <a:pPr>
              <a:buFontTx/>
              <a:buChar char="-"/>
            </a:pPr>
            <a:r>
              <a:rPr lang="ar-DZ" sz="2000" dirty="0"/>
              <a:t>3خزانات تخزين الحليب الخام المبردة 500 لتر </a:t>
            </a:r>
          </a:p>
          <a:p>
            <a:pPr>
              <a:buFontTx/>
              <a:buChar char="-"/>
            </a:pPr>
            <a:r>
              <a:rPr lang="ar-DZ" sz="2000" dirty="0"/>
              <a:t>كونديشنوز   4000لتر/ساعة</a:t>
            </a:r>
          </a:p>
          <a:p>
            <a:pPr>
              <a:buFontTx/>
              <a:buChar char="-"/>
            </a:pPr>
            <a:r>
              <a:rPr lang="ar-DZ" sz="2000" dirty="0" err="1"/>
              <a:t>اكريموز</a:t>
            </a:r>
            <a:r>
              <a:rPr lang="ar-DZ" sz="2000" dirty="0"/>
              <a:t> 2500لتر/ساعة</a:t>
            </a:r>
          </a:p>
          <a:p>
            <a:pPr>
              <a:buFontTx/>
              <a:buChar char="-"/>
            </a:pPr>
            <a:endParaRPr lang="ar-DZ" sz="2000" dirty="0"/>
          </a:p>
          <a:p>
            <a:pPr>
              <a:buFontTx/>
              <a:buChar char="-"/>
            </a:pPr>
            <a:endParaRPr lang="ar-DZ" sz="2000" dirty="0"/>
          </a:p>
        </p:txBody>
      </p:sp>
      <p:sp>
        <p:nvSpPr>
          <p:cNvPr id="5" name="عنصر نائب لرقم الشريحة 4">
            <a:extLst>
              <a:ext uri="{FF2B5EF4-FFF2-40B4-BE49-F238E27FC236}">
                <a16:creationId xmlns:a16="http://schemas.microsoft.com/office/drawing/2014/main" xmlns="" id="{454352E1-776D-A09F-CCEA-2450DEA06A9D}"/>
              </a:ext>
            </a:extLst>
          </p:cNvPr>
          <p:cNvSpPr>
            <a:spLocks noGrp="1"/>
          </p:cNvSpPr>
          <p:nvPr>
            <p:ph type="sldNum" sz="quarter" idx="12"/>
          </p:nvPr>
        </p:nvSpPr>
        <p:spPr/>
        <p:txBody>
          <a:bodyPr/>
          <a:lstStyle/>
          <a:p>
            <a:fld id="{686C8CD5-52C2-4D04-A562-9A4B67665A00}" type="slidenum">
              <a:rPr lang="ar-DZ" smtClean="0"/>
              <a:pPr/>
              <a:t>30</a:t>
            </a:fld>
            <a:endParaRPr lang="ar-DZ"/>
          </a:p>
        </p:txBody>
      </p:sp>
      <p:pic>
        <p:nvPicPr>
          <p:cNvPr id="7" name="صورة 6">
            <a:extLst>
              <a:ext uri="{FF2B5EF4-FFF2-40B4-BE49-F238E27FC236}">
                <a16:creationId xmlns:a16="http://schemas.microsoft.com/office/drawing/2014/main" xmlns="" id="{D36264CD-8A33-0C28-F98C-959A571557FD}"/>
              </a:ext>
            </a:extLst>
          </p:cNvPr>
          <p:cNvPicPr>
            <a:picLocks noChangeAspect="1"/>
          </p:cNvPicPr>
          <p:nvPr/>
        </p:nvPicPr>
        <p:blipFill>
          <a:blip r:embed="rId2"/>
          <a:stretch>
            <a:fillRect/>
          </a:stretch>
        </p:blipFill>
        <p:spPr>
          <a:xfrm>
            <a:off x="275627" y="757992"/>
            <a:ext cx="6573167" cy="5963482"/>
          </a:xfrm>
          <a:prstGeom prst="rect">
            <a:avLst/>
          </a:prstGeom>
        </p:spPr>
      </p:pic>
    </p:spTree>
    <p:extLst>
      <p:ext uri="{BB962C8B-B14F-4D97-AF65-F5344CB8AC3E}">
        <p14:creationId xmlns:p14="http://schemas.microsoft.com/office/powerpoint/2010/main" xmlns="" val="3361395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B7F72517-7C4A-796C-4F2A-EAAE928208E9}"/>
              </a:ext>
            </a:extLst>
          </p:cNvPr>
          <p:cNvSpPr>
            <a:spLocks noGrp="1"/>
          </p:cNvSpPr>
          <p:nvPr>
            <p:ph idx="1"/>
          </p:nvPr>
        </p:nvSpPr>
        <p:spPr>
          <a:xfrm>
            <a:off x="-1" y="681135"/>
            <a:ext cx="12120465" cy="6040340"/>
          </a:xfrm>
        </p:spPr>
        <p:txBody>
          <a:bodyPr/>
          <a:lstStyle/>
          <a:p>
            <a:r>
              <a:rPr lang="ar-DZ" dirty="0"/>
              <a:t>المختبر:</a:t>
            </a:r>
          </a:p>
          <a:p>
            <a:r>
              <a:rPr lang="ar-DZ" dirty="0"/>
              <a:t>المعايير الفيزيائية والكيميائية:</a:t>
            </a:r>
          </a:p>
          <a:p>
            <a:pPr marL="0" indent="0">
              <a:buNone/>
            </a:pPr>
            <a:r>
              <a:rPr lang="ar-DZ" sz="2400" dirty="0"/>
              <a:t>-الحجم الصافي المعلن </a:t>
            </a:r>
          </a:p>
          <a:p>
            <a:pPr marL="0" indent="0">
              <a:buNone/>
            </a:pPr>
            <a:r>
              <a:rPr lang="ar-DZ" sz="2400" dirty="0"/>
              <a:t>-محتوى المادة الجافة </a:t>
            </a:r>
          </a:p>
          <a:p>
            <a:pPr>
              <a:buFontTx/>
              <a:buChar char="-"/>
            </a:pPr>
            <a:r>
              <a:rPr lang="ar-DZ" sz="2400" dirty="0"/>
              <a:t>كثافة </a:t>
            </a:r>
          </a:p>
          <a:p>
            <a:pPr>
              <a:buFontTx/>
              <a:buChar char="-"/>
            </a:pPr>
            <a:r>
              <a:rPr lang="ar-DZ" sz="2400" dirty="0"/>
              <a:t>الحموضة </a:t>
            </a:r>
          </a:p>
          <a:p>
            <a:pPr>
              <a:buFontTx/>
              <a:buChar char="-"/>
            </a:pPr>
            <a:r>
              <a:rPr lang="ar-DZ" sz="2400" dirty="0"/>
              <a:t>مستخلص جاف منزوع الدهن</a:t>
            </a:r>
          </a:p>
          <a:p>
            <a:pPr marL="0" indent="0">
              <a:buNone/>
            </a:pPr>
            <a:r>
              <a:rPr lang="ar-DZ" sz="2400" dirty="0"/>
              <a:t>-استقرار الغليان</a:t>
            </a:r>
          </a:p>
          <a:p>
            <a:pPr marL="0" indent="0">
              <a:buNone/>
            </a:pPr>
            <a:r>
              <a:rPr lang="ar-DZ" sz="2400" dirty="0"/>
              <a:t>-الخصائص الحسية </a:t>
            </a:r>
          </a:p>
          <a:p>
            <a:r>
              <a:rPr lang="ar-DZ" dirty="0"/>
              <a:t>المعايير الميكرو بيولوجية :</a:t>
            </a:r>
          </a:p>
          <a:p>
            <a:pPr>
              <a:buFontTx/>
              <a:buChar char="-"/>
            </a:pPr>
            <a:r>
              <a:rPr lang="ar-DZ" sz="2400" dirty="0"/>
              <a:t>اختبار سريع للمضادات الحيوية في مختبرنا </a:t>
            </a:r>
          </a:p>
          <a:p>
            <a:pPr>
              <a:buFontTx/>
              <a:buChar char="-"/>
            </a:pPr>
            <a:r>
              <a:rPr lang="ar-DZ" sz="2400" dirty="0"/>
              <a:t>تحاليل شهرية في مختبر خاص معتمد</a:t>
            </a:r>
          </a:p>
        </p:txBody>
      </p:sp>
      <p:sp>
        <p:nvSpPr>
          <p:cNvPr id="5" name="عنصر نائب لرقم الشريحة 4">
            <a:extLst>
              <a:ext uri="{FF2B5EF4-FFF2-40B4-BE49-F238E27FC236}">
                <a16:creationId xmlns:a16="http://schemas.microsoft.com/office/drawing/2014/main" xmlns="" id="{2752E227-39CE-7240-54BC-45AE5B7B55A9}"/>
              </a:ext>
            </a:extLst>
          </p:cNvPr>
          <p:cNvSpPr>
            <a:spLocks noGrp="1"/>
          </p:cNvSpPr>
          <p:nvPr>
            <p:ph type="sldNum" sz="quarter" idx="12"/>
          </p:nvPr>
        </p:nvSpPr>
        <p:spPr/>
        <p:txBody>
          <a:bodyPr/>
          <a:lstStyle/>
          <a:p>
            <a:fld id="{686C8CD5-52C2-4D04-A562-9A4B67665A00}" type="slidenum">
              <a:rPr lang="ar-DZ" smtClean="0"/>
              <a:pPr/>
              <a:t>31</a:t>
            </a:fld>
            <a:endParaRPr lang="ar-DZ"/>
          </a:p>
        </p:txBody>
      </p:sp>
      <p:pic>
        <p:nvPicPr>
          <p:cNvPr id="7" name="صورة 6">
            <a:extLst>
              <a:ext uri="{FF2B5EF4-FFF2-40B4-BE49-F238E27FC236}">
                <a16:creationId xmlns:a16="http://schemas.microsoft.com/office/drawing/2014/main" xmlns="" id="{70D047DC-D6C1-7789-6C35-29FB9E6F3444}"/>
              </a:ext>
            </a:extLst>
          </p:cNvPr>
          <p:cNvPicPr>
            <a:picLocks noChangeAspect="1"/>
          </p:cNvPicPr>
          <p:nvPr/>
        </p:nvPicPr>
        <p:blipFill>
          <a:blip r:embed="rId2"/>
          <a:stretch>
            <a:fillRect/>
          </a:stretch>
        </p:blipFill>
        <p:spPr>
          <a:xfrm>
            <a:off x="71536" y="681135"/>
            <a:ext cx="7154887" cy="5329048"/>
          </a:xfrm>
          <a:prstGeom prst="rect">
            <a:avLst/>
          </a:prstGeom>
        </p:spPr>
      </p:pic>
    </p:spTree>
    <p:extLst>
      <p:ext uri="{BB962C8B-B14F-4D97-AF65-F5344CB8AC3E}">
        <p14:creationId xmlns:p14="http://schemas.microsoft.com/office/powerpoint/2010/main" xmlns="" val="162191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7"/>
                                        </p:tgtEl>
                                        <p:attrNameLst>
                                          <p:attrName>style.visibility</p:attrName>
                                        </p:attrNameLst>
                                      </p:cBhvr>
                                      <p:to>
                                        <p:strVal val="visible"/>
                                      </p:to>
                                    </p:set>
                                    <p:animEffect transition="in" filter="fade">
                                      <p:cBhvr>
                                        <p:cTn id="91" dur="1000"/>
                                        <p:tgtEl>
                                          <p:spTgt spid="7"/>
                                        </p:tgtEl>
                                      </p:cBhvr>
                                    </p:animEffect>
                                    <p:anim calcmode="lin" valueType="num">
                                      <p:cBhvr>
                                        <p:cTn id="92" dur="1000" fill="hold"/>
                                        <p:tgtEl>
                                          <p:spTgt spid="7"/>
                                        </p:tgtEl>
                                        <p:attrNameLst>
                                          <p:attrName>ppt_x</p:attrName>
                                        </p:attrNameLst>
                                      </p:cBhvr>
                                      <p:tavLst>
                                        <p:tav tm="0">
                                          <p:val>
                                            <p:strVal val="#ppt_x"/>
                                          </p:val>
                                        </p:tav>
                                        <p:tav tm="100000">
                                          <p:val>
                                            <p:strVal val="#ppt_x"/>
                                          </p:val>
                                        </p:tav>
                                      </p:tavLst>
                                    </p:anim>
                                    <p:anim calcmode="lin" valueType="num">
                                      <p:cBhvr>
                                        <p:cTn id="9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عنصر نائب للمحتوى 8">
            <a:extLst>
              <a:ext uri="{FF2B5EF4-FFF2-40B4-BE49-F238E27FC236}">
                <a16:creationId xmlns:a16="http://schemas.microsoft.com/office/drawing/2014/main" xmlns="" id="{07DA5980-2478-AFAB-123F-F4FC1C2AF809}"/>
              </a:ext>
            </a:extLst>
          </p:cNvPr>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502229" y="233266"/>
            <a:ext cx="9190653" cy="6391468"/>
          </a:xfrm>
        </p:spPr>
      </p:pic>
      <p:sp>
        <p:nvSpPr>
          <p:cNvPr id="5" name="عنصر نائب لرقم الشريحة 4">
            <a:extLst>
              <a:ext uri="{FF2B5EF4-FFF2-40B4-BE49-F238E27FC236}">
                <a16:creationId xmlns:a16="http://schemas.microsoft.com/office/drawing/2014/main" xmlns="" id="{7992F157-5023-783C-1CC3-61A780D0B7DE}"/>
              </a:ext>
            </a:extLst>
          </p:cNvPr>
          <p:cNvSpPr>
            <a:spLocks noGrp="1"/>
          </p:cNvSpPr>
          <p:nvPr>
            <p:ph type="sldNum" sz="quarter" idx="12"/>
          </p:nvPr>
        </p:nvSpPr>
        <p:spPr/>
        <p:txBody>
          <a:bodyPr/>
          <a:lstStyle/>
          <a:p>
            <a:fld id="{686C8CD5-52C2-4D04-A562-9A4B67665A00}" type="slidenum">
              <a:rPr lang="ar-DZ" smtClean="0"/>
              <a:pPr/>
              <a:t>4</a:t>
            </a:fld>
            <a:endParaRPr lang="ar-DZ"/>
          </a:p>
        </p:txBody>
      </p:sp>
    </p:spTree>
    <p:extLst>
      <p:ext uri="{BB962C8B-B14F-4D97-AF65-F5344CB8AC3E}">
        <p14:creationId xmlns:p14="http://schemas.microsoft.com/office/powerpoint/2010/main" xmlns="" val="3726542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96B1D96C-570B-7BDE-129A-DC4AEE859A80}"/>
              </a:ext>
            </a:extLst>
          </p:cNvPr>
          <p:cNvSpPr>
            <a:spLocks noGrp="1"/>
          </p:cNvSpPr>
          <p:nvPr>
            <p:ph idx="1"/>
          </p:nvPr>
        </p:nvSpPr>
        <p:spPr>
          <a:xfrm>
            <a:off x="7061200" y="681038"/>
            <a:ext cx="5065486" cy="6176962"/>
          </a:xfrm>
        </p:spPr>
        <p:txBody>
          <a:bodyPr>
            <a:normAutofit fontScale="92500" lnSpcReduction="20000"/>
          </a:bodyPr>
          <a:lstStyle/>
          <a:p>
            <a:pPr marL="0" indent="0">
              <a:buNone/>
            </a:pPr>
            <a:r>
              <a:rPr lang="ar-DZ" sz="2400" b="1" dirty="0">
                <a:solidFill>
                  <a:schemeClr val="accent1"/>
                </a:solidFill>
              </a:rPr>
              <a:t>المحور الأول :تقديم المشروع</a:t>
            </a:r>
          </a:p>
          <a:p>
            <a:pPr marL="457200" indent="-457200">
              <a:buFont typeface="+mj-lt"/>
              <a:buAutoNum type="arabicParenR"/>
            </a:pPr>
            <a:r>
              <a:rPr lang="ar-DZ" sz="2000" b="1" dirty="0">
                <a:solidFill>
                  <a:schemeClr val="accent1"/>
                </a:solidFill>
              </a:rPr>
              <a:t>فكرة المشروع(الحل المقترح):</a:t>
            </a:r>
          </a:p>
          <a:p>
            <a:pPr marL="0" indent="0">
              <a:buNone/>
            </a:pPr>
            <a:r>
              <a:rPr lang="ar-DZ" sz="1800" dirty="0"/>
              <a:t>تتلخص فكرة المشروع في إنشاء وحدة متكاملة لمعالجة وتصنيع الألبان تشمل:</a:t>
            </a:r>
          </a:p>
          <a:p>
            <a:r>
              <a:rPr lang="ar-DZ" sz="1800" dirty="0"/>
              <a:t>استقبال الحليب الخام من المزارع المحلية. </a:t>
            </a:r>
          </a:p>
          <a:p>
            <a:r>
              <a:rPr lang="ar-DZ" sz="1800" dirty="0"/>
              <a:t>معالجته وتنقيته (بسترة، تجنيس، تعبئة)</a:t>
            </a:r>
          </a:p>
          <a:p>
            <a:r>
              <a:rPr lang="ar-DZ" sz="1800" dirty="0"/>
              <a:t>تصنيع مشتقات الألبان مثل الجبن، الزبادي، القشدة، واللبنة . </a:t>
            </a:r>
          </a:p>
          <a:p>
            <a:r>
              <a:rPr lang="ar-DZ" sz="1800" dirty="0"/>
              <a:t>توزيع المنتجات عبر قنوات البيع بالتجزئة والجملة.</a:t>
            </a:r>
          </a:p>
          <a:p>
            <a:pPr marL="342900" indent="-342900">
              <a:buFont typeface="+mj-lt"/>
              <a:buAutoNum type="arabicParenR" startAt="2"/>
            </a:pPr>
            <a:r>
              <a:rPr lang="ar-DZ" sz="2000" b="1" dirty="0">
                <a:solidFill>
                  <a:schemeClr val="accent1"/>
                </a:solidFill>
              </a:rPr>
              <a:t>المشاكل التي يعالجها مشروع الملبنة الحديثة</a:t>
            </a:r>
          </a:p>
          <a:p>
            <a:pPr marL="0" indent="0">
              <a:buNone/>
            </a:pPr>
            <a:r>
              <a:rPr lang="ar-DZ" sz="1800" b="1" dirty="0"/>
              <a:t>- مشكلة انخفاض جودة المنتجات المتوفرة في السوق</a:t>
            </a:r>
          </a:p>
          <a:p>
            <a:pPr marL="0" indent="0">
              <a:buNone/>
            </a:pPr>
            <a:r>
              <a:rPr lang="ar-DZ" sz="1800" b="1" dirty="0"/>
              <a:t>- الاعتماد الكبير على الاستيراد </a:t>
            </a:r>
          </a:p>
          <a:p>
            <a:pPr marL="0" indent="0">
              <a:buNone/>
            </a:pPr>
            <a:r>
              <a:rPr lang="ar-DZ" sz="1800" b="1" dirty="0"/>
              <a:t>- هدر الحليب الخام بسبب قلة مراكز التجميع </a:t>
            </a:r>
          </a:p>
          <a:p>
            <a:pPr marL="0" indent="0">
              <a:buNone/>
            </a:pPr>
            <a:r>
              <a:rPr lang="ar-DZ" sz="1800" b="1" dirty="0"/>
              <a:t>- ضعف القيمة المضافة للحليب الخام </a:t>
            </a:r>
          </a:p>
          <a:p>
            <a:pPr marL="0" indent="0">
              <a:buNone/>
            </a:pPr>
            <a:r>
              <a:rPr lang="ar-DZ" sz="1800" b="1" dirty="0"/>
              <a:t>- البطالة في المناطق الريفية</a:t>
            </a:r>
          </a:p>
          <a:p>
            <a:pPr marL="0" indent="0">
              <a:buNone/>
            </a:pPr>
            <a:r>
              <a:rPr lang="ar-DZ" sz="1800" b="1" dirty="0"/>
              <a:t>- عدم وجود تنوع في منتجات الألبان </a:t>
            </a:r>
          </a:p>
          <a:p>
            <a:pPr marL="0" indent="0">
              <a:buNone/>
            </a:pPr>
            <a:r>
              <a:rPr lang="ar-DZ" sz="1800" b="1" dirty="0"/>
              <a:t>- تلوث البيئة بسبب المخلفات</a:t>
            </a:r>
          </a:p>
          <a:p>
            <a:pPr marL="0" indent="0">
              <a:buNone/>
            </a:pPr>
            <a:r>
              <a:rPr lang="ar-DZ" sz="1800" b="1" dirty="0"/>
              <a:t>- ارتفاع أسعار المنتجات بسبب الوسطاء</a:t>
            </a:r>
          </a:p>
          <a:p>
            <a:pPr marL="0" indent="0">
              <a:buNone/>
            </a:pPr>
            <a:r>
              <a:rPr lang="ar-DZ" sz="1800" b="1" dirty="0"/>
              <a:t>- صعوبة وصول المنتجات للمستهلك طازجة</a:t>
            </a:r>
          </a:p>
          <a:p>
            <a:pPr marL="0" indent="0">
              <a:buNone/>
            </a:pPr>
            <a:r>
              <a:rPr lang="ar-DZ" sz="1800" b="1" dirty="0"/>
              <a:t>- ضعف ثقة المستهلك في المنتجات المحلية</a:t>
            </a:r>
          </a:p>
        </p:txBody>
      </p:sp>
      <p:sp>
        <p:nvSpPr>
          <p:cNvPr id="5" name="عنصر نائب لرقم الشريحة 4">
            <a:extLst>
              <a:ext uri="{FF2B5EF4-FFF2-40B4-BE49-F238E27FC236}">
                <a16:creationId xmlns:a16="http://schemas.microsoft.com/office/drawing/2014/main" xmlns="" id="{68E40047-5678-21E1-B86C-33372956D8CC}"/>
              </a:ext>
            </a:extLst>
          </p:cNvPr>
          <p:cNvSpPr>
            <a:spLocks noGrp="1"/>
          </p:cNvSpPr>
          <p:nvPr>
            <p:ph type="sldNum" sz="quarter" idx="12"/>
          </p:nvPr>
        </p:nvSpPr>
        <p:spPr/>
        <p:txBody>
          <a:bodyPr/>
          <a:lstStyle/>
          <a:p>
            <a:fld id="{686C8CD5-52C2-4D04-A562-9A4B67665A00}" type="slidenum">
              <a:rPr lang="ar-DZ" smtClean="0"/>
              <a:pPr/>
              <a:t>5</a:t>
            </a:fld>
            <a:endParaRPr lang="ar-DZ"/>
          </a:p>
        </p:txBody>
      </p:sp>
      <p:pic>
        <p:nvPicPr>
          <p:cNvPr id="7" name="صورة 6">
            <a:extLst>
              <a:ext uri="{FF2B5EF4-FFF2-40B4-BE49-F238E27FC236}">
                <a16:creationId xmlns:a16="http://schemas.microsoft.com/office/drawing/2014/main" xmlns="" id="{13956134-5DDC-FBCD-0193-CF2E575D70A7}"/>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209800" y="2457903"/>
            <a:ext cx="3799114" cy="2269672"/>
          </a:xfrm>
          <a:prstGeom prst="rect">
            <a:avLst/>
          </a:prstGeom>
        </p:spPr>
      </p:pic>
      <p:pic>
        <p:nvPicPr>
          <p:cNvPr id="9" name="صورة 8">
            <a:extLst>
              <a:ext uri="{FF2B5EF4-FFF2-40B4-BE49-F238E27FC236}">
                <a16:creationId xmlns:a16="http://schemas.microsoft.com/office/drawing/2014/main" xmlns="" id="{DC51412B-E87E-743B-378D-C04E2128C5C5}"/>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5314" y="4727575"/>
            <a:ext cx="2809875" cy="1628775"/>
          </a:xfrm>
          <a:prstGeom prst="rect">
            <a:avLst/>
          </a:prstGeom>
        </p:spPr>
      </p:pic>
      <p:pic>
        <p:nvPicPr>
          <p:cNvPr id="11" name="صورة 10">
            <a:extLst>
              <a:ext uri="{FF2B5EF4-FFF2-40B4-BE49-F238E27FC236}">
                <a16:creationId xmlns:a16="http://schemas.microsoft.com/office/drawing/2014/main" xmlns="" id="{4C2DD802-0762-9D11-2F72-5EB756485453}"/>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825676" y="4765675"/>
            <a:ext cx="2876550" cy="1590675"/>
          </a:xfrm>
          <a:prstGeom prst="rect">
            <a:avLst/>
          </a:prstGeom>
        </p:spPr>
      </p:pic>
      <p:pic>
        <p:nvPicPr>
          <p:cNvPr id="13" name="صورة 12">
            <a:extLst>
              <a:ext uri="{FF2B5EF4-FFF2-40B4-BE49-F238E27FC236}">
                <a16:creationId xmlns:a16="http://schemas.microsoft.com/office/drawing/2014/main" xmlns="" id="{01A348DB-DB87-C897-D4C4-84923A627D82}"/>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0" y="819603"/>
            <a:ext cx="2781300" cy="1638300"/>
          </a:xfrm>
          <a:prstGeom prst="rect">
            <a:avLst/>
          </a:prstGeom>
        </p:spPr>
      </p:pic>
    </p:spTree>
    <p:extLst>
      <p:ext uri="{BB962C8B-B14F-4D97-AF65-F5344CB8AC3E}">
        <p14:creationId xmlns:p14="http://schemas.microsoft.com/office/powerpoint/2010/main" xmlns="" val="345943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
                                            <p:txEl>
                                              <p:pRg st="15" end="15"/>
                                            </p:txEl>
                                          </p:spTgt>
                                        </p:tgtEl>
                                        <p:attrNameLst>
                                          <p:attrName>style.visibility</p:attrName>
                                        </p:attrNameLst>
                                      </p:cBhvr>
                                      <p:to>
                                        <p:strVal val="visible"/>
                                      </p:to>
                                    </p:set>
                                    <p:anim calcmode="lin" valueType="num">
                                      <p:cBhvr additive="base">
                                        <p:cTn id="97"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
                                            <p:txEl>
                                              <p:pRg st="16" end="16"/>
                                            </p:txEl>
                                          </p:spTgt>
                                        </p:tgtEl>
                                        <p:attrNameLst>
                                          <p:attrName>style.visibility</p:attrName>
                                        </p:attrNameLst>
                                      </p:cBhvr>
                                      <p:to>
                                        <p:strVal val="visible"/>
                                      </p:to>
                                    </p:set>
                                    <p:anim calcmode="lin" valueType="num">
                                      <p:cBhvr additive="base">
                                        <p:cTn id="103"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3">
                                            <p:txEl>
                                              <p:pRg st="17" end="17"/>
                                            </p:txEl>
                                          </p:spTgt>
                                        </p:tgtEl>
                                        <p:attrNameLst>
                                          <p:attrName>style.visibility</p:attrName>
                                        </p:attrNameLst>
                                      </p:cBhvr>
                                      <p:to>
                                        <p:strVal val="visible"/>
                                      </p:to>
                                    </p:set>
                                    <p:anim calcmode="lin" valueType="num">
                                      <p:cBhvr additive="base">
                                        <p:cTn id="109"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31" presetClass="entr" presetSubtype="0" fill="hold" nodeType="clickEffect">
                                  <p:stCondLst>
                                    <p:cond delay="0"/>
                                  </p:stCondLst>
                                  <p:childTnLst>
                                    <p:set>
                                      <p:cBhvr>
                                        <p:cTn id="114" dur="1" fill="hold">
                                          <p:stCondLst>
                                            <p:cond delay="0"/>
                                          </p:stCondLst>
                                        </p:cTn>
                                        <p:tgtEl>
                                          <p:spTgt spid="13"/>
                                        </p:tgtEl>
                                        <p:attrNameLst>
                                          <p:attrName>style.visibility</p:attrName>
                                        </p:attrNameLst>
                                      </p:cBhvr>
                                      <p:to>
                                        <p:strVal val="visible"/>
                                      </p:to>
                                    </p:set>
                                    <p:anim calcmode="lin" valueType="num">
                                      <p:cBhvr>
                                        <p:cTn id="115" dur="1000" fill="hold"/>
                                        <p:tgtEl>
                                          <p:spTgt spid="13"/>
                                        </p:tgtEl>
                                        <p:attrNameLst>
                                          <p:attrName>ppt_w</p:attrName>
                                        </p:attrNameLst>
                                      </p:cBhvr>
                                      <p:tavLst>
                                        <p:tav tm="0">
                                          <p:val>
                                            <p:fltVal val="0"/>
                                          </p:val>
                                        </p:tav>
                                        <p:tav tm="100000">
                                          <p:val>
                                            <p:strVal val="#ppt_w"/>
                                          </p:val>
                                        </p:tav>
                                      </p:tavLst>
                                    </p:anim>
                                    <p:anim calcmode="lin" valueType="num">
                                      <p:cBhvr>
                                        <p:cTn id="116" dur="1000" fill="hold"/>
                                        <p:tgtEl>
                                          <p:spTgt spid="13"/>
                                        </p:tgtEl>
                                        <p:attrNameLst>
                                          <p:attrName>ppt_h</p:attrName>
                                        </p:attrNameLst>
                                      </p:cBhvr>
                                      <p:tavLst>
                                        <p:tav tm="0">
                                          <p:val>
                                            <p:fltVal val="0"/>
                                          </p:val>
                                        </p:tav>
                                        <p:tav tm="100000">
                                          <p:val>
                                            <p:strVal val="#ppt_h"/>
                                          </p:val>
                                        </p:tav>
                                      </p:tavLst>
                                    </p:anim>
                                    <p:anim calcmode="lin" valueType="num">
                                      <p:cBhvr>
                                        <p:cTn id="117" dur="1000" fill="hold"/>
                                        <p:tgtEl>
                                          <p:spTgt spid="13"/>
                                        </p:tgtEl>
                                        <p:attrNameLst>
                                          <p:attrName>style.rotation</p:attrName>
                                        </p:attrNameLst>
                                      </p:cBhvr>
                                      <p:tavLst>
                                        <p:tav tm="0">
                                          <p:val>
                                            <p:fltVal val="90"/>
                                          </p:val>
                                        </p:tav>
                                        <p:tav tm="100000">
                                          <p:val>
                                            <p:fltVal val="0"/>
                                          </p:val>
                                        </p:tav>
                                      </p:tavLst>
                                    </p:anim>
                                    <p:animEffect transition="in" filter="fade">
                                      <p:cBhvr>
                                        <p:cTn id="118" dur="1000"/>
                                        <p:tgtEl>
                                          <p:spTgt spid="13"/>
                                        </p:tgtEl>
                                      </p:cBhvr>
                                    </p:animEffect>
                                  </p:childTnLst>
                                </p:cTn>
                              </p:par>
                            </p:childTnLst>
                          </p:cTn>
                        </p:par>
                      </p:childTnLst>
                    </p:cTn>
                  </p:par>
                  <p:par>
                    <p:cTn id="119" fill="hold">
                      <p:stCondLst>
                        <p:cond delay="indefinite"/>
                      </p:stCondLst>
                      <p:childTnLst>
                        <p:par>
                          <p:cTn id="120" fill="hold">
                            <p:stCondLst>
                              <p:cond delay="0"/>
                            </p:stCondLst>
                            <p:childTnLst>
                              <p:par>
                                <p:cTn id="121" presetID="31" presetClass="entr" presetSubtype="0" fill="hold" nodeType="clickEffect">
                                  <p:stCondLst>
                                    <p:cond delay="0"/>
                                  </p:stCondLst>
                                  <p:childTnLst>
                                    <p:set>
                                      <p:cBhvr>
                                        <p:cTn id="122" dur="1" fill="hold">
                                          <p:stCondLst>
                                            <p:cond delay="0"/>
                                          </p:stCondLst>
                                        </p:cTn>
                                        <p:tgtEl>
                                          <p:spTgt spid="7"/>
                                        </p:tgtEl>
                                        <p:attrNameLst>
                                          <p:attrName>style.visibility</p:attrName>
                                        </p:attrNameLst>
                                      </p:cBhvr>
                                      <p:to>
                                        <p:strVal val="visible"/>
                                      </p:to>
                                    </p:set>
                                    <p:anim calcmode="lin" valueType="num">
                                      <p:cBhvr>
                                        <p:cTn id="123" dur="1000" fill="hold"/>
                                        <p:tgtEl>
                                          <p:spTgt spid="7"/>
                                        </p:tgtEl>
                                        <p:attrNameLst>
                                          <p:attrName>ppt_w</p:attrName>
                                        </p:attrNameLst>
                                      </p:cBhvr>
                                      <p:tavLst>
                                        <p:tav tm="0">
                                          <p:val>
                                            <p:fltVal val="0"/>
                                          </p:val>
                                        </p:tav>
                                        <p:tav tm="100000">
                                          <p:val>
                                            <p:strVal val="#ppt_w"/>
                                          </p:val>
                                        </p:tav>
                                      </p:tavLst>
                                    </p:anim>
                                    <p:anim calcmode="lin" valueType="num">
                                      <p:cBhvr>
                                        <p:cTn id="124" dur="1000" fill="hold"/>
                                        <p:tgtEl>
                                          <p:spTgt spid="7"/>
                                        </p:tgtEl>
                                        <p:attrNameLst>
                                          <p:attrName>ppt_h</p:attrName>
                                        </p:attrNameLst>
                                      </p:cBhvr>
                                      <p:tavLst>
                                        <p:tav tm="0">
                                          <p:val>
                                            <p:fltVal val="0"/>
                                          </p:val>
                                        </p:tav>
                                        <p:tav tm="100000">
                                          <p:val>
                                            <p:strVal val="#ppt_h"/>
                                          </p:val>
                                        </p:tav>
                                      </p:tavLst>
                                    </p:anim>
                                    <p:anim calcmode="lin" valueType="num">
                                      <p:cBhvr>
                                        <p:cTn id="125" dur="1000" fill="hold"/>
                                        <p:tgtEl>
                                          <p:spTgt spid="7"/>
                                        </p:tgtEl>
                                        <p:attrNameLst>
                                          <p:attrName>style.rotation</p:attrName>
                                        </p:attrNameLst>
                                      </p:cBhvr>
                                      <p:tavLst>
                                        <p:tav tm="0">
                                          <p:val>
                                            <p:fltVal val="90"/>
                                          </p:val>
                                        </p:tav>
                                        <p:tav tm="100000">
                                          <p:val>
                                            <p:fltVal val="0"/>
                                          </p:val>
                                        </p:tav>
                                      </p:tavLst>
                                    </p:anim>
                                    <p:animEffect transition="in" filter="fade">
                                      <p:cBhvr>
                                        <p:cTn id="126" dur="1000"/>
                                        <p:tgtEl>
                                          <p:spTgt spid="7"/>
                                        </p:tgtEl>
                                      </p:cBhvr>
                                    </p:animEffect>
                                  </p:childTnLst>
                                </p:cTn>
                              </p:par>
                            </p:childTnLst>
                          </p:cTn>
                        </p:par>
                      </p:childTnLst>
                    </p:cTn>
                  </p:par>
                  <p:par>
                    <p:cTn id="127" fill="hold">
                      <p:stCondLst>
                        <p:cond delay="indefinite"/>
                      </p:stCondLst>
                      <p:childTnLst>
                        <p:par>
                          <p:cTn id="128" fill="hold">
                            <p:stCondLst>
                              <p:cond delay="0"/>
                            </p:stCondLst>
                            <p:childTnLst>
                              <p:par>
                                <p:cTn id="129" presetID="31" presetClass="entr" presetSubtype="0" fill="hold" nodeType="clickEffect">
                                  <p:stCondLst>
                                    <p:cond delay="0"/>
                                  </p:stCondLst>
                                  <p:childTnLst>
                                    <p:set>
                                      <p:cBhvr>
                                        <p:cTn id="130" dur="1" fill="hold">
                                          <p:stCondLst>
                                            <p:cond delay="0"/>
                                          </p:stCondLst>
                                        </p:cTn>
                                        <p:tgtEl>
                                          <p:spTgt spid="11"/>
                                        </p:tgtEl>
                                        <p:attrNameLst>
                                          <p:attrName>style.visibility</p:attrName>
                                        </p:attrNameLst>
                                      </p:cBhvr>
                                      <p:to>
                                        <p:strVal val="visible"/>
                                      </p:to>
                                    </p:set>
                                    <p:anim calcmode="lin" valueType="num">
                                      <p:cBhvr>
                                        <p:cTn id="131" dur="1000" fill="hold"/>
                                        <p:tgtEl>
                                          <p:spTgt spid="11"/>
                                        </p:tgtEl>
                                        <p:attrNameLst>
                                          <p:attrName>ppt_w</p:attrName>
                                        </p:attrNameLst>
                                      </p:cBhvr>
                                      <p:tavLst>
                                        <p:tav tm="0">
                                          <p:val>
                                            <p:fltVal val="0"/>
                                          </p:val>
                                        </p:tav>
                                        <p:tav tm="100000">
                                          <p:val>
                                            <p:strVal val="#ppt_w"/>
                                          </p:val>
                                        </p:tav>
                                      </p:tavLst>
                                    </p:anim>
                                    <p:anim calcmode="lin" valueType="num">
                                      <p:cBhvr>
                                        <p:cTn id="132" dur="1000" fill="hold"/>
                                        <p:tgtEl>
                                          <p:spTgt spid="11"/>
                                        </p:tgtEl>
                                        <p:attrNameLst>
                                          <p:attrName>ppt_h</p:attrName>
                                        </p:attrNameLst>
                                      </p:cBhvr>
                                      <p:tavLst>
                                        <p:tav tm="0">
                                          <p:val>
                                            <p:fltVal val="0"/>
                                          </p:val>
                                        </p:tav>
                                        <p:tav tm="100000">
                                          <p:val>
                                            <p:strVal val="#ppt_h"/>
                                          </p:val>
                                        </p:tav>
                                      </p:tavLst>
                                    </p:anim>
                                    <p:anim calcmode="lin" valueType="num">
                                      <p:cBhvr>
                                        <p:cTn id="133" dur="1000" fill="hold"/>
                                        <p:tgtEl>
                                          <p:spTgt spid="11"/>
                                        </p:tgtEl>
                                        <p:attrNameLst>
                                          <p:attrName>style.rotation</p:attrName>
                                        </p:attrNameLst>
                                      </p:cBhvr>
                                      <p:tavLst>
                                        <p:tav tm="0">
                                          <p:val>
                                            <p:fltVal val="90"/>
                                          </p:val>
                                        </p:tav>
                                        <p:tav tm="100000">
                                          <p:val>
                                            <p:fltVal val="0"/>
                                          </p:val>
                                        </p:tav>
                                      </p:tavLst>
                                    </p:anim>
                                    <p:animEffect transition="in" filter="fade">
                                      <p:cBhvr>
                                        <p:cTn id="134" dur="1000"/>
                                        <p:tgtEl>
                                          <p:spTgt spid="11"/>
                                        </p:tgtEl>
                                      </p:cBhvr>
                                    </p:animEffect>
                                  </p:childTnLst>
                                </p:cTn>
                              </p:par>
                            </p:childTnLst>
                          </p:cTn>
                        </p:par>
                      </p:childTnLst>
                    </p:cTn>
                  </p:par>
                  <p:par>
                    <p:cTn id="135" fill="hold">
                      <p:stCondLst>
                        <p:cond delay="indefinite"/>
                      </p:stCondLst>
                      <p:childTnLst>
                        <p:par>
                          <p:cTn id="136" fill="hold">
                            <p:stCondLst>
                              <p:cond delay="0"/>
                            </p:stCondLst>
                            <p:childTnLst>
                              <p:par>
                                <p:cTn id="137" presetID="31" presetClass="entr" presetSubtype="0" fill="hold" nodeType="clickEffect">
                                  <p:stCondLst>
                                    <p:cond delay="0"/>
                                  </p:stCondLst>
                                  <p:childTnLst>
                                    <p:set>
                                      <p:cBhvr>
                                        <p:cTn id="138" dur="1" fill="hold">
                                          <p:stCondLst>
                                            <p:cond delay="0"/>
                                          </p:stCondLst>
                                        </p:cTn>
                                        <p:tgtEl>
                                          <p:spTgt spid="9"/>
                                        </p:tgtEl>
                                        <p:attrNameLst>
                                          <p:attrName>style.visibility</p:attrName>
                                        </p:attrNameLst>
                                      </p:cBhvr>
                                      <p:to>
                                        <p:strVal val="visible"/>
                                      </p:to>
                                    </p:set>
                                    <p:anim calcmode="lin" valueType="num">
                                      <p:cBhvr>
                                        <p:cTn id="139" dur="1000" fill="hold"/>
                                        <p:tgtEl>
                                          <p:spTgt spid="9"/>
                                        </p:tgtEl>
                                        <p:attrNameLst>
                                          <p:attrName>ppt_w</p:attrName>
                                        </p:attrNameLst>
                                      </p:cBhvr>
                                      <p:tavLst>
                                        <p:tav tm="0">
                                          <p:val>
                                            <p:fltVal val="0"/>
                                          </p:val>
                                        </p:tav>
                                        <p:tav tm="100000">
                                          <p:val>
                                            <p:strVal val="#ppt_w"/>
                                          </p:val>
                                        </p:tav>
                                      </p:tavLst>
                                    </p:anim>
                                    <p:anim calcmode="lin" valueType="num">
                                      <p:cBhvr>
                                        <p:cTn id="140" dur="1000" fill="hold"/>
                                        <p:tgtEl>
                                          <p:spTgt spid="9"/>
                                        </p:tgtEl>
                                        <p:attrNameLst>
                                          <p:attrName>ppt_h</p:attrName>
                                        </p:attrNameLst>
                                      </p:cBhvr>
                                      <p:tavLst>
                                        <p:tav tm="0">
                                          <p:val>
                                            <p:fltVal val="0"/>
                                          </p:val>
                                        </p:tav>
                                        <p:tav tm="100000">
                                          <p:val>
                                            <p:strVal val="#ppt_h"/>
                                          </p:val>
                                        </p:tav>
                                      </p:tavLst>
                                    </p:anim>
                                    <p:anim calcmode="lin" valueType="num">
                                      <p:cBhvr>
                                        <p:cTn id="141" dur="1000" fill="hold"/>
                                        <p:tgtEl>
                                          <p:spTgt spid="9"/>
                                        </p:tgtEl>
                                        <p:attrNameLst>
                                          <p:attrName>style.rotation</p:attrName>
                                        </p:attrNameLst>
                                      </p:cBhvr>
                                      <p:tavLst>
                                        <p:tav tm="0">
                                          <p:val>
                                            <p:fltVal val="90"/>
                                          </p:val>
                                        </p:tav>
                                        <p:tav tm="100000">
                                          <p:val>
                                            <p:fltVal val="0"/>
                                          </p:val>
                                        </p:tav>
                                      </p:tavLst>
                                    </p:anim>
                                    <p:animEffect transition="in" filter="fade">
                                      <p:cBhvr>
                                        <p:cTn id="14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540B5615-29D7-435B-0066-262E3BB6D1CB}"/>
              </a:ext>
            </a:extLst>
          </p:cNvPr>
          <p:cNvSpPr>
            <a:spLocks noGrp="1"/>
          </p:cNvSpPr>
          <p:nvPr>
            <p:ph idx="1"/>
          </p:nvPr>
        </p:nvSpPr>
        <p:spPr>
          <a:xfrm>
            <a:off x="3302000" y="361949"/>
            <a:ext cx="8781143" cy="6176963"/>
          </a:xfrm>
        </p:spPr>
        <p:txBody>
          <a:bodyPr>
            <a:normAutofit/>
          </a:bodyPr>
          <a:lstStyle/>
          <a:p>
            <a:pPr marL="514350" indent="-514350">
              <a:buFont typeface="+mj-lt"/>
              <a:buAutoNum type="arabicParenR" startAt="3"/>
            </a:pPr>
            <a:r>
              <a:rPr lang="ar-DZ" sz="2400" dirty="0">
                <a:solidFill>
                  <a:schemeClr val="accent1"/>
                </a:solidFill>
              </a:rPr>
              <a:t>القيمة المقترحة:</a:t>
            </a:r>
          </a:p>
          <a:p>
            <a:pPr marL="0" indent="0">
              <a:buNone/>
            </a:pPr>
            <a:r>
              <a:rPr lang="ar-DZ" sz="2000" dirty="0"/>
              <a:t>✓ جودة وسالمة غذائية لا مثيل لها </a:t>
            </a:r>
          </a:p>
          <a:p>
            <a:pPr marL="0" indent="0">
              <a:buNone/>
            </a:pPr>
            <a:r>
              <a:rPr lang="ar-DZ" sz="2000" dirty="0"/>
              <a:t>✓ </a:t>
            </a:r>
            <a:r>
              <a:rPr lang="ar-DZ" sz="2000" dirty="0" err="1"/>
              <a:t>طزاجة</a:t>
            </a:r>
            <a:r>
              <a:rPr lang="ar-DZ" sz="2000" dirty="0"/>
              <a:t> مستدامة من المزرعة إلى المستهلك </a:t>
            </a:r>
          </a:p>
          <a:p>
            <a:pPr marL="0" indent="0">
              <a:buNone/>
            </a:pPr>
            <a:r>
              <a:rPr lang="ar-DZ" sz="2000" dirty="0"/>
              <a:t>✓ دعم حقيقي للمزارعين المحليين</a:t>
            </a:r>
          </a:p>
          <a:p>
            <a:pPr marL="0" indent="0">
              <a:buNone/>
            </a:pPr>
            <a:r>
              <a:rPr lang="ar-DZ" sz="2000" dirty="0"/>
              <a:t>✓ شراء الحليب بأسعار عادلة ومضمونة بموجب عقود طويلة الأجل.</a:t>
            </a:r>
          </a:p>
          <a:p>
            <a:pPr marL="0" indent="0">
              <a:buNone/>
            </a:pPr>
            <a:r>
              <a:rPr lang="ar-DZ" sz="2000" dirty="0"/>
              <a:t>✓ ابتكار في المنتجات والخدمات</a:t>
            </a:r>
          </a:p>
          <a:p>
            <a:pPr marL="0" indent="0">
              <a:buNone/>
            </a:pPr>
            <a:r>
              <a:rPr lang="ar-DZ" sz="2000" dirty="0"/>
              <a:t>✓ استدامة بيئية ومسؤولية مجتمعية</a:t>
            </a:r>
          </a:p>
          <a:p>
            <a:pPr marL="0" indent="0">
              <a:buNone/>
            </a:pPr>
            <a:r>
              <a:rPr lang="ar-DZ" sz="2000" dirty="0"/>
              <a:t> ✓ شفافية كاملة مع المستهلك </a:t>
            </a:r>
          </a:p>
          <a:p>
            <a:pPr marL="0" indent="0">
              <a:buNone/>
            </a:pPr>
            <a:r>
              <a:rPr lang="ar-DZ" sz="2000" dirty="0"/>
              <a:t>✓ مرونة في التوزيع والتسعير </a:t>
            </a:r>
          </a:p>
          <a:p>
            <a:pPr marL="0" indent="0">
              <a:buNone/>
            </a:pPr>
            <a:r>
              <a:rPr lang="ar-DZ" sz="2000" dirty="0"/>
              <a:t>✓ خبرة وتقنية عالمية</a:t>
            </a:r>
          </a:p>
          <a:p>
            <a:pPr marL="457200" indent="-457200">
              <a:buFont typeface="+mj-lt"/>
              <a:buAutoNum type="arabicParenR" startAt="4"/>
            </a:pPr>
            <a:r>
              <a:rPr lang="ar-DZ" sz="2400" b="1" dirty="0">
                <a:solidFill>
                  <a:schemeClr val="accent1"/>
                </a:solidFill>
              </a:rPr>
              <a:t>فريق العمل :</a:t>
            </a:r>
          </a:p>
          <a:p>
            <a:pPr marL="0" indent="0">
              <a:buNone/>
            </a:pPr>
            <a:r>
              <a:rPr lang="ar-DZ" sz="1800" dirty="0"/>
              <a:t>• الطالب : عبد الرحيم أحمد ماستر ريادة أعمال ومتحصل على شهادة ليسانس </a:t>
            </a:r>
            <a:r>
              <a:rPr lang="ar-DZ" sz="1800" dirty="0" smtClean="0"/>
              <a:t>إدارة</a:t>
            </a:r>
            <a:r>
              <a:rPr lang="fr-FR" sz="1800" dirty="0" smtClean="0"/>
              <a:t> </a:t>
            </a:r>
            <a:r>
              <a:rPr lang="ar-DZ" sz="1800" dirty="0" smtClean="0"/>
              <a:t>أعمال </a:t>
            </a:r>
            <a:r>
              <a:rPr lang="ar-DZ" sz="1800" dirty="0"/>
              <a:t>قام بدورة تكوينية في مجال:</a:t>
            </a:r>
          </a:p>
          <a:p>
            <a:pPr>
              <a:buFont typeface="Wingdings" panose="05000000000000000000" pitchFamily="2" charset="2"/>
              <a:buChar char="ü"/>
            </a:pPr>
            <a:r>
              <a:rPr lang="ar-DZ" sz="1800" dirty="0"/>
              <a:t> يتمثل دور عبد الرحيم أحمد: المسؤول عن ادارة وتسيير المشروع و السهر على تنفيذ المهام الحيوية للمشروع مع </a:t>
            </a:r>
          </a:p>
          <a:p>
            <a:pPr marL="0" indent="0">
              <a:buNone/>
            </a:pPr>
            <a:r>
              <a:rPr lang="ar-DZ" sz="1800" dirty="0"/>
              <a:t>الحرص المستمر و الدائم على تشجيع فريق العمل والتواصل الفعال مع أصحاب المصلحة مع إبراز </a:t>
            </a:r>
            <a:r>
              <a:rPr lang="ar-DZ" sz="1800" dirty="0" smtClean="0"/>
              <a:t>الدور</a:t>
            </a:r>
            <a:r>
              <a:rPr lang="fr-FR" sz="1800" dirty="0" smtClean="0"/>
              <a:t> </a:t>
            </a:r>
            <a:r>
              <a:rPr lang="ar-DZ" sz="1800" dirty="0" smtClean="0"/>
              <a:t>المحوري</a:t>
            </a:r>
            <a:endParaRPr lang="ar-DZ" sz="1800" dirty="0"/>
          </a:p>
          <a:p>
            <a:pPr marL="0" indent="0">
              <a:buNone/>
            </a:pPr>
            <a:r>
              <a:rPr lang="ar-DZ" sz="1800" dirty="0"/>
              <a:t>في ضمان  انجاح المشروع وذلك ضمن </a:t>
            </a:r>
            <a:r>
              <a:rPr lang="ar-DZ" sz="1800" dirty="0" smtClean="0"/>
              <a:t>ميزانية</a:t>
            </a:r>
            <a:r>
              <a:rPr lang="fr-FR" sz="1800" dirty="0" smtClean="0"/>
              <a:t> </a:t>
            </a:r>
            <a:r>
              <a:rPr lang="ar-DZ" sz="1800" dirty="0" smtClean="0"/>
              <a:t>وجدول </a:t>
            </a:r>
            <a:r>
              <a:rPr lang="ar-DZ" sz="1800" dirty="0"/>
              <a:t>زمني محددين بالإضافة إلى فريق عمل فعال. </a:t>
            </a:r>
          </a:p>
          <a:p>
            <a:pPr marL="0" indent="0">
              <a:buNone/>
            </a:pPr>
            <a:endParaRPr lang="ar-DZ" sz="1800" dirty="0"/>
          </a:p>
        </p:txBody>
      </p:sp>
      <p:sp>
        <p:nvSpPr>
          <p:cNvPr id="5" name="عنصر نائب لرقم الشريحة 4">
            <a:extLst>
              <a:ext uri="{FF2B5EF4-FFF2-40B4-BE49-F238E27FC236}">
                <a16:creationId xmlns:a16="http://schemas.microsoft.com/office/drawing/2014/main" xmlns="" id="{65D39200-5903-AE37-2043-6F315917C101}"/>
              </a:ext>
            </a:extLst>
          </p:cNvPr>
          <p:cNvSpPr>
            <a:spLocks noGrp="1"/>
          </p:cNvSpPr>
          <p:nvPr>
            <p:ph type="sldNum" sz="quarter" idx="12"/>
          </p:nvPr>
        </p:nvSpPr>
        <p:spPr/>
        <p:txBody>
          <a:bodyPr/>
          <a:lstStyle/>
          <a:p>
            <a:fld id="{686C8CD5-52C2-4D04-A562-9A4B67665A00}" type="slidenum">
              <a:rPr lang="ar-DZ" smtClean="0"/>
              <a:pPr/>
              <a:t>6</a:t>
            </a:fld>
            <a:endParaRPr lang="ar-DZ"/>
          </a:p>
        </p:txBody>
      </p:sp>
      <p:pic>
        <p:nvPicPr>
          <p:cNvPr id="11" name="صورة 10">
            <a:extLst>
              <a:ext uri="{FF2B5EF4-FFF2-40B4-BE49-F238E27FC236}">
                <a16:creationId xmlns:a16="http://schemas.microsoft.com/office/drawing/2014/main" xmlns="" id="{85FE845E-D16D-FEB1-5EC2-2E460761FD17}"/>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8857" y="501651"/>
            <a:ext cx="3406695" cy="6029778"/>
          </a:xfrm>
          <a:prstGeom prst="rect">
            <a:avLst/>
          </a:prstGeom>
        </p:spPr>
      </p:pic>
    </p:spTree>
    <p:extLst>
      <p:ext uri="{BB962C8B-B14F-4D97-AF65-F5344CB8AC3E}">
        <p14:creationId xmlns:p14="http://schemas.microsoft.com/office/powerpoint/2010/main" xmlns="" val="320277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Effect transition="in" filter="fade">
                                      <p:cBhvr>
                                        <p:cTn id="91" dur="1000"/>
                                        <p:tgtEl>
                                          <p:spTgt spid="3">
                                            <p:txEl>
                                              <p:pRg st="12" end="12"/>
                                            </p:txEl>
                                          </p:spTgt>
                                        </p:tgtEl>
                                      </p:cBhvr>
                                    </p:animEffect>
                                    <p:anim calcmode="lin" valueType="num">
                                      <p:cBhvr>
                                        <p:cTn id="9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Effect transition="in" filter="fade">
                                      <p:cBhvr>
                                        <p:cTn id="98" dur="1000"/>
                                        <p:tgtEl>
                                          <p:spTgt spid="3">
                                            <p:txEl>
                                              <p:pRg st="13" end="13"/>
                                            </p:txEl>
                                          </p:spTgt>
                                        </p:tgtEl>
                                      </p:cBhvr>
                                    </p:animEffect>
                                    <p:anim calcmode="lin" valueType="num">
                                      <p:cBhvr>
                                        <p:cTn id="99"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3">
                                            <p:txEl>
                                              <p:pRg st="14" end="14"/>
                                            </p:txEl>
                                          </p:spTgt>
                                        </p:tgtEl>
                                        <p:attrNameLst>
                                          <p:attrName>style.visibility</p:attrName>
                                        </p:attrNameLst>
                                      </p:cBhvr>
                                      <p:to>
                                        <p:strVal val="visible"/>
                                      </p:to>
                                    </p:set>
                                    <p:animEffect transition="in" filter="fade">
                                      <p:cBhvr>
                                        <p:cTn id="105" dur="1000"/>
                                        <p:tgtEl>
                                          <p:spTgt spid="3">
                                            <p:txEl>
                                              <p:pRg st="14" end="14"/>
                                            </p:txEl>
                                          </p:spTgt>
                                        </p:tgtEl>
                                      </p:cBhvr>
                                    </p:animEffect>
                                    <p:anim calcmode="lin" valueType="num">
                                      <p:cBhvr>
                                        <p:cTn id="106"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107"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8C860C6F-F7DE-C819-14A8-E7DAB6E89CCC}"/>
              </a:ext>
            </a:extLst>
          </p:cNvPr>
          <p:cNvSpPr>
            <a:spLocks noGrp="1"/>
          </p:cNvSpPr>
          <p:nvPr>
            <p:ph idx="1"/>
          </p:nvPr>
        </p:nvSpPr>
        <p:spPr>
          <a:xfrm>
            <a:off x="0" y="475861"/>
            <a:ext cx="12191999" cy="6245614"/>
          </a:xfrm>
        </p:spPr>
        <p:txBody>
          <a:bodyPr/>
          <a:lstStyle/>
          <a:p>
            <a:pPr marL="514350" indent="-514350">
              <a:buFont typeface="+mj-lt"/>
              <a:buAutoNum type="arabicParenR" startAt="5"/>
            </a:pPr>
            <a:r>
              <a:rPr lang="ar-DZ" b="1" dirty="0">
                <a:solidFill>
                  <a:schemeClr val="accent1"/>
                </a:solidFill>
              </a:rPr>
              <a:t>أهداف المشروع</a:t>
            </a:r>
            <a:r>
              <a:rPr lang="ar-DZ" sz="2400" b="1" dirty="0">
                <a:solidFill>
                  <a:schemeClr val="accent1"/>
                </a:solidFill>
              </a:rPr>
              <a:t>:</a:t>
            </a:r>
          </a:p>
          <a:p>
            <a:pPr marL="0" indent="0">
              <a:buNone/>
            </a:pPr>
            <a:r>
              <a:rPr lang="ar-DZ" sz="1800" dirty="0"/>
              <a:t>✓ توفير منتجات ألبان آمنة وصحية وفقا للمعايير الدولية</a:t>
            </a:r>
          </a:p>
          <a:p>
            <a:pPr marL="0" indent="0">
              <a:buNone/>
            </a:pPr>
            <a:r>
              <a:rPr lang="ar-DZ" sz="1800" dirty="0"/>
              <a:t>✓ دعم المزارعين المحليين من خلال شراء الحليب الطازج منهم بأسعار عادلة. </a:t>
            </a:r>
          </a:p>
          <a:p>
            <a:pPr marL="0" indent="0">
              <a:buNone/>
            </a:pPr>
            <a:r>
              <a:rPr lang="ar-DZ" sz="1800" dirty="0"/>
              <a:t>✓ خلق فرص عمل في المناطق الريفية والحضرية. </a:t>
            </a:r>
          </a:p>
          <a:p>
            <a:pPr marL="0" indent="0">
              <a:buNone/>
            </a:pPr>
            <a:r>
              <a:rPr lang="ar-DZ" sz="1800" dirty="0"/>
              <a:t>✓ المساهمة في تقليل الاستيراد وتعزيز الاكتفاء الذاتي. </a:t>
            </a:r>
          </a:p>
          <a:p>
            <a:pPr marL="0" indent="0">
              <a:buNone/>
            </a:pPr>
            <a:r>
              <a:rPr lang="ar-DZ" sz="1800" dirty="0"/>
              <a:t>✓ تطوير منتجات مبتكرة مثل الألبان النباتية أو المدعمة لتنويع السوق</a:t>
            </a:r>
          </a:p>
          <a:p>
            <a:pPr marL="342900" indent="-342900">
              <a:buFont typeface="+mj-lt"/>
              <a:buAutoNum type="arabicParenR" startAt="6"/>
            </a:pPr>
            <a:r>
              <a:rPr lang="ar-DZ" b="1" dirty="0">
                <a:solidFill>
                  <a:schemeClr val="accent1"/>
                </a:solidFill>
              </a:rPr>
              <a:t>الجدول الزمني لتحقيق المشروع:</a:t>
            </a:r>
          </a:p>
          <a:p>
            <a:pPr marL="0" indent="0">
              <a:buNone/>
            </a:pPr>
            <a:r>
              <a:rPr lang="ar-DZ" sz="1800" dirty="0"/>
              <a:t>وذلك بعد تحديد نطاق المشروع من حيث الأهداف والمتطلبات الأساسية والضرورية لقيامه وتم تقسيمه إلى مهام رئيسية</a:t>
            </a:r>
          </a:p>
          <a:p>
            <a:pPr marL="0" indent="0">
              <a:buNone/>
            </a:pPr>
            <a:r>
              <a:rPr lang="ar-DZ" sz="1800" dirty="0"/>
              <a:t>مبنية على مهام جزئية ومحددة بفترات زمنية معينة ومتدرجة من خلال تحديد الموارد اللازمة لكل مهمة ، ليتم إنشاء</a:t>
            </a:r>
          </a:p>
          <a:p>
            <a:pPr marL="0" indent="0">
              <a:buNone/>
            </a:pPr>
            <a:r>
              <a:rPr lang="ar-DZ" sz="1800" dirty="0"/>
              <a:t>مخطط زمني ملائم على النحو الآتي :</a:t>
            </a:r>
          </a:p>
          <a:p>
            <a:pPr marL="0" indent="0">
              <a:buNone/>
            </a:pPr>
            <a:r>
              <a:rPr lang="ar-DZ" sz="2000" b="1" dirty="0"/>
              <a:t>المرحلة التمهيدية (الشهر1-3)</a:t>
            </a:r>
          </a:p>
          <a:p>
            <a:pPr marL="0" indent="0">
              <a:buNone/>
            </a:pPr>
            <a:r>
              <a:rPr lang="ar-DZ" sz="2000" b="1" dirty="0"/>
              <a:t>مرحلة التأسيس(الشهر4-6)</a:t>
            </a:r>
          </a:p>
          <a:p>
            <a:pPr marL="0" indent="0">
              <a:buNone/>
            </a:pPr>
            <a:r>
              <a:rPr lang="ar-DZ" sz="2000" b="1" dirty="0"/>
              <a:t>مرحلة التشغيل التجريبي(الشهر7-9)</a:t>
            </a:r>
          </a:p>
          <a:p>
            <a:pPr marL="0" indent="0">
              <a:buNone/>
            </a:pPr>
            <a:r>
              <a:rPr lang="ar-DZ" sz="2000" b="1" dirty="0"/>
              <a:t>مرحلة الاطلاق الرسمي (الشهر 10-12)</a:t>
            </a:r>
          </a:p>
          <a:p>
            <a:pPr marL="0" indent="0">
              <a:buNone/>
            </a:pPr>
            <a:r>
              <a:rPr lang="ar-DZ" sz="2000" b="1" dirty="0"/>
              <a:t>مرحلة التوسع(الشهر 13-18)</a:t>
            </a:r>
          </a:p>
          <a:p>
            <a:pPr marL="0" indent="0">
              <a:buNone/>
            </a:pPr>
            <a:endParaRPr lang="ar-DZ" sz="2000" b="1" dirty="0"/>
          </a:p>
          <a:p>
            <a:pPr marL="342900" indent="-342900">
              <a:buFont typeface="+mj-lt"/>
              <a:buAutoNum type="arabicParenR" startAt="6"/>
            </a:pPr>
            <a:endParaRPr lang="ar-DZ" b="1" dirty="0">
              <a:solidFill>
                <a:schemeClr val="accent1"/>
              </a:solidFill>
            </a:endParaRPr>
          </a:p>
        </p:txBody>
      </p:sp>
      <p:sp>
        <p:nvSpPr>
          <p:cNvPr id="5" name="عنصر نائب لرقم الشريحة 4">
            <a:extLst>
              <a:ext uri="{FF2B5EF4-FFF2-40B4-BE49-F238E27FC236}">
                <a16:creationId xmlns:a16="http://schemas.microsoft.com/office/drawing/2014/main" xmlns="" id="{79DEB8F2-DF16-9DF1-EC93-57DD313873A3}"/>
              </a:ext>
            </a:extLst>
          </p:cNvPr>
          <p:cNvSpPr>
            <a:spLocks noGrp="1"/>
          </p:cNvSpPr>
          <p:nvPr>
            <p:ph type="sldNum" sz="quarter" idx="12"/>
          </p:nvPr>
        </p:nvSpPr>
        <p:spPr>
          <a:xfrm>
            <a:off x="0" y="6524300"/>
            <a:ext cx="2743200" cy="365125"/>
          </a:xfrm>
        </p:spPr>
        <p:txBody>
          <a:bodyPr/>
          <a:lstStyle/>
          <a:p>
            <a:fld id="{686C8CD5-52C2-4D04-A562-9A4B67665A00}" type="slidenum">
              <a:rPr lang="ar-DZ" smtClean="0"/>
              <a:pPr/>
              <a:t>7</a:t>
            </a:fld>
            <a:endParaRPr lang="ar-DZ" dirty="0"/>
          </a:p>
        </p:txBody>
      </p:sp>
    </p:spTree>
    <p:extLst>
      <p:ext uri="{BB962C8B-B14F-4D97-AF65-F5344CB8AC3E}">
        <p14:creationId xmlns:p14="http://schemas.microsoft.com/office/powerpoint/2010/main" xmlns="" val="4205199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Effect transition="in" filter="fade">
                                      <p:cBhvr>
                                        <p:cTn id="91" dur="1000"/>
                                        <p:tgtEl>
                                          <p:spTgt spid="3">
                                            <p:txEl>
                                              <p:pRg st="12" end="12"/>
                                            </p:txEl>
                                          </p:spTgt>
                                        </p:tgtEl>
                                      </p:cBhvr>
                                    </p:animEffect>
                                    <p:anim calcmode="lin" valueType="num">
                                      <p:cBhvr>
                                        <p:cTn id="9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Effect transition="in" filter="fade">
                                      <p:cBhvr>
                                        <p:cTn id="98" dur="1000"/>
                                        <p:tgtEl>
                                          <p:spTgt spid="3">
                                            <p:txEl>
                                              <p:pRg st="13" end="13"/>
                                            </p:txEl>
                                          </p:spTgt>
                                        </p:tgtEl>
                                      </p:cBhvr>
                                    </p:animEffect>
                                    <p:anim calcmode="lin" valueType="num">
                                      <p:cBhvr>
                                        <p:cTn id="99"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3">
                                            <p:txEl>
                                              <p:pRg st="14" end="14"/>
                                            </p:txEl>
                                          </p:spTgt>
                                        </p:tgtEl>
                                        <p:attrNameLst>
                                          <p:attrName>style.visibility</p:attrName>
                                        </p:attrNameLst>
                                      </p:cBhvr>
                                      <p:to>
                                        <p:strVal val="visible"/>
                                      </p:to>
                                    </p:set>
                                    <p:animEffect transition="in" filter="fade">
                                      <p:cBhvr>
                                        <p:cTn id="105" dur="1000"/>
                                        <p:tgtEl>
                                          <p:spTgt spid="3">
                                            <p:txEl>
                                              <p:pRg st="14" end="14"/>
                                            </p:txEl>
                                          </p:spTgt>
                                        </p:tgtEl>
                                      </p:cBhvr>
                                    </p:animEffect>
                                    <p:anim calcmode="lin" valueType="num">
                                      <p:cBhvr>
                                        <p:cTn id="106"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107"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a:extLst>
              <a:ext uri="{FF2B5EF4-FFF2-40B4-BE49-F238E27FC236}">
                <a16:creationId xmlns:a16="http://schemas.microsoft.com/office/drawing/2014/main" xmlns="" id="{B05234D4-806A-8533-45D0-6AAC24A6F73B}"/>
              </a:ext>
            </a:extLst>
          </p:cNvPr>
          <p:cNvSpPr>
            <a:spLocks noGrp="1"/>
          </p:cNvSpPr>
          <p:nvPr>
            <p:ph type="sldNum" sz="quarter" idx="12"/>
          </p:nvPr>
        </p:nvSpPr>
        <p:spPr>
          <a:xfrm>
            <a:off x="0" y="6477647"/>
            <a:ext cx="2743200" cy="365125"/>
          </a:xfrm>
        </p:spPr>
        <p:txBody>
          <a:bodyPr/>
          <a:lstStyle/>
          <a:p>
            <a:fld id="{686C8CD5-52C2-4D04-A562-9A4B67665A00}" type="slidenum">
              <a:rPr lang="ar-DZ" smtClean="0"/>
              <a:pPr/>
              <a:t>8</a:t>
            </a:fld>
            <a:endParaRPr lang="ar-DZ" dirty="0"/>
          </a:p>
        </p:txBody>
      </p:sp>
      <p:sp>
        <p:nvSpPr>
          <p:cNvPr id="6" name="عنصر نائب للمحتوى 5">
            <a:extLst>
              <a:ext uri="{FF2B5EF4-FFF2-40B4-BE49-F238E27FC236}">
                <a16:creationId xmlns:a16="http://schemas.microsoft.com/office/drawing/2014/main" xmlns="" id="{4A19FBFA-979F-6605-B2E5-B27BFABF3084}"/>
              </a:ext>
            </a:extLst>
          </p:cNvPr>
          <p:cNvSpPr>
            <a:spLocks noGrp="1"/>
          </p:cNvSpPr>
          <p:nvPr>
            <p:ph idx="1"/>
          </p:nvPr>
        </p:nvSpPr>
        <p:spPr>
          <a:xfrm>
            <a:off x="3060700" y="2281237"/>
            <a:ext cx="6375400" cy="1884363"/>
          </a:xfrm>
        </p:spPr>
        <p:txBody>
          <a:bodyPr/>
          <a:lstStyle/>
          <a:p>
            <a:r>
              <a:rPr lang="ar-DZ" dirty="0"/>
              <a:t>نقاط حرجة في الجدول الزمني:</a:t>
            </a:r>
          </a:p>
          <a:p>
            <a:pPr marL="514350" indent="-514350">
              <a:buFont typeface="+mj-lt"/>
              <a:buAutoNum type="arabicPeriod"/>
            </a:pPr>
            <a:r>
              <a:rPr lang="ar-DZ" sz="1800" dirty="0"/>
              <a:t>الشهر3:الحصول على التمويل (اذا تأخر ،يتأخر المشروع2-3أشهر )</a:t>
            </a:r>
          </a:p>
          <a:p>
            <a:pPr marL="514350" indent="-514350">
              <a:buFont typeface="+mj-lt"/>
              <a:buAutoNum type="arabicPeriod"/>
            </a:pPr>
            <a:r>
              <a:rPr lang="ar-DZ" sz="1800" dirty="0"/>
              <a:t>الشهر 6:اكتمال البناء (أساسي لبدء تركيب المعدات )</a:t>
            </a:r>
          </a:p>
          <a:p>
            <a:pPr marL="514350" indent="-514350">
              <a:buFont typeface="+mj-lt"/>
              <a:buAutoNum type="arabicPeriod"/>
            </a:pPr>
            <a:r>
              <a:rPr lang="ar-DZ" sz="1800" dirty="0"/>
              <a:t>الشهر9:نجاح العينات التجريبية (يحدد موعد الإطلاق الرسمي)</a:t>
            </a:r>
          </a:p>
        </p:txBody>
      </p:sp>
    </p:spTree>
    <p:extLst>
      <p:ext uri="{BB962C8B-B14F-4D97-AF65-F5344CB8AC3E}">
        <p14:creationId xmlns:p14="http://schemas.microsoft.com/office/powerpoint/2010/main" xmlns="" val="124604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p:cTn id="15"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6">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p:cTn id="23"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6">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p:cTn id="31"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6">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6">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a:extLst>
              <a:ext uri="{FF2B5EF4-FFF2-40B4-BE49-F238E27FC236}">
                <a16:creationId xmlns:a16="http://schemas.microsoft.com/office/drawing/2014/main" xmlns="" id="{7333036D-B779-A7FF-FA5B-6B94DCADDB68}"/>
              </a:ext>
            </a:extLst>
          </p:cNvPr>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699796" y="776288"/>
            <a:ext cx="11019453" cy="6081712"/>
          </a:xfrm>
        </p:spPr>
      </p:pic>
      <p:sp>
        <p:nvSpPr>
          <p:cNvPr id="4" name="عنصر نائب للتذييل 3">
            <a:extLst>
              <a:ext uri="{FF2B5EF4-FFF2-40B4-BE49-F238E27FC236}">
                <a16:creationId xmlns:a16="http://schemas.microsoft.com/office/drawing/2014/main" xmlns="" id="{CC5E0439-C089-E6D8-C0F5-72A8F32AD390}"/>
              </a:ext>
            </a:extLst>
          </p:cNvPr>
          <p:cNvSpPr>
            <a:spLocks noGrp="1"/>
          </p:cNvSpPr>
          <p:nvPr>
            <p:ph type="ftr" sz="quarter" idx="11"/>
          </p:nvPr>
        </p:nvSpPr>
        <p:spPr/>
        <p:txBody>
          <a:bodyPr/>
          <a:lstStyle/>
          <a:p>
            <a:endParaRPr lang="ar-DZ" dirty="0"/>
          </a:p>
        </p:txBody>
      </p:sp>
      <p:sp>
        <p:nvSpPr>
          <p:cNvPr id="5" name="عنصر نائب لرقم الشريحة 4">
            <a:extLst>
              <a:ext uri="{FF2B5EF4-FFF2-40B4-BE49-F238E27FC236}">
                <a16:creationId xmlns:a16="http://schemas.microsoft.com/office/drawing/2014/main" xmlns="" id="{498D6BA3-C000-7606-6C7D-0CB687FD41BC}"/>
              </a:ext>
            </a:extLst>
          </p:cNvPr>
          <p:cNvSpPr>
            <a:spLocks noGrp="1"/>
          </p:cNvSpPr>
          <p:nvPr>
            <p:ph type="sldNum" sz="quarter" idx="12"/>
          </p:nvPr>
        </p:nvSpPr>
        <p:spPr/>
        <p:txBody>
          <a:bodyPr/>
          <a:lstStyle/>
          <a:p>
            <a:fld id="{686C8CD5-52C2-4D04-A562-9A4B67665A00}" type="slidenum">
              <a:rPr lang="ar-DZ" smtClean="0"/>
              <a:pPr/>
              <a:t>9</a:t>
            </a:fld>
            <a:endParaRPr lang="ar-DZ"/>
          </a:p>
        </p:txBody>
      </p:sp>
    </p:spTree>
    <p:extLst>
      <p:ext uri="{BB962C8B-B14F-4D97-AF65-F5344CB8AC3E}">
        <p14:creationId xmlns:p14="http://schemas.microsoft.com/office/powerpoint/2010/main" xmlns="" val="248596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1251</TotalTime>
  <Words>1558</Words>
  <Application>Microsoft Office PowerPoint</Application>
  <PresentationFormat>Personnalisé</PresentationFormat>
  <Paragraphs>280</Paragraphs>
  <Slides>31</Slides>
  <Notes>0</Notes>
  <HiddenSlides>0</HiddenSlides>
  <MMClips>0</MMClips>
  <ScaleCrop>false</ScaleCrop>
  <HeadingPairs>
    <vt:vector size="4" baseType="variant">
      <vt:variant>
        <vt:lpstr>Thème</vt:lpstr>
      </vt:variant>
      <vt:variant>
        <vt:i4>1</vt:i4>
      </vt:variant>
      <vt:variant>
        <vt:lpstr>Titres des diapositives</vt:lpstr>
      </vt:variant>
      <vt:variant>
        <vt:i4>31</vt:i4>
      </vt:variant>
    </vt:vector>
  </HeadingPairs>
  <TitlesOfParts>
    <vt:vector size="32" baseType="lpstr">
      <vt:lpstr>نسق Office</vt:lpstr>
      <vt:lpstr>الجمهورية الجزائرية الديمقراطية الشعبية وزارة التعليم العالي والبحث العلمي جامعة زيان عاشور الجلفة   كلية العلوم الاقتصادية ،التجارية وعلوم التسيير قسم :علوم التسيير تخصص: ريادة أعمال مذكرة مقدمة لاستكمال متطلبات الحصول على شهادة ماستر أكاديمي وشهادة مؤسسة ناشئة وفق القرار 1275 بعنوان : </vt:lpstr>
      <vt:lpstr>Diapositive 2</vt:lpstr>
      <vt:lpstr>الإسم التجاري للمؤسسة:  تحمل المؤسسة اسم : ملبنة جودي نسبة إلى المجال الذي تنشط فيه والخدمات التي تقدمها للعملاء</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مذكرة للحصول على شهادة مؤسسة ناشئة في اطار القرار الوزاري 1275                                                                                                   ملبنة جودي</vt:lpstr>
      <vt:lpstr>Diapositive 28</vt:lpstr>
      <vt:lpstr>Diapositive 29</vt:lpstr>
      <vt:lpstr>Diapositive 30</vt:lpstr>
      <vt:lpstr>Diapositive 31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KHKH</dc:creator>
  <cp:lastModifiedBy>rachid</cp:lastModifiedBy>
  <cp:revision>12</cp:revision>
  <dcterms:created xsi:type="dcterms:W3CDTF">2025-05-06T09:14:49Z</dcterms:created>
  <dcterms:modified xsi:type="dcterms:W3CDTF">2025-06-16T12:15:46Z</dcterms:modified>
</cp:coreProperties>
</file>