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3"/>
  </p:notesMasterIdLst>
  <p:handoutMasterIdLst>
    <p:handoutMasterId r:id="rId54"/>
  </p:handoutMasterIdLst>
  <p:sldIdLst>
    <p:sldId id="274" r:id="rId3"/>
    <p:sldId id="289" r:id="rId4"/>
    <p:sldId id="303" r:id="rId5"/>
    <p:sldId id="302" r:id="rId6"/>
    <p:sldId id="305" r:id="rId7"/>
    <p:sldId id="306" r:id="rId8"/>
    <p:sldId id="307" r:id="rId9"/>
    <p:sldId id="308" r:id="rId10"/>
    <p:sldId id="309" r:id="rId11"/>
    <p:sldId id="310" r:id="rId12"/>
    <p:sldId id="311" r:id="rId13"/>
    <p:sldId id="301" r:id="rId14"/>
    <p:sldId id="312" r:id="rId15"/>
    <p:sldId id="316" r:id="rId16"/>
    <p:sldId id="315" r:id="rId17"/>
    <p:sldId id="314" r:id="rId18"/>
    <p:sldId id="319" r:id="rId19"/>
    <p:sldId id="318" r:id="rId20"/>
    <p:sldId id="322" r:id="rId21"/>
    <p:sldId id="320" r:id="rId22"/>
    <p:sldId id="327" r:id="rId23"/>
    <p:sldId id="325" r:id="rId24"/>
    <p:sldId id="330" r:id="rId25"/>
    <p:sldId id="329" r:id="rId26"/>
    <p:sldId id="333" r:id="rId27"/>
    <p:sldId id="332" r:id="rId28"/>
    <p:sldId id="338" r:id="rId29"/>
    <p:sldId id="337" r:id="rId30"/>
    <p:sldId id="336" r:id="rId31"/>
    <p:sldId id="335" r:id="rId32"/>
    <p:sldId id="334" r:id="rId33"/>
    <p:sldId id="347" r:id="rId34"/>
    <p:sldId id="346" r:id="rId35"/>
    <p:sldId id="345" r:id="rId36"/>
    <p:sldId id="344" r:id="rId37"/>
    <p:sldId id="343" r:id="rId38"/>
    <p:sldId id="342" r:id="rId39"/>
    <p:sldId id="353" r:id="rId40"/>
    <p:sldId id="352" r:id="rId41"/>
    <p:sldId id="351" r:id="rId42"/>
    <p:sldId id="350" r:id="rId43"/>
    <p:sldId id="349" r:id="rId44"/>
    <p:sldId id="348" r:id="rId45"/>
    <p:sldId id="356" r:id="rId46"/>
    <p:sldId id="355" r:id="rId47"/>
    <p:sldId id="354" r:id="rId48"/>
    <p:sldId id="331" r:id="rId49"/>
    <p:sldId id="357" r:id="rId50"/>
    <p:sldId id="265" r:id="rId51"/>
    <p:sldId id="358"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eu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79619" autoAdjust="0"/>
  </p:normalViewPr>
  <p:slideViewPr>
    <p:cSldViewPr>
      <p:cViewPr>
        <p:scale>
          <a:sx n="70" d="100"/>
          <a:sy n="70" d="100"/>
        </p:scale>
        <p:origin x="-456" y="-72"/>
      </p:cViewPr>
      <p:guideLst>
        <p:guide orient="horz" pos="2160"/>
        <p:guide pos="3840"/>
        <p:guide pos="6834"/>
        <p:guide pos="801"/>
      </p:guideLst>
    </p:cSldViewPr>
  </p:slideViewPr>
  <p:outlineViewPr>
    <p:cViewPr>
      <p:scale>
        <a:sx n="33" d="100"/>
        <a:sy n="33" d="100"/>
      </p:scale>
      <p:origin x="48" y="0"/>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91585B-FD9B-4FDC-940E-F16B188611DF}" type="doc">
      <dgm:prSet loTypeId="urn:microsoft.com/office/officeart/2005/8/layout/chevronAccent+Icon#1" loCatId="process" qsTypeId="urn:microsoft.com/office/officeart/2005/8/quickstyle/simple1" qsCatId="simple" csTypeId="urn:microsoft.com/office/officeart/2005/8/colors/accent1_2" csCatId="accent1" phldr="1"/>
      <dgm:spPr/>
      <dgm:t>
        <a:bodyPr/>
        <a:lstStyle/>
        <a:p>
          <a:endParaRPr lang="en-US"/>
        </a:p>
      </dgm:t>
    </dgm:pt>
    <dgm:pt modelId="{3D196BA1-8327-42F7-B9E5-87D503CB93F4}">
      <dgm:prSet phldrT="[Text]" custT="1"/>
      <dgm:spPr/>
      <dgm:t>
        <a:bodyPr/>
        <a:lstStyle/>
        <a:p>
          <a:pPr algn="ctr" defTabSz="914400">
            <a:buNone/>
          </a:pPr>
          <a:r>
            <a:rPr lang="fr-FR" sz="1600" b="1" dirty="0" smtClean="0">
              <a:solidFill>
                <a:srgbClr val="0070C0"/>
              </a:solidFill>
              <a:latin typeface="Times New Roman" pitchFamily="18" charset="0"/>
              <a:cs typeface="Times New Roman" pitchFamily="18" charset="0"/>
            </a:rPr>
            <a:t>le réchauffement du système climatique</a:t>
          </a:r>
          <a:endParaRPr lang="fr-FR" sz="1600" b="1" noProof="1">
            <a:solidFill>
              <a:srgbClr val="0070C0"/>
            </a:solidFill>
            <a:latin typeface="Times New Roman" pitchFamily="18" charset="0"/>
            <a:cs typeface="Times New Roman" pitchFamily="18" charset="0"/>
          </a:endParaRPr>
        </a:p>
      </dgm:t>
    </dgm:pt>
    <dgm:pt modelId="{A2507B0B-8670-490A-A262-42446148EFC1}" type="parTrans" cxnId="{3034C04C-4B99-4452-89EF-B3C28EEE5939}">
      <dgm:prSet/>
      <dgm:spPr/>
      <dgm:t>
        <a:bodyPr/>
        <a:lstStyle/>
        <a:p>
          <a:endParaRPr lang="en-US"/>
        </a:p>
      </dgm:t>
    </dgm:pt>
    <dgm:pt modelId="{2F8CDDFD-859D-49A6-83DB-88370576A339}" type="sibTrans" cxnId="{3034C04C-4B99-4452-89EF-B3C28EEE5939}">
      <dgm:prSet/>
      <dgm:spPr/>
      <dgm:t>
        <a:bodyPr/>
        <a:lstStyle/>
        <a:p>
          <a:endParaRPr lang="en-US"/>
        </a:p>
      </dgm:t>
    </dgm:pt>
    <dgm:pt modelId="{4C944641-FCF5-4AD8-B261-60AA0024A79E}">
      <dgm:prSet phldrT="[Text]" custT="1"/>
      <dgm:spPr/>
      <dgm:t>
        <a:bodyPr/>
        <a:lstStyle/>
        <a:p>
          <a:pPr algn="ctr" defTabSz="914400">
            <a:buNone/>
          </a:pPr>
          <a:r>
            <a:rPr lang="fr-FR" sz="1600" b="1" dirty="0" smtClean="0">
              <a:solidFill>
                <a:srgbClr val="0070C0"/>
              </a:solidFill>
              <a:latin typeface="Times New Roman" pitchFamily="18" charset="0"/>
              <a:cs typeface="Times New Roman" pitchFamily="18" charset="0"/>
            </a:rPr>
            <a:t>une hausse des températures de l’atmosphère et de l’océan</a:t>
          </a:r>
          <a:endParaRPr lang="fr-FR" sz="1600" b="1" noProof="1">
            <a:solidFill>
              <a:srgbClr val="0070C0"/>
            </a:solidFill>
            <a:latin typeface="Times New Roman" pitchFamily="18" charset="0"/>
            <a:cs typeface="Times New Roman" pitchFamily="18" charset="0"/>
          </a:endParaRPr>
        </a:p>
      </dgm:t>
    </dgm:pt>
    <dgm:pt modelId="{8E5E79D8-FB05-4739-B0F5-8BE6ED2F29C8}" type="parTrans" cxnId="{DA278ECD-ED39-4044-9E8D-6DE29F7C3FB3}">
      <dgm:prSet/>
      <dgm:spPr/>
      <dgm:t>
        <a:bodyPr/>
        <a:lstStyle/>
        <a:p>
          <a:endParaRPr lang="en-US"/>
        </a:p>
      </dgm:t>
    </dgm:pt>
    <dgm:pt modelId="{FCC9CB30-198F-41E6-B00A-25E93E3DC839}" type="sibTrans" cxnId="{DA278ECD-ED39-4044-9E8D-6DE29F7C3FB3}">
      <dgm:prSet/>
      <dgm:spPr/>
      <dgm:t>
        <a:bodyPr/>
        <a:lstStyle/>
        <a:p>
          <a:endParaRPr lang="en-US"/>
        </a:p>
      </dgm:t>
    </dgm:pt>
    <dgm:pt modelId="{F8FB1AE1-7950-4301-88C4-3D45B2DAEABD}">
      <dgm:prSet phldrT="[Text]" custT="1"/>
      <dgm:spPr/>
      <dgm:t>
        <a:bodyPr/>
        <a:lstStyle/>
        <a:p>
          <a:pPr algn="ctr" defTabSz="914400">
            <a:buNone/>
          </a:pPr>
          <a:r>
            <a:rPr lang="fr-FR" sz="1600" b="1" dirty="0" smtClean="0">
              <a:solidFill>
                <a:srgbClr val="0070C0"/>
              </a:solidFill>
              <a:latin typeface="Times New Roman" pitchFamily="18" charset="0"/>
              <a:cs typeface="Times New Roman" pitchFamily="18" charset="0"/>
            </a:rPr>
            <a:t>une fonte massive de la neige et de la glace </a:t>
          </a:r>
          <a:endParaRPr lang="fr-FR" sz="1600" b="1" noProof="1">
            <a:solidFill>
              <a:srgbClr val="0070C0"/>
            </a:solidFill>
            <a:latin typeface="Times New Roman" pitchFamily="18" charset="0"/>
            <a:cs typeface="Times New Roman" pitchFamily="18" charset="0"/>
          </a:endParaRPr>
        </a:p>
      </dgm:t>
    </dgm:pt>
    <dgm:pt modelId="{DE3B344A-4481-4A7F-BF08-FA41E5323599}" type="parTrans" cxnId="{977E16C2-B327-4A54-873C-9FB8292020C4}">
      <dgm:prSet/>
      <dgm:spPr/>
      <dgm:t>
        <a:bodyPr/>
        <a:lstStyle/>
        <a:p>
          <a:endParaRPr lang="en-US"/>
        </a:p>
      </dgm:t>
    </dgm:pt>
    <dgm:pt modelId="{1995DAFA-2969-47AE-BAD4-7226AF43A4A9}" type="sibTrans" cxnId="{977E16C2-B327-4A54-873C-9FB8292020C4}">
      <dgm:prSet/>
      <dgm:spPr/>
      <dgm:t>
        <a:bodyPr/>
        <a:lstStyle/>
        <a:p>
          <a:endParaRPr lang="en-US"/>
        </a:p>
      </dgm:t>
    </dgm:pt>
    <dgm:pt modelId="{B7F213D6-AC1C-4269-8455-91A2A9931F05}">
      <dgm:prSet phldrT="[Text]" custT="1"/>
      <dgm:spPr/>
      <dgm:t>
        <a:bodyPr/>
        <a:lstStyle/>
        <a:p>
          <a:pPr algn="ctr" defTabSz="914400">
            <a:buNone/>
          </a:pPr>
          <a:r>
            <a:rPr lang="fr-FR" sz="1600" b="1" dirty="0" smtClean="0">
              <a:solidFill>
                <a:srgbClr val="0070C0"/>
              </a:solidFill>
              <a:latin typeface="Times New Roman" pitchFamily="18" charset="0"/>
              <a:cs typeface="Times New Roman" pitchFamily="18" charset="0"/>
            </a:rPr>
            <a:t>une élévation du niveau moyen de la mer </a:t>
          </a:r>
          <a:endParaRPr lang="fr-FR" sz="1600" b="1" noProof="1">
            <a:solidFill>
              <a:srgbClr val="0070C0"/>
            </a:solidFill>
            <a:latin typeface="Times New Roman" pitchFamily="18" charset="0"/>
            <a:cs typeface="Times New Roman" pitchFamily="18" charset="0"/>
          </a:endParaRPr>
        </a:p>
      </dgm:t>
    </dgm:pt>
    <dgm:pt modelId="{3D956855-F314-45DD-A7E4-9DA3886AB7CC}" type="parTrans" cxnId="{2029BA2A-2457-4A98-99FA-B61D86B6DFC0}">
      <dgm:prSet/>
      <dgm:spPr/>
      <dgm:t>
        <a:bodyPr/>
        <a:lstStyle/>
        <a:p>
          <a:endParaRPr lang="en-US"/>
        </a:p>
      </dgm:t>
    </dgm:pt>
    <dgm:pt modelId="{D614A336-5FF3-4391-AE65-C801E6B1982D}" type="sibTrans" cxnId="{2029BA2A-2457-4A98-99FA-B61D86B6DFC0}">
      <dgm:prSet/>
      <dgm:spPr/>
      <dgm:t>
        <a:bodyPr/>
        <a:lstStyle/>
        <a:p>
          <a:endParaRPr lang="en-US"/>
        </a:p>
      </dgm:t>
    </dgm:pt>
    <dgm:pt modelId="{03C1E04F-85F6-40B3-A0F3-213FB8AE107E}" type="pres">
      <dgm:prSet presAssocID="{4E91585B-FD9B-4FDC-940E-F16B188611DF}" presName="Name0" presStyleCnt="0">
        <dgm:presLayoutVars>
          <dgm:dir/>
          <dgm:resizeHandles val="exact"/>
        </dgm:presLayoutVars>
      </dgm:prSet>
      <dgm:spPr/>
      <dgm:t>
        <a:bodyPr/>
        <a:lstStyle/>
        <a:p>
          <a:endParaRPr lang="en-US"/>
        </a:p>
      </dgm:t>
    </dgm:pt>
    <dgm:pt modelId="{A5DD43A9-1DAF-4AF8-B93F-002231B340F4}" type="pres">
      <dgm:prSet presAssocID="{3D196BA1-8327-42F7-B9E5-87D503CB93F4}" presName="composite" presStyleCnt="0"/>
      <dgm:spPr/>
    </dgm:pt>
    <dgm:pt modelId="{F1B29D40-6158-4812-B2C1-953BF9959822}" type="pres">
      <dgm:prSet presAssocID="{3D196BA1-8327-42F7-B9E5-87D503CB93F4}" presName="bgChev" presStyleLbl="node1" presStyleIdx="0" presStyleCnt="4"/>
      <dgm:spPr/>
      <dgm:t>
        <a:bodyPr/>
        <a:lstStyle/>
        <a:p>
          <a:endParaRPr lang="fr-FR"/>
        </a:p>
      </dgm:t>
    </dgm:pt>
    <dgm:pt modelId="{73A53A56-C7DC-4AAC-A87E-DB3D1036D1EE}" type="pres">
      <dgm:prSet presAssocID="{3D196BA1-8327-42F7-B9E5-87D503CB93F4}" presName="txNode" presStyleLbl="fgAcc1" presStyleIdx="0" presStyleCnt="4" custScaleX="76997" custLinFactNeighborX="-24799" custLinFactNeighborY="-16071">
        <dgm:presLayoutVars>
          <dgm:bulletEnabled val="1"/>
        </dgm:presLayoutVars>
      </dgm:prSet>
      <dgm:spPr/>
      <dgm:t>
        <a:bodyPr/>
        <a:lstStyle/>
        <a:p>
          <a:endParaRPr lang="en-US"/>
        </a:p>
      </dgm:t>
    </dgm:pt>
    <dgm:pt modelId="{8B17F3B4-600A-4CE5-A22F-67422DEA3775}" type="pres">
      <dgm:prSet presAssocID="{2F8CDDFD-859D-49A6-83DB-88370576A339}" presName="compositeSpace" presStyleCnt="0"/>
      <dgm:spPr/>
    </dgm:pt>
    <dgm:pt modelId="{269B63CB-5ED7-42FC-B24E-49B9E6479AD2}" type="pres">
      <dgm:prSet presAssocID="{4C944641-FCF5-4AD8-B261-60AA0024A79E}" presName="composite" presStyleCnt="0"/>
      <dgm:spPr/>
    </dgm:pt>
    <dgm:pt modelId="{A33B6407-611A-47C1-8F11-11F4B43E3BA6}" type="pres">
      <dgm:prSet presAssocID="{4C944641-FCF5-4AD8-B261-60AA0024A79E}" presName="bgChev" presStyleLbl="node1" presStyleIdx="1" presStyleCnt="4"/>
      <dgm:spPr/>
    </dgm:pt>
    <dgm:pt modelId="{A9EA7C76-27AE-4735-BCE5-63AC65591A0F}" type="pres">
      <dgm:prSet presAssocID="{4C944641-FCF5-4AD8-B261-60AA0024A79E}" presName="txNode" presStyleLbl="fgAcc1" presStyleIdx="1" presStyleCnt="4" custScaleX="79071" custLinFactNeighborX="-24905" custLinFactNeighborY="-16071">
        <dgm:presLayoutVars>
          <dgm:bulletEnabled val="1"/>
        </dgm:presLayoutVars>
      </dgm:prSet>
      <dgm:spPr/>
      <dgm:t>
        <a:bodyPr/>
        <a:lstStyle/>
        <a:p>
          <a:endParaRPr lang="en-US"/>
        </a:p>
      </dgm:t>
    </dgm:pt>
    <dgm:pt modelId="{295420C1-1D20-4824-A2A2-917C15D92A2B}" type="pres">
      <dgm:prSet presAssocID="{FCC9CB30-198F-41E6-B00A-25E93E3DC839}" presName="compositeSpace" presStyleCnt="0"/>
      <dgm:spPr/>
    </dgm:pt>
    <dgm:pt modelId="{48E6F5D5-9146-43D5-BB44-65B9F611FA24}" type="pres">
      <dgm:prSet presAssocID="{F8FB1AE1-7950-4301-88C4-3D45B2DAEABD}" presName="composite" presStyleCnt="0"/>
      <dgm:spPr/>
    </dgm:pt>
    <dgm:pt modelId="{8A97269C-C120-4B0D-8241-794015A53C15}" type="pres">
      <dgm:prSet presAssocID="{F8FB1AE1-7950-4301-88C4-3D45B2DAEABD}" presName="bgChev" presStyleLbl="node1" presStyleIdx="2" presStyleCnt="4"/>
      <dgm:spPr/>
    </dgm:pt>
    <dgm:pt modelId="{3287C711-09C1-47F4-9A59-F2DE2A83CBA5}" type="pres">
      <dgm:prSet presAssocID="{F8FB1AE1-7950-4301-88C4-3D45B2DAEABD}" presName="txNode" presStyleLbl="fgAcc1" presStyleIdx="2" presStyleCnt="4" custScaleX="77915" custLinFactNeighborX="-21531" custLinFactNeighborY="-16071">
        <dgm:presLayoutVars>
          <dgm:bulletEnabled val="1"/>
        </dgm:presLayoutVars>
      </dgm:prSet>
      <dgm:spPr/>
      <dgm:t>
        <a:bodyPr/>
        <a:lstStyle/>
        <a:p>
          <a:endParaRPr lang="en-US"/>
        </a:p>
      </dgm:t>
    </dgm:pt>
    <dgm:pt modelId="{7662593A-0DBA-4DD1-9B80-A9CDE3EEA36F}" type="pres">
      <dgm:prSet presAssocID="{1995DAFA-2969-47AE-BAD4-7226AF43A4A9}" presName="compositeSpace" presStyleCnt="0"/>
      <dgm:spPr/>
    </dgm:pt>
    <dgm:pt modelId="{8EC6BC53-5DB8-4769-9D7D-706542416C7F}" type="pres">
      <dgm:prSet presAssocID="{B7F213D6-AC1C-4269-8455-91A2A9931F05}" presName="composite" presStyleCnt="0"/>
      <dgm:spPr/>
    </dgm:pt>
    <dgm:pt modelId="{2E5F26DE-5046-425E-8CE5-81AABA87F06B}" type="pres">
      <dgm:prSet presAssocID="{B7F213D6-AC1C-4269-8455-91A2A9931F05}" presName="bgChev" presStyleLbl="node1" presStyleIdx="3" presStyleCnt="4"/>
      <dgm:spPr/>
    </dgm:pt>
    <dgm:pt modelId="{6A304773-9EB8-4E73-8888-D75C2036D148}" type="pres">
      <dgm:prSet presAssocID="{B7F213D6-AC1C-4269-8455-91A2A9931F05}" presName="txNode" presStyleLbl="fgAcc1" presStyleIdx="3" presStyleCnt="4" custScaleX="77918" custLinFactNeighborX="-17000" custLinFactNeighborY="-16071">
        <dgm:presLayoutVars>
          <dgm:bulletEnabled val="1"/>
        </dgm:presLayoutVars>
      </dgm:prSet>
      <dgm:spPr/>
      <dgm:t>
        <a:bodyPr/>
        <a:lstStyle/>
        <a:p>
          <a:endParaRPr lang="en-US"/>
        </a:p>
      </dgm:t>
    </dgm:pt>
  </dgm:ptLst>
  <dgm:cxnLst>
    <dgm:cxn modelId="{AC7D777F-2E56-4559-AAAA-3A38BE39BB49}" type="presOf" srcId="{B7F213D6-AC1C-4269-8455-91A2A9931F05}" destId="{6A304773-9EB8-4E73-8888-D75C2036D148}" srcOrd="0" destOrd="0" presId="urn:microsoft.com/office/officeart/2005/8/layout/chevronAccent+Icon#1"/>
    <dgm:cxn modelId="{81991880-F84E-46F7-9B81-3AD236F8E74D}" type="presOf" srcId="{F8FB1AE1-7950-4301-88C4-3D45B2DAEABD}" destId="{3287C711-09C1-47F4-9A59-F2DE2A83CBA5}" srcOrd="0" destOrd="0" presId="urn:microsoft.com/office/officeart/2005/8/layout/chevronAccent+Icon#1"/>
    <dgm:cxn modelId="{977E16C2-B327-4A54-873C-9FB8292020C4}" srcId="{4E91585B-FD9B-4FDC-940E-F16B188611DF}" destId="{F8FB1AE1-7950-4301-88C4-3D45B2DAEABD}" srcOrd="2" destOrd="0" parTransId="{DE3B344A-4481-4A7F-BF08-FA41E5323599}" sibTransId="{1995DAFA-2969-47AE-BAD4-7226AF43A4A9}"/>
    <dgm:cxn modelId="{CDD999E0-3016-47C8-9819-5C86654DA68A}" type="presOf" srcId="{4E91585B-FD9B-4FDC-940E-F16B188611DF}" destId="{03C1E04F-85F6-40B3-A0F3-213FB8AE107E}" srcOrd="0" destOrd="0" presId="urn:microsoft.com/office/officeart/2005/8/layout/chevronAccent+Icon#1"/>
    <dgm:cxn modelId="{2029BA2A-2457-4A98-99FA-B61D86B6DFC0}" srcId="{4E91585B-FD9B-4FDC-940E-F16B188611DF}" destId="{B7F213D6-AC1C-4269-8455-91A2A9931F05}" srcOrd="3" destOrd="0" parTransId="{3D956855-F314-45DD-A7E4-9DA3886AB7CC}" sibTransId="{D614A336-5FF3-4391-AE65-C801E6B1982D}"/>
    <dgm:cxn modelId="{DA278ECD-ED39-4044-9E8D-6DE29F7C3FB3}" srcId="{4E91585B-FD9B-4FDC-940E-F16B188611DF}" destId="{4C944641-FCF5-4AD8-B261-60AA0024A79E}" srcOrd="1" destOrd="0" parTransId="{8E5E79D8-FB05-4739-B0F5-8BE6ED2F29C8}" sibTransId="{FCC9CB30-198F-41E6-B00A-25E93E3DC839}"/>
    <dgm:cxn modelId="{41A6B81C-380F-4CC4-BA8B-DDCB871A9BB0}" type="presOf" srcId="{4C944641-FCF5-4AD8-B261-60AA0024A79E}" destId="{A9EA7C76-27AE-4735-BCE5-63AC65591A0F}" srcOrd="0" destOrd="0" presId="urn:microsoft.com/office/officeart/2005/8/layout/chevronAccent+Icon#1"/>
    <dgm:cxn modelId="{BC8461A8-A48C-47B8-8E87-4724C90AD84C}" type="presOf" srcId="{3D196BA1-8327-42F7-B9E5-87D503CB93F4}" destId="{73A53A56-C7DC-4AAC-A87E-DB3D1036D1EE}" srcOrd="0" destOrd="0" presId="urn:microsoft.com/office/officeart/2005/8/layout/chevronAccent+Icon#1"/>
    <dgm:cxn modelId="{3034C04C-4B99-4452-89EF-B3C28EEE5939}" srcId="{4E91585B-FD9B-4FDC-940E-F16B188611DF}" destId="{3D196BA1-8327-42F7-B9E5-87D503CB93F4}" srcOrd="0" destOrd="0" parTransId="{A2507B0B-8670-490A-A262-42446148EFC1}" sibTransId="{2F8CDDFD-859D-49A6-83DB-88370576A339}"/>
    <dgm:cxn modelId="{A2B2E0F5-F759-4AD7-B61B-0EC0E1D7D571}" type="presParOf" srcId="{03C1E04F-85F6-40B3-A0F3-213FB8AE107E}" destId="{A5DD43A9-1DAF-4AF8-B93F-002231B340F4}" srcOrd="0" destOrd="0" presId="urn:microsoft.com/office/officeart/2005/8/layout/chevronAccent+Icon#1"/>
    <dgm:cxn modelId="{CF013694-22C4-4EDF-AFEB-05C5058C5ED2}" type="presParOf" srcId="{A5DD43A9-1DAF-4AF8-B93F-002231B340F4}" destId="{F1B29D40-6158-4812-B2C1-953BF9959822}" srcOrd="0" destOrd="0" presId="urn:microsoft.com/office/officeart/2005/8/layout/chevronAccent+Icon#1"/>
    <dgm:cxn modelId="{2C48CEF6-791D-4BCE-8ED1-79876596FD69}" type="presParOf" srcId="{A5DD43A9-1DAF-4AF8-B93F-002231B340F4}" destId="{73A53A56-C7DC-4AAC-A87E-DB3D1036D1EE}" srcOrd="1" destOrd="0" presId="urn:microsoft.com/office/officeart/2005/8/layout/chevronAccent+Icon#1"/>
    <dgm:cxn modelId="{14640BE6-2396-4B70-AEF7-51BE9C66A4A8}" type="presParOf" srcId="{03C1E04F-85F6-40B3-A0F3-213FB8AE107E}" destId="{8B17F3B4-600A-4CE5-A22F-67422DEA3775}" srcOrd="1" destOrd="0" presId="urn:microsoft.com/office/officeart/2005/8/layout/chevronAccent+Icon#1"/>
    <dgm:cxn modelId="{403A3AD3-9939-47E9-8A4E-955AECB430D8}" type="presParOf" srcId="{03C1E04F-85F6-40B3-A0F3-213FB8AE107E}" destId="{269B63CB-5ED7-42FC-B24E-49B9E6479AD2}" srcOrd="2" destOrd="0" presId="urn:microsoft.com/office/officeart/2005/8/layout/chevronAccent+Icon#1"/>
    <dgm:cxn modelId="{6C1F7800-A0C8-4E65-8466-4B194B69F6E1}" type="presParOf" srcId="{269B63CB-5ED7-42FC-B24E-49B9E6479AD2}" destId="{A33B6407-611A-47C1-8F11-11F4B43E3BA6}" srcOrd="0" destOrd="0" presId="urn:microsoft.com/office/officeart/2005/8/layout/chevronAccent+Icon#1"/>
    <dgm:cxn modelId="{F134F1CF-28FE-4190-947A-B78DE0718F3D}" type="presParOf" srcId="{269B63CB-5ED7-42FC-B24E-49B9E6479AD2}" destId="{A9EA7C76-27AE-4735-BCE5-63AC65591A0F}" srcOrd="1" destOrd="0" presId="urn:microsoft.com/office/officeart/2005/8/layout/chevronAccent+Icon#1"/>
    <dgm:cxn modelId="{73D66B93-7072-4E1B-BC67-D35AA59D9E8F}" type="presParOf" srcId="{03C1E04F-85F6-40B3-A0F3-213FB8AE107E}" destId="{295420C1-1D20-4824-A2A2-917C15D92A2B}" srcOrd="3" destOrd="0" presId="urn:microsoft.com/office/officeart/2005/8/layout/chevronAccent+Icon#1"/>
    <dgm:cxn modelId="{5019EABE-F249-407B-AB83-B1E6FB36F497}" type="presParOf" srcId="{03C1E04F-85F6-40B3-A0F3-213FB8AE107E}" destId="{48E6F5D5-9146-43D5-BB44-65B9F611FA24}" srcOrd="4" destOrd="0" presId="urn:microsoft.com/office/officeart/2005/8/layout/chevronAccent+Icon#1"/>
    <dgm:cxn modelId="{DBDE7192-A19C-4458-A726-049367E5DBAD}" type="presParOf" srcId="{48E6F5D5-9146-43D5-BB44-65B9F611FA24}" destId="{8A97269C-C120-4B0D-8241-794015A53C15}" srcOrd="0" destOrd="0" presId="urn:microsoft.com/office/officeart/2005/8/layout/chevronAccent+Icon#1"/>
    <dgm:cxn modelId="{68B81386-7682-42D4-A2BA-DD32215EAFC2}" type="presParOf" srcId="{48E6F5D5-9146-43D5-BB44-65B9F611FA24}" destId="{3287C711-09C1-47F4-9A59-F2DE2A83CBA5}" srcOrd="1" destOrd="0" presId="urn:microsoft.com/office/officeart/2005/8/layout/chevronAccent+Icon#1"/>
    <dgm:cxn modelId="{C8C5A179-745D-4DC9-8C35-C673142F57B2}" type="presParOf" srcId="{03C1E04F-85F6-40B3-A0F3-213FB8AE107E}" destId="{7662593A-0DBA-4DD1-9B80-A9CDE3EEA36F}" srcOrd="5" destOrd="0" presId="urn:microsoft.com/office/officeart/2005/8/layout/chevronAccent+Icon#1"/>
    <dgm:cxn modelId="{37A779E3-54FC-4032-AAA3-4C5011967151}" type="presParOf" srcId="{03C1E04F-85F6-40B3-A0F3-213FB8AE107E}" destId="{8EC6BC53-5DB8-4769-9D7D-706542416C7F}" srcOrd="6" destOrd="0" presId="urn:microsoft.com/office/officeart/2005/8/layout/chevronAccent+Icon#1"/>
    <dgm:cxn modelId="{0416902C-0483-49A8-B699-C68C0DB4EBD5}" type="presParOf" srcId="{8EC6BC53-5DB8-4769-9D7D-706542416C7F}" destId="{2E5F26DE-5046-425E-8CE5-81AABA87F06B}" srcOrd="0" destOrd="0" presId="urn:microsoft.com/office/officeart/2005/8/layout/chevronAccent+Icon#1"/>
    <dgm:cxn modelId="{6DB1D003-840C-4830-A34F-C2CA182FDE6C}" type="presParOf" srcId="{8EC6BC53-5DB8-4769-9D7D-706542416C7F}" destId="{6A304773-9EB8-4E73-8888-D75C2036D148}" srcOrd="1" destOrd="0" presId="urn:microsoft.com/office/officeart/2005/8/layout/chevronAccent+Ic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Accent+Icon#1">
  <dgm:title val="Processus accentué en chevrons"/>
  <dgm:desc val="Permet de représenter les étapes séquentielles d’une tâche, d’un processus ou d’un flux de travail, ou de mettre l’accent sur un mouvement ou une direction. Utilisation optimale avec du texte Niveau 1 et Niveau 2 minimal."/>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10/2/2013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10/2/2013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sz="1200" b="0" i="1"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a:t>
            </a:fld>
            <a:endParaRPr lang="en-US" sz="1200" b="0" i="0">
              <a:latin typeface="Corbel"/>
              <a:ea typeface="+mn-ea"/>
              <a:cs typeface="+mn-cs"/>
            </a:endParaRPr>
          </a:p>
        </p:txBody>
      </p:sp>
    </p:spTree>
    <p:extLst>
      <p:ext uri="{BB962C8B-B14F-4D97-AF65-F5344CB8AC3E}">
        <p14:creationId xmlns:p14="http://schemas.microsoft.com/office/powerpoint/2010/main" val="2909310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10</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11</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12</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13</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14</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15</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16</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18</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19</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20</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21</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22</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23</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24</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25</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26</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28</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29</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30</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31</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32</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33</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34</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35</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36</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38</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39</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40</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41</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42</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43</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44</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45</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46</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48</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sz="1200" b="0" i="1"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50</a:t>
            </a:fld>
            <a:endParaRPr lang="en-US" sz="1200" b="0" i="0">
              <a:latin typeface="Corbel"/>
              <a:ea typeface="+mn-ea"/>
              <a:cs typeface="+mn-cs"/>
            </a:endParaRPr>
          </a:p>
        </p:txBody>
      </p:sp>
    </p:spTree>
    <p:extLst>
      <p:ext uri="{BB962C8B-B14F-4D97-AF65-F5344CB8AC3E}">
        <p14:creationId xmlns:p14="http://schemas.microsoft.com/office/powerpoint/2010/main" val="2909310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5</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6</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8</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Plusieurs diapositives sont peut-être nécessaires</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9</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fr-FR" smtClean="0"/>
              <a:t>Modifiez le style du titre</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Modifiez le style des sous-titres du masque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fr-FR" smtClean="0"/>
              <a:t>Modifiez le style du titre</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lvl1pPr>
              <a:defRPr>
                <a:solidFill>
                  <a:schemeClr val="tx2"/>
                </a:solidFill>
              </a:defRPr>
            </a:lvl1pPr>
          </a:lstStyle>
          <a:p>
            <a:fld id="{E5FF5543-1D3E-4273-B205-7FF5632A8961}" type="datetime1">
              <a:rPr lang="en-US" smtClean="0"/>
              <a:t>10/2/2013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fr-FR" smtClean="0"/>
              <a:t>Modifiez le style du titre</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36B297A4-D8E2-4B7C-B145-B8AFF2306BF4}" type="datetime1">
              <a:rPr lang="en-US" smtClean="0"/>
              <a:t>10/2/2013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DF4A10DA-3076-4379-BCAB-5A32764CA14D}" type="datetime1">
              <a:rPr lang="en-US" smtClean="0"/>
              <a:t>10/2/2013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fr-FR" smtClean="0"/>
              <a:t>Modifiez le style du titre</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94D7E59C-C0A1-43D1-9F52-DC4A4DE4630B}" type="datetime1">
              <a:rPr lang="en-US" smtClean="0"/>
              <a:t>10/2/2013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idx="1"/>
          </p:nvPr>
        </p:nvSpPr>
        <p:spPr/>
        <p:txBody>
          <a:bodyPr/>
          <a:lstStyle>
            <a:lvl6pPr>
              <a:defRPr/>
            </a:lvl6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C7EFA04B-9E7D-49B6-AF22-1972169EE05B}" type="datetime1">
              <a:rPr lang="en-US" smtClean="0"/>
              <a:t>10/2/2013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fr-FR" smtClean="0"/>
              <a:t>Modifiez le style du titre</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87F00E41-F7D1-4050-9FF1-C69930A64F7C}" type="datetime1">
              <a:rPr lang="en-US" smtClean="0"/>
              <a:t>10/2/2013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alternative">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fr-FR" smtClean="0"/>
              <a:t>Modifiez le style du titre</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lvl1pPr>
              <a:defRPr>
                <a:solidFill>
                  <a:schemeClr val="tx2"/>
                </a:solidFill>
              </a:defRPr>
            </a:lvl1pPr>
          </a:lstStyle>
          <a:p>
            <a:fld id="{0056DB57-9EEB-4F99-839E-FB824B6D794E}" type="datetime1">
              <a:rPr lang="en-US" smtClean="0"/>
              <a:t>10/2/2013</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160CBBEA-4C62-42EA-B1F8-4999613B86CA}" type="datetime1">
              <a:rPr lang="en-US" smtClean="0"/>
              <a:t>10/2/2013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fr-FR" smtClean="0"/>
              <a:t>Modifiez le style du titre</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089F3A7E-7037-4750-A171-5886882D7CC5}" type="datetime1">
              <a:rPr lang="en-US" smtClean="0"/>
              <a:t>10/2/2013</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a:p>
        </p:txBody>
      </p:sp>
      <p:sp>
        <p:nvSpPr>
          <p:cNvPr id="3" name="Date Placeholder 2"/>
          <p:cNvSpPr>
            <a:spLocks noGrp="1"/>
          </p:cNvSpPr>
          <p:nvPr>
            <p:ph type="dt" sz="half" idx="10"/>
          </p:nvPr>
        </p:nvSpPr>
        <p:spPr/>
        <p:txBody>
          <a:bodyPr/>
          <a:lstStyle/>
          <a:p>
            <a:fld id="{5E36F49A-1C58-4840-8663-FB915CF5FB00}" type="datetime1">
              <a:rPr lang="en-US" smtClean="0"/>
              <a:t>10/2/2013</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3D11145F-F596-47BA-9DC0-39B7937653F9}" type="datetime1">
              <a:rPr lang="en-US" smtClean="0"/>
              <a:t>10/2/2013</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fr-FR" smtClean="0"/>
              <a:t>Modifiez le style du titre</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E08F2F4B-B2B2-4FF1-A32D-9A252859C836}" type="datetime1">
              <a:rPr lang="en-US" smtClean="0"/>
              <a:t>10/2/2013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fr-FR" smtClean="0"/>
              <a:t>Modifiez le style du titre</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D7EACD2E-852E-4344-8D99-33BE9F748BE2}" type="datetime1">
              <a:rPr lang="en-US" smtClean="0"/>
              <a:t>10/2/2013</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9.emf"/></Relationships>
</file>

<file path=ppt/slides/_rels/slide2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noProof="1" smtClean="0"/>
              <a:t>Description du projet</a:t>
            </a:r>
            <a:endParaRPr lang="fr-FR" noProof="1"/>
          </a:p>
        </p:txBody>
      </p:sp>
      <p:sp>
        <p:nvSpPr>
          <p:cNvPr id="3" name="Espace réservé du contenu 2"/>
          <p:cNvSpPr>
            <a:spLocks noGrp="1"/>
          </p:cNvSpPr>
          <p:nvPr>
            <p:ph type="body" idx="1"/>
          </p:nvPr>
        </p:nvSpPr>
        <p:spPr/>
        <p:txBody>
          <a:bodyPr>
            <a:normAutofit/>
          </a:bodyPr>
          <a:lstStyle/>
          <a:p>
            <a:r>
              <a:rPr lang="fr-FR" noProof="1" smtClean="0"/>
              <a:t>Brève description du projet</a:t>
            </a:r>
            <a:endParaRPr lang="fr-FR" noProof="1"/>
          </a:p>
        </p:txBody>
      </p:sp>
      <p:pic>
        <p:nvPicPr>
          <p:cNvPr id="1029" name="Picture 5" descr="C:\Users\M\Desktop\413634_more_mayak_voluny_glyby_yaxta_parus_gorizont_dal_n_1680x1050_(www.GdeFon.r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341269" y="81716"/>
            <a:ext cx="5509457" cy="400110"/>
          </a:xfrm>
          <a:prstGeom prst="rect">
            <a:avLst/>
          </a:prstGeom>
        </p:spPr>
        <p:txBody>
          <a:bodyPr wrap="none">
            <a:spAutoFit/>
          </a:bodyPr>
          <a:lstStyle/>
          <a:p>
            <a:pPr algn="ctr"/>
            <a:r>
              <a:rPr lang="fr-FR" sz="2000" b="1" i="1" dirty="0">
                <a:solidFill>
                  <a:schemeClr val="bg1">
                    <a:lumMod val="50000"/>
                  </a:schemeClr>
                </a:solidFill>
              </a:rPr>
              <a:t>République Algérienne Démocratique et populaire</a:t>
            </a:r>
          </a:p>
        </p:txBody>
      </p:sp>
      <p:sp>
        <p:nvSpPr>
          <p:cNvPr id="8" name="Rectangle 6"/>
          <p:cNvSpPr>
            <a:spLocks noChangeArrowheads="1"/>
          </p:cNvSpPr>
          <p:nvPr/>
        </p:nvSpPr>
        <p:spPr bwMode="auto">
          <a:xfrm>
            <a:off x="2237655" y="481826"/>
            <a:ext cx="771669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1" u="none" strike="noStrike" cap="none" normalizeH="0" baseline="0" dirty="0" smtClean="0">
                <a:ln>
                  <a:noFill/>
                </a:ln>
                <a:solidFill>
                  <a:schemeClr val="bg1">
                    <a:lumMod val="50000"/>
                  </a:schemeClr>
                </a:solidFill>
                <a:ea typeface="Times New Roman" pitchFamily="18" charset="0"/>
                <a:cs typeface="Arial" pitchFamily="34" charset="0"/>
              </a:rPr>
              <a:t>Ministère de l’Enseignement Supérieur et de la Recherche Scientifique </a:t>
            </a:r>
            <a:endParaRPr kumimoji="0" lang="fr-FR" sz="2000" b="0" i="0" u="none" strike="noStrike" cap="none" normalizeH="0" baseline="0" dirty="0" smtClean="0">
              <a:ln>
                <a:noFill/>
              </a:ln>
              <a:solidFill>
                <a:schemeClr val="bg1">
                  <a:lumMod val="50000"/>
                </a:schemeClr>
              </a:solidFill>
              <a:cs typeface="Arial" pitchFamily="34" charset="0"/>
            </a:endParaRPr>
          </a:p>
        </p:txBody>
      </p:sp>
      <p:pic>
        <p:nvPicPr>
          <p:cNvPr id="1031" name="Image 5" descr="Logo uni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56451" y="246514"/>
            <a:ext cx="1116213" cy="9464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32" name="Imag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1344" y="246514"/>
            <a:ext cx="1001713" cy="9048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9" name="Rectangle 8"/>
          <p:cNvSpPr/>
          <p:nvPr/>
        </p:nvSpPr>
        <p:spPr>
          <a:xfrm>
            <a:off x="0" y="2996952"/>
            <a:ext cx="9696400" cy="1938992"/>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r-FR" sz="4000" b="1" i="1" spc="50" dirty="0">
                <a:ln w="11430">
                  <a:solidFill>
                    <a:srgbClr val="FFC000"/>
                  </a:solidFill>
                </a:ln>
                <a:solidFill>
                  <a:srgbClr val="FF0000"/>
                </a:solidFill>
                <a:latin typeface="Calibri" pitchFamily="34" charset="0"/>
                <a:cs typeface="Calibri" pitchFamily="34" charset="0"/>
              </a:rPr>
              <a:t>Contribution à l’étude de la vulnérabilité de la zone côtière Algéroise  à l’aide d’un système </a:t>
            </a:r>
            <a:r>
              <a:rPr lang="fr-FR" sz="4000" b="1" i="1" spc="50" dirty="0" smtClean="0">
                <a:ln w="11430">
                  <a:solidFill>
                    <a:srgbClr val="FFC000"/>
                  </a:solidFill>
                </a:ln>
                <a:solidFill>
                  <a:srgbClr val="FF0000"/>
                </a:solidFill>
                <a:latin typeface="Calibri" pitchFamily="34" charset="0"/>
                <a:cs typeface="Calibri" pitchFamily="34" charset="0"/>
              </a:rPr>
              <a:t>d’information géographique </a:t>
            </a:r>
            <a:r>
              <a:rPr lang="fr-FR" sz="4000" b="1" i="1" spc="50" dirty="0">
                <a:ln w="11430">
                  <a:solidFill>
                    <a:srgbClr val="FFC000"/>
                  </a:solidFill>
                </a:ln>
                <a:solidFill>
                  <a:srgbClr val="FF0000"/>
                </a:solidFill>
                <a:latin typeface="Calibri" pitchFamily="34" charset="0"/>
                <a:cs typeface="Calibri" pitchFamily="34" charset="0"/>
              </a:rPr>
              <a:t>(SIG)</a:t>
            </a:r>
            <a:r>
              <a:rPr lang="fr-FR" sz="2800" b="1" i="1" spc="50" dirty="0">
                <a:ln w="11430">
                  <a:solidFill>
                    <a:srgbClr val="FFC000"/>
                  </a:solidFill>
                </a:ln>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fr-FR" sz="28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t>
            </a:r>
            <a:endParaRPr lang="fr-FR"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10" name="Rectangle 9"/>
          <p:cNvSpPr/>
          <p:nvPr/>
        </p:nvSpPr>
        <p:spPr>
          <a:xfrm>
            <a:off x="1317269" y="1031078"/>
            <a:ext cx="9639182" cy="1477328"/>
          </a:xfrm>
          <a:prstGeom prst="rect">
            <a:avLst/>
          </a:prstGeom>
        </p:spPr>
        <p:txBody>
          <a:bodyPr wrap="square">
            <a:spAutoFit/>
          </a:bodyPr>
          <a:lstStyle/>
          <a:p>
            <a:pPr algn="ctr"/>
            <a:r>
              <a:rPr lang="fr-FR" b="1" i="1" dirty="0">
                <a:solidFill>
                  <a:schemeClr val="bg1">
                    <a:lumMod val="50000"/>
                  </a:schemeClr>
                </a:solidFill>
              </a:rPr>
              <a:t>Laboratoire de Recherche des Sciences de l’Eau : </a:t>
            </a:r>
            <a:r>
              <a:rPr lang="fr-FR" b="1" i="1" dirty="0" smtClean="0">
                <a:solidFill>
                  <a:schemeClr val="bg1">
                    <a:lumMod val="50000"/>
                  </a:schemeClr>
                </a:solidFill>
              </a:rPr>
              <a:t>LRS-Eau</a:t>
            </a:r>
            <a:endParaRPr lang="fr-FR" dirty="0">
              <a:solidFill>
                <a:schemeClr val="bg1">
                  <a:lumMod val="50000"/>
                </a:schemeClr>
              </a:solidFill>
            </a:endParaRPr>
          </a:p>
          <a:p>
            <a:pPr algn="ctr"/>
            <a:r>
              <a:rPr lang="fr-FR" b="1" i="1" dirty="0">
                <a:solidFill>
                  <a:schemeClr val="bg1">
                    <a:lumMod val="50000"/>
                  </a:schemeClr>
                </a:solidFill>
              </a:rPr>
              <a:t>Ecole Doctorale Sciences de l’Eau et Développement </a:t>
            </a:r>
            <a:r>
              <a:rPr lang="fr-FR" b="1" i="1" dirty="0" smtClean="0">
                <a:solidFill>
                  <a:schemeClr val="bg1">
                    <a:lumMod val="50000"/>
                  </a:schemeClr>
                </a:solidFill>
              </a:rPr>
              <a:t>Durable</a:t>
            </a:r>
            <a:endParaRPr lang="fr-FR" dirty="0">
              <a:solidFill>
                <a:schemeClr val="bg1">
                  <a:lumMod val="50000"/>
                </a:schemeClr>
              </a:solidFill>
            </a:endParaRPr>
          </a:p>
          <a:p>
            <a:pPr algn="ctr"/>
            <a:r>
              <a:rPr lang="fr-FR" b="1" i="1" dirty="0" smtClean="0">
                <a:solidFill>
                  <a:schemeClr val="bg1">
                    <a:lumMod val="50000"/>
                  </a:schemeClr>
                </a:solidFill>
              </a:rPr>
              <a:t>Mémoire présenté </a:t>
            </a:r>
            <a:r>
              <a:rPr lang="fr-FR" b="1" i="1" dirty="0">
                <a:solidFill>
                  <a:schemeClr val="bg1">
                    <a:lumMod val="50000"/>
                  </a:schemeClr>
                </a:solidFill>
              </a:rPr>
              <a:t>à </a:t>
            </a:r>
            <a:r>
              <a:rPr lang="fr-FR" b="1" i="1" dirty="0" smtClean="0">
                <a:solidFill>
                  <a:schemeClr val="bg1">
                    <a:lumMod val="50000"/>
                  </a:schemeClr>
                </a:solidFill>
              </a:rPr>
              <a:t>l’université </a:t>
            </a:r>
            <a:r>
              <a:rPr lang="fr-FR" b="1" i="1" dirty="0">
                <a:solidFill>
                  <a:schemeClr val="bg1">
                    <a:lumMod val="50000"/>
                  </a:schemeClr>
                </a:solidFill>
                <a:effectLst>
                  <a:outerShdw blurRad="50800" dist="38100" algn="tr" rotWithShape="0">
                    <a:prstClr val="black">
                      <a:alpha val="40000"/>
                    </a:prstClr>
                  </a:outerShdw>
                </a:effectLst>
              </a:rPr>
              <a:t>ZIANE Achour</a:t>
            </a:r>
            <a:r>
              <a:rPr lang="fr-FR" b="1" i="1" dirty="0">
                <a:solidFill>
                  <a:schemeClr val="bg1">
                    <a:lumMod val="50000"/>
                  </a:schemeClr>
                </a:solidFill>
              </a:rPr>
              <a:t> de </a:t>
            </a:r>
            <a:r>
              <a:rPr lang="fr-FR" b="1" i="1" dirty="0" smtClean="0">
                <a:solidFill>
                  <a:schemeClr val="bg1">
                    <a:lumMod val="50000"/>
                  </a:schemeClr>
                </a:solidFill>
              </a:rPr>
              <a:t>Djelfa  </a:t>
            </a:r>
            <a:endParaRPr lang="fr-FR" dirty="0">
              <a:solidFill>
                <a:schemeClr val="bg1">
                  <a:lumMod val="50000"/>
                </a:schemeClr>
              </a:solidFill>
            </a:endParaRPr>
          </a:p>
          <a:p>
            <a:pPr algn="ctr"/>
            <a:r>
              <a:rPr lang="fr-FR" b="1" i="1" dirty="0" smtClean="0">
                <a:solidFill>
                  <a:schemeClr val="bg1">
                    <a:lumMod val="50000"/>
                  </a:schemeClr>
                </a:solidFill>
              </a:rPr>
              <a:t>En </a:t>
            </a:r>
            <a:r>
              <a:rPr lang="fr-FR" b="1" i="1" dirty="0">
                <a:solidFill>
                  <a:schemeClr val="bg1">
                    <a:lumMod val="50000"/>
                  </a:schemeClr>
                </a:solidFill>
              </a:rPr>
              <a:t>vue de l’obtention du diplôme </a:t>
            </a:r>
            <a:r>
              <a:rPr lang="fr-FR" b="1" i="1" dirty="0" smtClean="0">
                <a:solidFill>
                  <a:schemeClr val="bg1">
                    <a:lumMod val="50000"/>
                  </a:schemeClr>
                </a:solidFill>
              </a:rPr>
              <a:t>de</a:t>
            </a:r>
            <a:r>
              <a:rPr lang="fr-FR" dirty="0">
                <a:solidFill>
                  <a:schemeClr val="bg1">
                    <a:lumMod val="50000"/>
                  </a:schemeClr>
                </a:solidFill>
              </a:rPr>
              <a:t> </a:t>
            </a:r>
            <a:r>
              <a:rPr lang="fr-FR" b="1" i="1" dirty="0">
                <a:solidFill>
                  <a:schemeClr val="bg1">
                    <a:lumMod val="50000"/>
                  </a:schemeClr>
                </a:solidFill>
              </a:rPr>
              <a:t>MAGISTER</a:t>
            </a:r>
            <a:endParaRPr lang="fr-FR" dirty="0" smtClean="0">
              <a:solidFill>
                <a:schemeClr val="bg1">
                  <a:lumMod val="50000"/>
                </a:schemeClr>
              </a:solidFill>
            </a:endParaRPr>
          </a:p>
          <a:p>
            <a:pPr algn="ctr"/>
            <a:r>
              <a:rPr lang="fr-FR" b="1" i="1" dirty="0" smtClean="0">
                <a:solidFill>
                  <a:schemeClr val="bg1">
                    <a:lumMod val="50000"/>
                  </a:schemeClr>
                </a:solidFill>
              </a:rPr>
              <a:t>En </a:t>
            </a:r>
            <a:r>
              <a:rPr lang="fr-FR" b="1" i="1" dirty="0">
                <a:solidFill>
                  <a:schemeClr val="bg1">
                    <a:lumMod val="50000"/>
                  </a:schemeClr>
                </a:solidFill>
              </a:rPr>
              <a:t>Sciences de l’Eau et Développement Durable  </a:t>
            </a:r>
            <a:r>
              <a:rPr lang="fr-FR" dirty="0">
                <a:solidFill>
                  <a:schemeClr val="bg1">
                    <a:lumMod val="50000"/>
                  </a:schemeClr>
                </a:solidFill>
              </a:rPr>
              <a:t> </a:t>
            </a:r>
            <a:r>
              <a:rPr lang="fr-FR" b="1" i="1" dirty="0" smtClean="0">
                <a:solidFill>
                  <a:schemeClr val="bg1">
                    <a:lumMod val="50000"/>
                  </a:schemeClr>
                </a:solidFill>
              </a:rPr>
              <a:t>Option </a:t>
            </a:r>
            <a:r>
              <a:rPr lang="fr-FR" b="1" i="1" dirty="0">
                <a:solidFill>
                  <a:schemeClr val="bg1">
                    <a:lumMod val="50000"/>
                  </a:schemeClr>
                </a:solidFill>
              </a:rPr>
              <a:t>: Sciences de l’Eau</a:t>
            </a:r>
            <a:endParaRPr lang="fr-FR" dirty="0">
              <a:solidFill>
                <a:schemeClr val="bg1">
                  <a:lumMod val="50000"/>
                </a:schemeClr>
              </a:solidFill>
            </a:endParaRPr>
          </a:p>
        </p:txBody>
      </p:sp>
      <p:sp>
        <p:nvSpPr>
          <p:cNvPr id="4" name="Rectangle 3"/>
          <p:cNvSpPr/>
          <p:nvPr/>
        </p:nvSpPr>
        <p:spPr>
          <a:xfrm>
            <a:off x="10743830" y="1192963"/>
            <a:ext cx="1522711" cy="830997"/>
          </a:xfrm>
          <a:prstGeom prst="rect">
            <a:avLst/>
          </a:prstGeom>
        </p:spPr>
        <p:txBody>
          <a:bodyPr wrap="square">
            <a:spAutoFit/>
          </a:bodyPr>
          <a:lstStyle/>
          <a:p>
            <a:pPr algn="ctr"/>
            <a:r>
              <a:rPr lang="fr-FR" sz="1600" b="1" dirty="0">
                <a:solidFill>
                  <a:schemeClr val="bg1">
                    <a:lumMod val="50000"/>
                  </a:schemeClr>
                </a:solidFill>
                <a:latin typeface="Cambria" pitchFamily="18" charset="0"/>
              </a:rPr>
              <a:t>Université ZIANE Achour </a:t>
            </a:r>
            <a:endParaRPr lang="fr-FR" sz="1600" b="1" dirty="0" smtClean="0">
              <a:solidFill>
                <a:schemeClr val="bg1">
                  <a:lumMod val="50000"/>
                </a:schemeClr>
              </a:solidFill>
              <a:latin typeface="Cambria" pitchFamily="18" charset="0"/>
            </a:endParaRPr>
          </a:p>
          <a:p>
            <a:pPr algn="ctr"/>
            <a:r>
              <a:rPr lang="fr-FR" sz="1600" b="1" dirty="0">
                <a:solidFill>
                  <a:schemeClr val="bg1">
                    <a:lumMod val="50000"/>
                  </a:schemeClr>
                </a:solidFill>
                <a:latin typeface="Cambria" pitchFamily="18" charset="0"/>
              </a:rPr>
              <a:t>Djelfa</a:t>
            </a:r>
          </a:p>
        </p:txBody>
      </p:sp>
      <p:sp>
        <p:nvSpPr>
          <p:cNvPr id="5" name="Rectangle 4"/>
          <p:cNvSpPr/>
          <p:nvPr/>
        </p:nvSpPr>
        <p:spPr>
          <a:xfrm>
            <a:off x="0" y="1175123"/>
            <a:ext cx="1657596" cy="861774"/>
          </a:xfrm>
          <a:prstGeom prst="rect">
            <a:avLst/>
          </a:prstGeom>
        </p:spPr>
        <p:txBody>
          <a:bodyPr wrap="square">
            <a:spAutoFit/>
          </a:bodyPr>
          <a:lstStyle/>
          <a:p>
            <a:pPr algn="ctr"/>
            <a:r>
              <a:rPr lang="fr-FR" sz="1600" b="1" dirty="0">
                <a:solidFill>
                  <a:schemeClr val="bg1">
                    <a:lumMod val="50000"/>
                  </a:schemeClr>
                </a:solidFill>
                <a:latin typeface="Cambria" pitchFamily="18" charset="0"/>
              </a:rPr>
              <a:t>Ecole Nationale </a:t>
            </a:r>
            <a:r>
              <a:rPr lang="fr-FR" sz="1600" b="1" dirty="0" smtClean="0">
                <a:solidFill>
                  <a:schemeClr val="bg1">
                    <a:lumMod val="50000"/>
                  </a:schemeClr>
                </a:solidFill>
                <a:latin typeface="Cambria" pitchFamily="18" charset="0"/>
              </a:rPr>
              <a:t>Polytechnique</a:t>
            </a:r>
          </a:p>
          <a:p>
            <a:pPr algn="ctr"/>
            <a:r>
              <a:rPr lang="fr-FR" sz="1600" b="1" dirty="0">
                <a:solidFill>
                  <a:schemeClr val="bg1">
                    <a:lumMod val="50000"/>
                  </a:schemeClr>
                </a:solidFill>
                <a:latin typeface="Cambria" pitchFamily="18" charset="0"/>
              </a:rPr>
              <a:t>Alger</a:t>
            </a:r>
            <a:endParaRPr lang="fr-FR" sz="1600" dirty="0">
              <a:solidFill>
                <a:schemeClr val="bg1">
                  <a:lumMod val="50000"/>
                </a:schemeClr>
              </a:solidFill>
              <a:latin typeface="Cambria" pitchFamily="18" charset="0"/>
            </a:endParaRPr>
          </a:p>
        </p:txBody>
      </p:sp>
      <p:sp>
        <p:nvSpPr>
          <p:cNvPr id="6" name="Rectangle 5"/>
          <p:cNvSpPr/>
          <p:nvPr/>
        </p:nvSpPr>
        <p:spPr>
          <a:xfrm>
            <a:off x="692200" y="2524254"/>
            <a:ext cx="1574470" cy="523220"/>
          </a:xfrm>
          <a:prstGeom prst="rect">
            <a:avLst/>
          </a:prstGeom>
        </p:spPr>
        <p:txBody>
          <a:bodyPr wrap="none">
            <a:spAutoFit/>
          </a:bodyPr>
          <a:lstStyle/>
          <a:p>
            <a:r>
              <a:rPr lang="fr-FR" sz="2800" b="1" u="sng" dirty="0">
                <a:solidFill>
                  <a:srgbClr val="C00000"/>
                </a:solidFill>
                <a:latin typeface="Cambria" pitchFamily="18" charset="0"/>
              </a:rPr>
              <a:t>THÈME</a:t>
            </a:r>
            <a:r>
              <a:rPr lang="fr-FR" sz="2800" b="1" i="1" u="sng" dirty="0">
                <a:solidFill>
                  <a:srgbClr val="C00000"/>
                </a:solidFill>
                <a:latin typeface="Cambria" pitchFamily="18" charset="0"/>
              </a:rPr>
              <a:t> </a:t>
            </a:r>
            <a:r>
              <a:rPr lang="fr-FR" sz="2800" b="1" i="1" u="sng" dirty="0" smtClean="0">
                <a:solidFill>
                  <a:srgbClr val="C00000"/>
                </a:solidFill>
                <a:latin typeface="Cambria" pitchFamily="18" charset="0"/>
              </a:rPr>
              <a:t>:</a:t>
            </a:r>
            <a:endParaRPr lang="fr-FR" sz="2800" u="sng" dirty="0">
              <a:solidFill>
                <a:srgbClr val="C00000"/>
              </a:solidFill>
              <a:latin typeface="Cambria" pitchFamily="18" charset="0"/>
            </a:endParaRPr>
          </a:p>
        </p:txBody>
      </p:sp>
      <p:sp>
        <p:nvSpPr>
          <p:cNvPr id="11" name="Rectangle 10"/>
          <p:cNvSpPr/>
          <p:nvPr/>
        </p:nvSpPr>
        <p:spPr>
          <a:xfrm>
            <a:off x="7275774" y="5245749"/>
            <a:ext cx="4368119" cy="1200329"/>
          </a:xfrm>
          <a:prstGeom prst="rect">
            <a:avLst/>
          </a:prstGeom>
        </p:spPr>
        <p:txBody>
          <a:bodyPr wrap="none">
            <a:spAutoFit/>
          </a:bodyPr>
          <a:lstStyle/>
          <a:p>
            <a:r>
              <a:rPr lang="fr-FR" sz="2400" b="1" i="1" u="sng" dirty="0">
                <a:solidFill>
                  <a:srgbClr val="FFFF00"/>
                </a:solidFill>
              </a:rPr>
              <a:t>Présenté par</a:t>
            </a:r>
            <a:r>
              <a:rPr lang="fr-FR" sz="2400" b="1" i="1" dirty="0">
                <a:solidFill>
                  <a:srgbClr val="FFFF00"/>
                </a:solidFill>
              </a:rPr>
              <a:t> : </a:t>
            </a:r>
            <a:r>
              <a:rPr lang="fr-FR" sz="2400" b="1" dirty="0">
                <a:solidFill>
                  <a:srgbClr val="FFFF00"/>
                </a:solidFill>
              </a:rPr>
              <a:t> </a:t>
            </a:r>
            <a:endParaRPr lang="fr-FR" sz="2400" b="1" dirty="0" smtClean="0">
              <a:solidFill>
                <a:srgbClr val="FFFF00"/>
              </a:solidFill>
            </a:endParaRPr>
          </a:p>
          <a:p>
            <a:r>
              <a:rPr lang="fr-FR" sz="2400" b="1" dirty="0" smtClean="0">
                <a:solidFill>
                  <a:srgbClr val="FFFF00"/>
                </a:solidFill>
              </a:rPr>
              <a:t>    </a:t>
            </a:r>
          </a:p>
          <a:p>
            <a:r>
              <a:rPr lang="fr-FR" sz="2400" b="1" dirty="0" smtClean="0"/>
              <a:t>    </a:t>
            </a:r>
            <a:r>
              <a:rPr lang="fr-FR" sz="2400" b="1" dirty="0" smtClean="0">
                <a:ln w="17780" cmpd="sng">
                  <a:solidFill>
                    <a:srgbClr val="FFC000"/>
                  </a:solidFill>
                  <a:prstDash val="solid"/>
                  <a:miter lim="800000"/>
                </a:ln>
                <a:effectLst>
                  <a:outerShdw blurRad="50800" algn="tl" rotWithShape="0">
                    <a:srgbClr val="000000"/>
                  </a:outerShdw>
                </a:effectLst>
                <a:latin typeface="Times New Roman" pitchFamily="18" charset="0"/>
                <a:cs typeface="Times New Roman" pitchFamily="18" charset="0"/>
              </a:rPr>
              <a:t>LATRECHE </a:t>
            </a:r>
            <a:r>
              <a:rPr lang="fr-FR" sz="2400" b="1" dirty="0">
                <a:ln w="17780" cmpd="sng">
                  <a:solidFill>
                    <a:srgbClr val="FFC000"/>
                  </a:solidFill>
                  <a:prstDash val="solid"/>
                  <a:miter lim="800000"/>
                </a:ln>
                <a:effectLst>
                  <a:outerShdw blurRad="50800" algn="tl" rotWithShape="0">
                    <a:srgbClr val="000000"/>
                  </a:outerShdw>
                </a:effectLst>
                <a:latin typeface="Times New Roman" pitchFamily="18" charset="0"/>
                <a:cs typeface="Times New Roman" pitchFamily="18" charset="0"/>
              </a:rPr>
              <a:t>Mostefa Lamine</a:t>
            </a:r>
          </a:p>
        </p:txBody>
      </p:sp>
      <p:sp>
        <p:nvSpPr>
          <p:cNvPr id="12" name="Rectangle 11"/>
          <p:cNvSpPr/>
          <p:nvPr/>
        </p:nvSpPr>
        <p:spPr>
          <a:xfrm>
            <a:off x="623392" y="5157192"/>
            <a:ext cx="4773038" cy="1200329"/>
          </a:xfrm>
          <a:prstGeom prst="rect">
            <a:avLst/>
          </a:prstGeom>
        </p:spPr>
        <p:txBody>
          <a:bodyPr wrap="none">
            <a:spAutoFit/>
          </a:bodyPr>
          <a:lstStyle/>
          <a:p>
            <a:r>
              <a:rPr lang="fr-FR" sz="2400" b="1" i="1" u="sng" dirty="0" smtClean="0">
                <a:solidFill>
                  <a:srgbClr val="FFFF00"/>
                </a:solidFill>
              </a:rPr>
              <a:t>Encadré </a:t>
            </a:r>
            <a:r>
              <a:rPr lang="fr-FR" sz="2400" b="1" i="1" u="sng" dirty="0">
                <a:solidFill>
                  <a:srgbClr val="FFFF00"/>
                </a:solidFill>
              </a:rPr>
              <a:t>par</a:t>
            </a:r>
            <a:r>
              <a:rPr lang="fr-FR" sz="2400" b="1" i="1" dirty="0">
                <a:solidFill>
                  <a:srgbClr val="FFFF00"/>
                </a:solidFill>
              </a:rPr>
              <a:t> : </a:t>
            </a:r>
            <a:r>
              <a:rPr lang="fr-FR" sz="2400" b="1" dirty="0">
                <a:solidFill>
                  <a:srgbClr val="FFFF00"/>
                </a:solidFill>
              </a:rPr>
              <a:t> </a:t>
            </a:r>
            <a:endParaRPr lang="fr-FR" sz="2400" b="1" dirty="0" smtClean="0">
              <a:solidFill>
                <a:srgbClr val="FFFF00"/>
              </a:solidFill>
            </a:endParaRPr>
          </a:p>
          <a:p>
            <a:endParaRPr lang="fr-FR" sz="2400" b="1" dirty="0">
              <a:solidFill>
                <a:srgbClr val="FFFF00"/>
              </a:solidFill>
            </a:endParaRPr>
          </a:p>
          <a:p>
            <a:r>
              <a:rPr lang="fr-FR" sz="2400" b="1" dirty="0" smtClean="0">
                <a:ln w="17780" cmpd="sng">
                  <a:solidFill>
                    <a:srgbClr val="FFC000"/>
                  </a:solidFill>
                  <a:prstDash val="solid"/>
                  <a:miter lim="800000"/>
                </a:ln>
                <a:effectLst>
                  <a:outerShdw blurRad="50800" algn="tl" rotWithShape="0">
                    <a:srgbClr val="000000"/>
                  </a:outerShdw>
                </a:effectLst>
                <a:latin typeface="Times New Roman" pitchFamily="18" charset="0"/>
                <a:cs typeface="Times New Roman" pitchFamily="18" charset="0"/>
              </a:rPr>
              <a:t>   Dr. </a:t>
            </a:r>
            <a:r>
              <a:rPr lang="fr-FR" sz="2400" b="1" dirty="0">
                <a:ln w="17780" cmpd="sng">
                  <a:solidFill>
                    <a:srgbClr val="FFC000"/>
                  </a:solidFill>
                  <a:prstDash val="solid"/>
                  <a:miter lim="800000"/>
                </a:ln>
                <a:effectLst>
                  <a:outerShdw blurRad="50800" algn="tl" rotWithShape="0">
                    <a:srgbClr val="000000"/>
                  </a:outerShdw>
                </a:effectLst>
                <a:latin typeface="Times New Roman" pitchFamily="18" charset="0"/>
                <a:cs typeface="Times New Roman" pitchFamily="18" charset="0"/>
              </a:rPr>
              <a:t>MIHOUBI Mustapha Kamel </a:t>
            </a:r>
          </a:p>
        </p:txBody>
      </p:sp>
      <p:sp>
        <p:nvSpPr>
          <p:cNvPr id="13" name="Rectangle 12"/>
          <p:cNvSpPr/>
          <p:nvPr/>
        </p:nvSpPr>
        <p:spPr>
          <a:xfrm>
            <a:off x="5128427" y="6414536"/>
            <a:ext cx="1935145" cy="461665"/>
          </a:xfrm>
          <a:prstGeom prst="rect">
            <a:avLst/>
          </a:prstGeom>
        </p:spPr>
        <p:txBody>
          <a:bodyPr wrap="none">
            <a:spAutoFit/>
          </a:bodyPr>
          <a:lstStyle/>
          <a:p>
            <a:r>
              <a:rPr lang="fr-FR" sz="2400" b="1" u="sng" dirty="0">
                <a:solidFill>
                  <a:srgbClr val="FFFF00"/>
                </a:solidFill>
                <a:latin typeface="Cambria" pitchFamily="18" charset="0"/>
              </a:rPr>
              <a:t>2012 – 2013</a:t>
            </a:r>
            <a:endParaRPr lang="fr-FR" sz="2400" u="sng" dirty="0">
              <a:solidFill>
                <a:srgbClr val="FFFF00"/>
              </a:solidFill>
              <a:latin typeface="Cambria" pitchFamily="18" charset="0"/>
            </a:endParaRPr>
          </a:p>
        </p:txBody>
      </p:sp>
    </p:spTree>
    <p:extLst>
      <p:ext uri="{BB962C8B-B14F-4D97-AF65-F5344CB8AC3E}">
        <p14:creationId xmlns:p14="http://schemas.microsoft.com/office/powerpoint/2010/main" val="3332817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06130" y="179728"/>
            <a:ext cx="11622518" cy="1938992"/>
          </a:xfrm>
          <a:prstGeom prst="rect">
            <a:avLst/>
          </a:prstGeom>
          <a:noFill/>
        </p:spPr>
        <p:txBody>
          <a:bodyPr wrap="square" rtlCol="0">
            <a:spAutoFit/>
          </a:bodyPr>
          <a:lstStyle/>
          <a:p>
            <a:r>
              <a:rPr lang="fr-FR" sz="2400" b="1" dirty="0" smtClean="0">
                <a:solidFill>
                  <a:srgbClr val="7030A0"/>
                </a:solidFill>
                <a:latin typeface="Times New Roman" pitchFamily="18" charset="0"/>
                <a:cs typeface="Times New Roman" pitchFamily="18" charset="0"/>
              </a:rPr>
              <a:t>II. </a:t>
            </a:r>
            <a:r>
              <a:rPr lang="fr-FR" sz="2400" b="1" dirty="0">
                <a:solidFill>
                  <a:srgbClr val="7030A0"/>
                </a:solidFill>
                <a:latin typeface="Times New Roman" pitchFamily="18" charset="0"/>
                <a:cs typeface="Times New Roman" pitchFamily="18" charset="0"/>
              </a:rPr>
              <a:t>3. Transport </a:t>
            </a:r>
            <a:r>
              <a:rPr lang="fr-FR" sz="2400" b="1" dirty="0" smtClean="0">
                <a:solidFill>
                  <a:srgbClr val="7030A0"/>
                </a:solidFill>
                <a:latin typeface="Times New Roman" pitchFamily="18" charset="0"/>
                <a:cs typeface="Times New Roman" pitchFamily="18" charset="0"/>
              </a:rPr>
              <a:t>littoral</a:t>
            </a:r>
          </a:p>
          <a:p>
            <a:pPr algn="just"/>
            <a:r>
              <a:rPr lang="fr-FR" sz="2400" dirty="0" smtClean="0">
                <a:solidFill>
                  <a:schemeClr val="tx1">
                    <a:lumMod val="50000"/>
                  </a:schemeClr>
                </a:solidFill>
              </a:rPr>
              <a:t>   </a:t>
            </a:r>
            <a:r>
              <a:rPr lang="fr-FR" sz="2400" dirty="0" smtClean="0">
                <a:solidFill>
                  <a:schemeClr val="tx1">
                    <a:lumMod val="50000"/>
                  </a:schemeClr>
                </a:solidFill>
                <a:latin typeface="Times New Roman" pitchFamily="18" charset="0"/>
                <a:cs typeface="Times New Roman" pitchFamily="18" charset="0"/>
              </a:rPr>
              <a:t>Le </a:t>
            </a:r>
            <a:r>
              <a:rPr lang="fr-FR" sz="2400" dirty="0">
                <a:solidFill>
                  <a:schemeClr val="tx1">
                    <a:lumMod val="50000"/>
                  </a:schemeClr>
                </a:solidFill>
                <a:latin typeface="Times New Roman" pitchFamily="18" charset="0"/>
                <a:cs typeface="Times New Roman" pitchFamily="18" charset="0"/>
              </a:rPr>
              <a:t>transport sédimentaire littoral (mouvement des </a:t>
            </a:r>
            <a:r>
              <a:rPr lang="fr-FR" sz="2400" dirty="0" smtClean="0">
                <a:solidFill>
                  <a:schemeClr val="tx1">
                    <a:lumMod val="50000"/>
                  </a:schemeClr>
                </a:solidFill>
                <a:latin typeface="Times New Roman" pitchFamily="18" charset="0"/>
                <a:cs typeface="Times New Roman" pitchFamily="18" charset="0"/>
              </a:rPr>
              <a:t>sédiments marins</a:t>
            </a:r>
            <a:r>
              <a:rPr lang="fr-FR" sz="2400" dirty="0">
                <a:solidFill>
                  <a:schemeClr val="tx1">
                    <a:lumMod val="50000"/>
                  </a:schemeClr>
                </a:solidFill>
                <a:latin typeface="Times New Roman" pitchFamily="18" charset="0"/>
                <a:cs typeface="Times New Roman" pitchFamily="18" charset="0"/>
              </a:rPr>
              <a:t>) se fait sous les effets de la houle et du courant et sous forme éolienne (</a:t>
            </a:r>
            <a:r>
              <a:rPr lang="fr-FR" sz="2400" dirty="0" smtClean="0">
                <a:solidFill>
                  <a:schemeClr val="tx1">
                    <a:lumMod val="50000"/>
                  </a:schemeClr>
                </a:solidFill>
                <a:latin typeface="Times New Roman" pitchFamily="18" charset="0"/>
                <a:cs typeface="Times New Roman" pitchFamily="18" charset="0"/>
              </a:rPr>
              <a:t>l’effet des </a:t>
            </a:r>
            <a:r>
              <a:rPr lang="fr-FR" sz="2400" dirty="0">
                <a:solidFill>
                  <a:schemeClr val="tx1">
                    <a:lumMod val="50000"/>
                  </a:schemeClr>
                </a:solidFill>
                <a:latin typeface="Times New Roman" pitchFamily="18" charset="0"/>
                <a:cs typeface="Times New Roman" pitchFamily="18" charset="0"/>
              </a:rPr>
              <a:t>vents), sous l’action des vagues et des courants, l’écoulement d’eau va </a:t>
            </a:r>
            <a:r>
              <a:rPr lang="fr-FR" sz="2400" dirty="0" smtClean="0">
                <a:solidFill>
                  <a:schemeClr val="tx1">
                    <a:lumMod val="50000"/>
                  </a:schemeClr>
                </a:solidFill>
                <a:latin typeface="Times New Roman" pitchFamily="18" charset="0"/>
                <a:cs typeface="Times New Roman" pitchFamily="18" charset="0"/>
              </a:rPr>
              <a:t>transporter les </a:t>
            </a:r>
            <a:r>
              <a:rPr lang="fr-FR" sz="2400" dirty="0">
                <a:solidFill>
                  <a:schemeClr val="tx1">
                    <a:lumMod val="50000"/>
                  </a:schemeClr>
                </a:solidFill>
                <a:latin typeface="Times New Roman" pitchFamily="18" charset="0"/>
                <a:cs typeface="Times New Roman" pitchFamily="18" charset="0"/>
              </a:rPr>
              <a:t>sédiments du fond puis les redépose, et soumis à cette activité hydrodynamique, </a:t>
            </a:r>
            <a:r>
              <a:rPr lang="fr-FR" sz="2400" dirty="0" smtClean="0">
                <a:solidFill>
                  <a:schemeClr val="tx1">
                    <a:lumMod val="50000"/>
                  </a:schemeClr>
                </a:solidFill>
                <a:latin typeface="Times New Roman" pitchFamily="18" charset="0"/>
                <a:cs typeface="Times New Roman" pitchFamily="18" charset="0"/>
              </a:rPr>
              <a:t>la plage </a:t>
            </a:r>
            <a:r>
              <a:rPr lang="fr-FR" sz="2400" dirty="0">
                <a:solidFill>
                  <a:schemeClr val="tx1">
                    <a:lumMod val="50000"/>
                  </a:schemeClr>
                </a:solidFill>
                <a:latin typeface="Times New Roman" pitchFamily="18" charset="0"/>
                <a:cs typeface="Times New Roman" pitchFamily="18" charset="0"/>
              </a:rPr>
              <a:t>va changer sa </a:t>
            </a:r>
            <a:r>
              <a:rPr lang="fr-FR" sz="2400" dirty="0" smtClean="0">
                <a:solidFill>
                  <a:schemeClr val="tx1">
                    <a:lumMod val="50000"/>
                  </a:schemeClr>
                </a:solidFill>
                <a:latin typeface="Times New Roman" pitchFamily="18" charset="0"/>
                <a:cs typeface="Times New Roman" pitchFamily="18" charset="0"/>
              </a:rPr>
              <a:t>forme. </a:t>
            </a:r>
            <a:endParaRPr lang="fr-FR" sz="2400" dirty="0">
              <a:solidFill>
                <a:schemeClr val="tx1">
                  <a:lumMod val="50000"/>
                </a:schemeClr>
              </a:solidFill>
              <a:latin typeface="Times New Roman" pitchFamily="18" charset="0"/>
              <a:cs typeface="Times New Roman" pitchFamily="18" charset="0"/>
            </a:endParaRPr>
          </a:p>
        </p:txBody>
      </p:sp>
      <p:pic>
        <p:nvPicPr>
          <p:cNvPr id="4102"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r="20288"/>
          <a:stretch/>
        </p:blipFill>
        <p:spPr bwMode="auto">
          <a:xfrm>
            <a:off x="1775520" y="2394609"/>
            <a:ext cx="8640959" cy="36705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ZoneTexte 7"/>
          <p:cNvSpPr txBox="1"/>
          <p:nvPr/>
        </p:nvSpPr>
        <p:spPr>
          <a:xfrm>
            <a:off x="1559496" y="5945849"/>
            <a:ext cx="9001000" cy="707886"/>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4</a:t>
            </a:r>
            <a:r>
              <a:rPr lang="fr-FR" sz="2000" b="1" dirty="0" smtClean="0">
                <a:solidFill>
                  <a:schemeClr val="tx1">
                    <a:lumMod val="50000"/>
                  </a:schemeClr>
                </a:solidFill>
                <a:latin typeface="Times New Roman" pitchFamily="18" charset="0"/>
                <a:cs typeface="Times New Roman" pitchFamily="18" charset="0"/>
              </a:rPr>
              <a:t> </a:t>
            </a:r>
            <a:r>
              <a:rPr lang="fr-FR" sz="2000" b="1" dirty="0">
                <a:solidFill>
                  <a:schemeClr val="tx1">
                    <a:lumMod val="50000"/>
                  </a:schemeClr>
                </a:solidFill>
                <a:latin typeface="Times New Roman" pitchFamily="18" charset="0"/>
                <a:cs typeface="Times New Roman" pitchFamily="18" charset="0"/>
              </a:rPr>
              <a:t>: Quelques types des formes </a:t>
            </a:r>
            <a:r>
              <a:rPr lang="fr-FR" sz="2000" b="1" dirty="0" smtClean="0">
                <a:solidFill>
                  <a:schemeClr val="tx1">
                    <a:lumMod val="50000"/>
                  </a:schemeClr>
                </a:solidFill>
                <a:latin typeface="Times New Roman" pitchFamily="18" charset="0"/>
                <a:cs typeface="Times New Roman" pitchFamily="18" charset="0"/>
              </a:rPr>
              <a:t>sédimentaires </a:t>
            </a:r>
            <a:r>
              <a:rPr lang="fr-FR" sz="2000" b="1" dirty="0">
                <a:solidFill>
                  <a:schemeClr val="tx1">
                    <a:lumMod val="50000"/>
                  </a:schemeClr>
                </a:solidFill>
                <a:latin typeface="Times New Roman" pitchFamily="18" charset="0"/>
                <a:cs typeface="Times New Roman" pitchFamily="18" charset="0"/>
              </a:rPr>
              <a:t>: a) ride </a:t>
            </a:r>
            <a:r>
              <a:rPr lang="fr-FR" sz="2000" b="1" dirty="0" smtClean="0">
                <a:solidFill>
                  <a:schemeClr val="tx1">
                    <a:lumMod val="50000"/>
                  </a:schemeClr>
                </a:solidFill>
                <a:latin typeface="Times New Roman" pitchFamily="18" charset="0"/>
                <a:cs typeface="Times New Roman" pitchFamily="18" charset="0"/>
              </a:rPr>
              <a:t>de courant </a:t>
            </a:r>
            <a:r>
              <a:rPr lang="fr-FR" sz="2000" b="1" dirty="0">
                <a:solidFill>
                  <a:schemeClr val="tx1">
                    <a:lumMod val="50000"/>
                  </a:schemeClr>
                </a:solidFill>
                <a:latin typeface="Times New Roman" pitchFamily="18" charset="0"/>
                <a:cs typeface="Times New Roman" pitchFamily="18" charset="0"/>
              </a:rPr>
              <a:t>; b) ride de vague ; c) onde de dune (sable) ; d) barre de </a:t>
            </a:r>
            <a:r>
              <a:rPr lang="fr-FR" sz="2000" b="1" dirty="0" smtClean="0">
                <a:solidFill>
                  <a:schemeClr val="tx1">
                    <a:lumMod val="50000"/>
                  </a:schemeClr>
                </a:solidFill>
                <a:latin typeface="Times New Roman" pitchFamily="18" charset="0"/>
                <a:cs typeface="Times New Roman" pitchFamily="18" charset="0"/>
              </a:rPr>
              <a:t>déferlement (</a:t>
            </a:r>
            <a:r>
              <a:rPr lang="fr-FR" sz="2000" b="1" dirty="0" err="1" smtClean="0">
                <a:solidFill>
                  <a:schemeClr val="tx1">
                    <a:lumMod val="50000"/>
                  </a:schemeClr>
                </a:solidFill>
                <a:latin typeface="Times New Roman" pitchFamily="18" charset="0"/>
                <a:cs typeface="Times New Roman" pitchFamily="18" charset="0"/>
              </a:rPr>
              <a:t>Soulsby</a:t>
            </a:r>
            <a:r>
              <a:rPr lang="fr-FR" sz="2000" b="1" dirty="0" smtClean="0">
                <a:solidFill>
                  <a:schemeClr val="tx1">
                    <a:lumMod val="50000"/>
                  </a:schemeClr>
                </a:solidFill>
                <a:latin typeface="Times New Roman" pitchFamily="18" charset="0"/>
                <a:cs typeface="Times New Roman" pitchFamily="18" charset="0"/>
              </a:rPr>
              <a:t>, 1997</a:t>
            </a:r>
            <a:r>
              <a:rPr lang="fr-FR" sz="2000" b="1" dirty="0">
                <a:solidFill>
                  <a:schemeClr val="tx1">
                    <a:lumMod val="50000"/>
                  </a:schemeClr>
                </a:solidFill>
                <a:latin typeface="Times New Roman" pitchFamily="18" charset="0"/>
                <a:cs typeface="Times New Roman" pitchFamily="18" charset="0"/>
              </a:rPr>
              <a:t>)</a:t>
            </a: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10</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6143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3000"/>
                                  </p:stCondLst>
                                  <p:childTnLst>
                                    <p:set>
                                      <p:cBhvr>
                                        <p:cTn id="12" dur="1" fill="hold">
                                          <p:stCondLst>
                                            <p:cond delay="0"/>
                                          </p:stCondLst>
                                        </p:cTn>
                                        <p:tgtEl>
                                          <p:spTgt spid="4102"/>
                                        </p:tgtEl>
                                        <p:attrNameLst>
                                          <p:attrName>style.visibility</p:attrName>
                                        </p:attrNameLst>
                                      </p:cBhvr>
                                      <p:to>
                                        <p:strVal val="visible"/>
                                      </p:to>
                                    </p:set>
                                    <p:animEffect transition="in" filter="circle(in)">
                                      <p:cBhvr>
                                        <p:cTn id="13" dur="2000"/>
                                        <p:tgtEl>
                                          <p:spTgt spid="4102"/>
                                        </p:tgtEl>
                                      </p:cBhvr>
                                    </p:animEffect>
                                  </p:childTnLst>
                                </p:cTn>
                              </p:par>
                            </p:childTnLst>
                          </p:cTn>
                        </p:par>
                        <p:par>
                          <p:cTn id="14" fill="hold">
                            <p:stCondLst>
                              <p:cond delay="6000"/>
                            </p:stCondLst>
                            <p:childTnLst>
                              <p:par>
                                <p:cTn id="15" presetID="16" presetClass="entr" presetSubtype="2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0" y="0"/>
            <a:ext cx="12192000" cy="864072"/>
          </a:xfrm>
        </p:spPr>
        <p:txBody>
          <a:bodyPr>
            <a:noAutofit/>
          </a:bodyPr>
          <a:lstStyle/>
          <a:p>
            <a:r>
              <a:rPr lang="fr-FR" sz="3200" b="1" u="sng" dirty="0">
                <a:solidFill>
                  <a:srgbClr val="C00000"/>
                </a:solidFill>
              </a:rPr>
              <a:t>CHAPITRE </a:t>
            </a:r>
            <a:r>
              <a:rPr lang="fr-FR" sz="3200" b="1" u="sng" dirty="0" smtClean="0">
                <a:solidFill>
                  <a:srgbClr val="C00000"/>
                </a:solidFill>
              </a:rPr>
              <a:t>II </a:t>
            </a:r>
            <a:r>
              <a:rPr lang="fr-FR" sz="3200" b="1" u="sng" dirty="0">
                <a:solidFill>
                  <a:srgbClr val="C00000"/>
                </a:solidFill>
              </a:rPr>
              <a:t>:</a:t>
            </a:r>
            <a:r>
              <a:rPr lang="fr-FR" sz="3200" b="1" dirty="0">
                <a:solidFill>
                  <a:srgbClr val="C00000"/>
                </a:solidFill>
              </a:rPr>
              <a:t> </a:t>
            </a:r>
            <a:r>
              <a:rPr lang="fr-FR" sz="3200" b="1" dirty="0" smtClean="0">
                <a:solidFill>
                  <a:srgbClr val="C00000"/>
                </a:solidFill>
              </a:rPr>
              <a:t>   </a:t>
            </a:r>
            <a:r>
              <a:rPr lang="fr-FR" sz="3200" b="1" dirty="0" smtClean="0"/>
              <a:t>Etat des lieux du domaine côtier de l’Algérois</a:t>
            </a:r>
            <a:endParaRPr lang="fr-FR" sz="3200" noProof="1"/>
          </a:p>
        </p:txBody>
      </p:sp>
      <p:sp>
        <p:nvSpPr>
          <p:cNvPr id="2" name="ZoneTexte 1"/>
          <p:cNvSpPr txBox="1"/>
          <p:nvPr/>
        </p:nvSpPr>
        <p:spPr>
          <a:xfrm>
            <a:off x="263352" y="1700808"/>
            <a:ext cx="4392488" cy="3785652"/>
          </a:xfrm>
          <a:prstGeom prst="rect">
            <a:avLst/>
          </a:prstGeom>
          <a:noFill/>
        </p:spPr>
        <p:txBody>
          <a:bodyPr wrap="square" rtlCol="0">
            <a:spAutoFit/>
          </a:bodyPr>
          <a:lstStyle/>
          <a:p>
            <a:pPr algn="just"/>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baie d’Alger se situe au </a:t>
            </a:r>
            <a:r>
              <a:rPr lang="fr-FR" sz="2400" dirty="0" smtClean="0">
                <a:solidFill>
                  <a:schemeClr val="tx1">
                    <a:lumMod val="50000"/>
                  </a:schemeClr>
                </a:solidFill>
                <a:latin typeface="Times New Roman" pitchFamily="18" charset="0"/>
                <a:cs typeface="Times New Roman" pitchFamily="18" charset="0"/>
              </a:rPr>
              <a:t>cœur </a:t>
            </a:r>
            <a:r>
              <a:rPr lang="fr-FR" sz="2400" dirty="0">
                <a:solidFill>
                  <a:schemeClr val="tx1">
                    <a:lumMod val="50000"/>
                  </a:schemeClr>
                </a:solidFill>
                <a:latin typeface="Times New Roman" pitchFamily="18" charset="0"/>
                <a:cs typeface="Times New Roman" pitchFamily="18" charset="0"/>
              </a:rPr>
              <a:t>du littoral algérois, elle </a:t>
            </a:r>
            <a:r>
              <a:rPr lang="fr-FR" sz="2400" dirty="0" smtClean="0">
                <a:solidFill>
                  <a:schemeClr val="tx1">
                    <a:lumMod val="50000"/>
                  </a:schemeClr>
                </a:solidFill>
                <a:latin typeface="Times New Roman" pitchFamily="18" charset="0"/>
                <a:cs typeface="Times New Roman" pitchFamily="18" charset="0"/>
              </a:rPr>
              <a:t>s’inscrit en </a:t>
            </a:r>
            <a:r>
              <a:rPr lang="fr-FR" sz="2400" dirty="0">
                <a:solidFill>
                  <a:schemeClr val="tx1">
                    <a:lumMod val="50000"/>
                  </a:schemeClr>
                </a:solidFill>
                <a:latin typeface="Times New Roman" pitchFamily="18" charset="0"/>
                <a:cs typeface="Times New Roman" pitchFamily="18" charset="0"/>
              </a:rPr>
              <a:t>creux dans la plaine de la Mitidja de forme semi-circulaire d’une </a:t>
            </a:r>
            <a:r>
              <a:rPr lang="fr-FR" sz="2400" dirty="0" smtClean="0">
                <a:solidFill>
                  <a:schemeClr val="tx1">
                    <a:lumMod val="50000"/>
                  </a:schemeClr>
                </a:solidFill>
                <a:latin typeface="Times New Roman" pitchFamily="18" charset="0"/>
                <a:cs typeface="Times New Roman" pitchFamily="18" charset="0"/>
              </a:rPr>
              <a:t>superficie approximative </a:t>
            </a:r>
            <a:r>
              <a:rPr lang="fr-FR" sz="2400" dirty="0">
                <a:solidFill>
                  <a:schemeClr val="tx1">
                    <a:lumMod val="50000"/>
                  </a:schemeClr>
                </a:solidFill>
                <a:latin typeface="Times New Roman" pitchFamily="18" charset="0"/>
                <a:cs typeface="Times New Roman" pitchFamily="18" charset="0"/>
              </a:rPr>
              <a:t>de l’ordre de 180 </a:t>
            </a:r>
            <a:r>
              <a:rPr lang="fr-FR" sz="2400" dirty="0" smtClean="0">
                <a:solidFill>
                  <a:schemeClr val="tx1">
                    <a:lumMod val="50000"/>
                  </a:schemeClr>
                </a:solidFill>
                <a:latin typeface="Times New Roman" pitchFamily="18" charset="0"/>
                <a:cs typeface="Times New Roman" pitchFamily="18" charset="0"/>
              </a:rPr>
              <a:t>Km</a:t>
            </a:r>
            <a:r>
              <a:rPr lang="fr-FR" sz="2400" baseline="30000" dirty="0">
                <a:solidFill>
                  <a:schemeClr val="tx1">
                    <a:lumMod val="50000"/>
                  </a:schemeClr>
                </a:solidFill>
                <a:latin typeface="Times New Roman" pitchFamily="18" charset="0"/>
                <a:cs typeface="Times New Roman" pitchFamily="18" charset="0"/>
              </a:rPr>
              <a:t>2</a:t>
            </a:r>
            <a:r>
              <a:rPr lang="fr-FR" sz="2400" dirty="0" smtClean="0">
                <a:solidFill>
                  <a:schemeClr val="tx1">
                    <a:lumMod val="50000"/>
                  </a:schemeClr>
                </a:solidFill>
                <a:latin typeface="Times New Roman" pitchFamily="18" charset="0"/>
                <a:cs typeface="Times New Roman" pitchFamily="18" charset="0"/>
              </a:rPr>
              <a:t>, </a:t>
            </a:r>
            <a:r>
              <a:rPr lang="fr-FR" sz="2400" dirty="0">
                <a:solidFill>
                  <a:schemeClr val="tx1">
                    <a:lumMod val="50000"/>
                  </a:schemeClr>
                </a:solidFill>
                <a:latin typeface="Times New Roman" pitchFamily="18" charset="0"/>
                <a:cs typeface="Times New Roman" pitchFamily="18" charset="0"/>
              </a:rPr>
              <a:t>délimitée au nord par la mer Méditerranée, </a:t>
            </a:r>
            <a:r>
              <a:rPr lang="fr-FR" sz="2400" dirty="0" smtClean="0">
                <a:solidFill>
                  <a:schemeClr val="tx1">
                    <a:lumMod val="50000"/>
                  </a:schemeClr>
                </a:solidFill>
                <a:latin typeface="Times New Roman" pitchFamily="18" charset="0"/>
                <a:cs typeface="Times New Roman" pitchFamily="18" charset="0"/>
              </a:rPr>
              <a:t>à l’ouest </a:t>
            </a:r>
            <a:r>
              <a:rPr lang="fr-FR" sz="2400" dirty="0">
                <a:solidFill>
                  <a:schemeClr val="tx1">
                    <a:lumMod val="50000"/>
                  </a:schemeClr>
                </a:solidFill>
                <a:latin typeface="Times New Roman" pitchFamily="18" charset="0"/>
                <a:cs typeface="Times New Roman" pitchFamily="18" charset="0"/>
              </a:rPr>
              <a:t>par la pointe </a:t>
            </a:r>
            <a:r>
              <a:rPr lang="fr-FR" sz="2400" dirty="0" err="1">
                <a:solidFill>
                  <a:schemeClr val="tx1">
                    <a:lumMod val="50000"/>
                  </a:schemeClr>
                </a:solidFill>
                <a:latin typeface="Times New Roman" pitchFamily="18" charset="0"/>
                <a:cs typeface="Times New Roman" pitchFamily="18" charset="0"/>
              </a:rPr>
              <a:t>Pescade</a:t>
            </a:r>
            <a:r>
              <a:rPr lang="fr-FR" sz="2400" dirty="0">
                <a:solidFill>
                  <a:schemeClr val="tx1">
                    <a:lumMod val="50000"/>
                  </a:schemeClr>
                </a:solidFill>
                <a:latin typeface="Times New Roman" pitchFamily="18" charset="0"/>
                <a:cs typeface="Times New Roman" pitchFamily="18" charset="0"/>
              </a:rPr>
              <a:t> (Rais </a:t>
            </a:r>
            <a:r>
              <a:rPr lang="fr-FR" sz="2400" dirty="0" err="1">
                <a:solidFill>
                  <a:schemeClr val="tx1">
                    <a:lumMod val="50000"/>
                  </a:schemeClr>
                </a:solidFill>
                <a:latin typeface="Times New Roman" pitchFamily="18" charset="0"/>
                <a:cs typeface="Times New Roman" pitchFamily="18" charset="0"/>
              </a:rPr>
              <a:t>Hamidou</a:t>
            </a:r>
            <a:r>
              <a:rPr lang="fr-FR" sz="2400" dirty="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et </a:t>
            </a:r>
            <a:r>
              <a:rPr lang="fr-FR" sz="2400" dirty="0">
                <a:solidFill>
                  <a:schemeClr val="tx1">
                    <a:lumMod val="50000"/>
                  </a:schemeClr>
                </a:solidFill>
                <a:latin typeface="Times New Roman" pitchFamily="18" charset="0"/>
                <a:cs typeface="Times New Roman" pitchFamily="18" charset="0"/>
              </a:rPr>
              <a:t>à </a:t>
            </a:r>
            <a:r>
              <a:rPr lang="fr-FR" sz="2400" dirty="0" smtClean="0">
                <a:solidFill>
                  <a:schemeClr val="tx1">
                    <a:lumMod val="50000"/>
                  </a:schemeClr>
                </a:solidFill>
                <a:latin typeface="Times New Roman" pitchFamily="18" charset="0"/>
                <a:cs typeface="Times New Roman" pitchFamily="18" charset="0"/>
              </a:rPr>
              <a:t>l’est par </a:t>
            </a:r>
            <a:r>
              <a:rPr lang="fr-FR" sz="2400" dirty="0">
                <a:solidFill>
                  <a:schemeClr val="tx1">
                    <a:lumMod val="50000"/>
                  </a:schemeClr>
                </a:solidFill>
                <a:latin typeface="Times New Roman" pitchFamily="18" charset="0"/>
                <a:cs typeface="Times New Roman" pitchFamily="18" charset="0"/>
              </a:rPr>
              <a:t>le cap Matifou (Bordj El- </a:t>
            </a:r>
            <a:r>
              <a:rPr lang="fr-FR" sz="2400" dirty="0" err="1">
                <a:solidFill>
                  <a:schemeClr val="tx1">
                    <a:lumMod val="50000"/>
                  </a:schemeClr>
                </a:solidFill>
                <a:latin typeface="Times New Roman" pitchFamily="18" charset="0"/>
                <a:cs typeface="Times New Roman" pitchFamily="18" charset="0"/>
              </a:rPr>
              <a:t>Bahri</a:t>
            </a:r>
            <a:r>
              <a:rPr lang="fr-FR" sz="2400" dirty="0" smtClean="0">
                <a:solidFill>
                  <a:schemeClr val="tx1">
                    <a:lumMod val="50000"/>
                  </a:schemeClr>
                </a:solidFill>
                <a:latin typeface="Times New Roman" pitchFamily="18" charset="0"/>
                <a:cs typeface="Times New Roman" pitchFamily="18" charset="0"/>
              </a:rPr>
              <a:t>).</a:t>
            </a:r>
            <a:endParaRPr lang="fr-FR" sz="2400" dirty="0">
              <a:solidFill>
                <a:schemeClr val="tx1">
                  <a:lumMod val="50000"/>
                </a:schemeClr>
              </a:solidFill>
              <a:latin typeface="Times New Roman" pitchFamily="18" charset="0"/>
              <a:cs typeface="Times New Roman" pitchFamily="18" charset="0"/>
            </a:endParaRPr>
          </a:p>
        </p:txBody>
      </p:sp>
      <p:pic>
        <p:nvPicPr>
          <p:cNvPr id="1030" name="Image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840" y="1442392"/>
            <a:ext cx="7536160" cy="4725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p:cNvSpPr txBox="1"/>
          <p:nvPr/>
        </p:nvSpPr>
        <p:spPr>
          <a:xfrm>
            <a:off x="253098" y="980728"/>
            <a:ext cx="9227277" cy="461665"/>
          </a:xfrm>
          <a:prstGeom prst="rect">
            <a:avLst/>
          </a:prstGeom>
          <a:noFill/>
        </p:spPr>
        <p:txBody>
          <a:bodyPr wrap="square" rtlCol="0">
            <a:spAutoFit/>
          </a:bodyPr>
          <a:lstStyle/>
          <a:p>
            <a:r>
              <a:rPr lang="fr-FR" sz="2400" b="1" dirty="0">
                <a:solidFill>
                  <a:schemeClr val="tx1">
                    <a:lumMod val="50000"/>
                  </a:schemeClr>
                </a:solidFill>
                <a:latin typeface="Times New Roman" pitchFamily="18" charset="0"/>
                <a:cs typeface="Times New Roman" pitchFamily="18" charset="0"/>
              </a:rPr>
              <a:t>I. </a:t>
            </a:r>
            <a:r>
              <a:rPr lang="fr-FR" sz="2400" b="1" dirty="0" smtClean="0">
                <a:solidFill>
                  <a:schemeClr val="tx1">
                    <a:lumMod val="50000"/>
                  </a:schemeClr>
                </a:solidFill>
                <a:latin typeface="Times New Roman" pitchFamily="18" charset="0"/>
                <a:cs typeface="Times New Roman" pitchFamily="18" charset="0"/>
              </a:rPr>
              <a:t>SITUATION GEOGRAPHIQUE DE LA BAIE D’ALGER</a:t>
            </a:r>
            <a:endParaRPr lang="fr-FR" sz="2400" b="1" dirty="0">
              <a:solidFill>
                <a:schemeClr val="tx1">
                  <a:lumMod val="50000"/>
                </a:schemeClr>
              </a:solidFill>
              <a:latin typeface="Times New Roman" pitchFamily="18" charset="0"/>
              <a:cs typeface="Times New Roman" pitchFamily="18" charset="0"/>
            </a:endParaRPr>
          </a:p>
        </p:txBody>
      </p:sp>
      <p:sp>
        <p:nvSpPr>
          <p:cNvPr id="4" name="ZoneTexte 3"/>
          <p:cNvSpPr txBox="1"/>
          <p:nvPr/>
        </p:nvSpPr>
        <p:spPr>
          <a:xfrm>
            <a:off x="4367808" y="6167636"/>
            <a:ext cx="7680176" cy="400110"/>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5 </a:t>
            </a:r>
            <a:r>
              <a:rPr lang="fr-FR" sz="2000" b="1" dirty="0">
                <a:solidFill>
                  <a:schemeClr val="tx1">
                    <a:lumMod val="50000"/>
                  </a:schemeClr>
                </a:solidFill>
                <a:latin typeface="Times New Roman" pitchFamily="18" charset="0"/>
                <a:cs typeface="Times New Roman" pitchFamily="18" charset="0"/>
              </a:rPr>
              <a:t>: </a:t>
            </a:r>
            <a:r>
              <a:rPr lang="fr-FR" sz="2000" b="1" dirty="0" smtClean="0">
                <a:solidFill>
                  <a:schemeClr val="tx1">
                    <a:lumMod val="50000"/>
                  </a:schemeClr>
                </a:solidFill>
                <a:latin typeface="Times New Roman" pitchFamily="18" charset="0"/>
                <a:cs typeface="Times New Roman" pitchFamily="18" charset="0"/>
              </a:rPr>
              <a:t>Description géographique de la zone côtière algéroise</a:t>
            </a:r>
            <a:endParaRPr lang="fr-FR" sz="2000" b="1" dirty="0">
              <a:solidFill>
                <a:schemeClr val="tx1">
                  <a:lumMod val="50000"/>
                </a:schemeClr>
              </a:solidFill>
              <a:latin typeface="Times New Roman" pitchFamily="18" charset="0"/>
              <a:cs typeface="Times New Roman" pitchFamily="18" charset="0"/>
            </a:endParaRP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11</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193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6" presetClass="entr" presetSubtype="16" fill="hold" nodeType="afterEffect">
                                  <p:stCondLst>
                                    <p:cond delay="0"/>
                                  </p:stCondLst>
                                  <p:childTnLst>
                                    <p:set>
                                      <p:cBhvr>
                                        <p:cTn id="24" dur="1" fill="hold">
                                          <p:stCondLst>
                                            <p:cond delay="0"/>
                                          </p:stCondLst>
                                        </p:cTn>
                                        <p:tgtEl>
                                          <p:spTgt spid="1030"/>
                                        </p:tgtEl>
                                        <p:attrNameLst>
                                          <p:attrName>style.visibility</p:attrName>
                                        </p:attrNameLst>
                                      </p:cBhvr>
                                      <p:to>
                                        <p:strVal val="visible"/>
                                      </p:to>
                                    </p:set>
                                    <p:animEffect transition="in" filter="circle(in)">
                                      <p:cBhvr>
                                        <p:cTn id="25" dur="2000"/>
                                        <p:tgtEl>
                                          <p:spTgt spid="1030"/>
                                        </p:tgtEl>
                                      </p:cBhvr>
                                    </p:animEffect>
                                  </p:childTnLst>
                                </p:cTn>
                              </p:par>
                            </p:childTnLst>
                          </p:cTn>
                        </p:par>
                        <p:par>
                          <p:cTn id="26" fill="hold">
                            <p:stCondLst>
                              <p:cond delay="4500"/>
                            </p:stCondLst>
                            <p:childTnLst>
                              <p:par>
                                <p:cTn id="27" presetID="16" presetClass="entr" presetSubtype="21"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inVertical)">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221771" y="273833"/>
            <a:ext cx="11706877" cy="461665"/>
          </a:xfrm>
          <a:prstGeom prst="rect">
            <a:avLst/>
          </a:prstGeom>
          <a:noFill/>
        </p:spPr>
        <p:txBody>
          <a:bodyPr wrap="square" rtlCol="0">
            <a:spAutoFit/>
          </a:bodyPr>
          <a:lstStyle/>
          <a:p>
            <a:r>
              <a:rPr lang="fr-FR" sz="2400" b="1" dirty="0" smtClean="0">
                <a:solidFill>
                  <a:schemeClr val="tx1">
                    <a:lumMod val="50000"/>
                  </a:schemeClr>
                </a:solidFill>
                <a:latin typeface="Times New Roman" pitchFamily="18" charset="0"/>
                <a:cs typeface="Times New Roman" pitchFamily="18" charset="0"/>
              </a:rPr>
              <a:t>II. </a:t>
            </a:r>
            <a:r>
              <a:rPr lang="fr-FR" sz="2400" b="1" dirty="0">
                <a:solidFill>
                  <a:schemeClr val="tx1">
                    <a:lumMod val="50000"/>
                  </a:schemeClr>
                </a:solidFill>
                <a:latin typeface="Times New Roman" pitchFamily="18" charset="0"/>
                <a:cs typeface="Times New Roman" pitchFamily="18" charset="0"/>
              </a:rPr>
              <a:t>CARACTERISTIQUES </a:t>
            </a:r>
            <a:r>
              <a:rPr lang="fr-FR" sz="2400" b="1" dirty="0" smtClean="0">
                <a:solidFill>
                  <a:schemeClr val="tx1">
                    <a:lumMod val="50000"/>
                  </a:schemeClr>
                </a:solidFill>
                <a:latin typeface="Times New Roman" pitchFamily="18" charset="0"/>
                <a:cs typeface="Times New Roman" pitchFamily="18" charset="0"/>
              </a:rPr>
              <a:t>GEOLOGIQUES ET HYDRGEOLOGIQUES</a:t>
            </a:r>
            <a:endParaRPr lang="fr-FR" sz="2400" b="1" dirty="0">
              <a:solidFill>
                <a:schemeClr val="tx1">
                  <a:lumMod val="50000"/>
                </a:schemeClr>
              </a:solidFill>
              <a:latin typeface="Times New Roman" pitchFamily="18" charset="0"/>
              <a:cs typeface="Times New Roman" pitchFamily="18" charset="0"/>
            </a:endParaRPr>
          </a:p>
        </p:txBody>
      </p:sp>
      <p:sp>
        <p:nvSpPr>
          <p:cNvPr id="8" name="ZoneTexte 7"/>
          <p:cNvSpPr txBox="1"/>
          <p:nvPr/>
        </p:nvSpPr>
        <p:spPr>
          <a:xfrm>
            <a:off x="839416" y="856357"/>
            <a:ext cx="10513168" cy="5632311"/>
          </a:xfrm>
          <a:prstGeom prst="rect">
            <a:avLst/>
          </a:prstGeom>
          <a:noFill/>
        </p:spPr>
        <p:txBody>
          <a:bodyPr wrap="square" rtlCol="0">
            <a:spAutoFit/>
          </a:bodyPr>
          <a:lstStyle/>
          <a:p>
            <a:pPr algn="just"/>
            <a:r>
              <a:rPr lang="fr-FR" sz="2400" dirty="0" smtClean="0">
                <a:solidFill>
                  <a:schemeClr val="tx1">
                    <a:lumMod val="50000"/>
                  </a:schemeClr>
                </a:solidFill>
                <a:latin typeface="Times New Roman" pitchFamily="18" charset="0"/>
                <a:cs typeface="Times New Roman" pitchFamily="18" charset="0"/>
              </a:rPr>
              <a:t>  Du </a:t>
            </a:r>
            <a:r>
              <a:rPr lang="fr-FR" sz="2400" dirty="0">
                <a:solidFill>
                  <a:schemeClr val="tx1">
                    <a:lumMod val="50000"/>
                  </a:schemeClr>
                </a:solidFill>
                <a:latin typeface="Times New Roman" pitchFamily="18" charset="0"/>
                <a:cs typeface="Times New Roman" pitchFamily="18" charset="0"/>
              </a:rPr>
              <a:t>point de vue de la géologie et la morphologie régionale, la région d’Alger est subdivisée en quatre ensembles bien définis</a:t>
            </a:r>
            <a:r>
              <a:rPr lang="fr-FR" sz="2400" dirty="0" smtClean="0">
                <a:solidFill>
                  <a:schemeClr val="tx1">
                    <a:lumMod val="50000"/>
                  </a:schemeClr>
                </a:solidFill>
                <a:latin typeface="Times New Roman" pitchFamily="18" charset="0"/>
                <a:cs typeface="Times New Roman" pitchFamily="18" charset="0"/>
              </a:rPr>
              <a:t>:</a:t>
            </a:r>
          </a:p>
          <a:p>
            <a:pPr algn="just"/>
            <a:endParaRPr lang="fr-FR" sz="2400" dirty="0" smtClean="0">
              <a:solidFill>
                <a:schemeClr val="tx1">
                  <a:lumMod val="50000"/>
                </a:schemeClr>
              </a:solidFill>
              <a:latin typeface="Times New Roman" pitchFamily="18" charset="0"/>
              <a:cs typeface="Times New Roman" pitchFamily="18" charset="0"/>
            </a:endParaRPr>
          </a:p>
          <a:p>
            <a:pPr marL="725488" indent="-274638" algn="just">
              <a:buFont typeface="Arial" pitchFamily="34" charset="0"/>
              <a:buChar char="•"/>
            </a:pPr>
            <a:r>
              <a:rPr lang="fr-FR" sz="2400" b="1" dirty="0">
                <a:solidFill>
                  <a:srgbClr val="7030A0"/>
                </a:solidFill>
                <a:latin typeface="Times New Roman" pitchFamily="18" charset="0"/>
                <a:cs typeface="Times New Roman" pitchFamily="18" charset="0"/>
              </a:rPr>
              <a:t>Le massif d’Alger (massif de la </a:t>
            </a:r>
            <a:r>
              <a:rPr lang="fr-FR" sz="2400" b="1" dirty="0" err="1">
                <a:solidFill>
                  <a:srgbClr val="7030A0"/>
                </a:solidFill>
                <a:latin typeface="Times New Roman" pitchFamily="18" charset="0"/>
                <a:cs typeface="Times New Roman" pitchFamily="18" charset="0"/>
              </a:rPr>
              <a:t>Bouzaréah</a:t>
            </a:r>
            <a:r>
              <a:rPr lang="fr-FR" sz="2400" b="1" dirty="0" smtClean="0">
                <a:solidFill>
                  <a:srgbClr val="7030A0"/>
                </a:solidFill>
                <a:latin typeface="Times New Roman" pitchFamily="18" charset="0"/>
                <a:cs typeface="Times New Roman" pitchFamily="18" charset="0"/>
              </a:rPr>
              <a:t>)</a:t>
            </a:r>
          </a:p>
          <a:p>
            <a:pPr marL="725488" indent="-274638" algn="just">
              <a:buFont typeface="Arial" pitchFamily="34" charset="0"/>
              <a:buChar char="•"/>
            </a:pPr>
            <a:r>
              <a:rPr lang="fr-FR" sz="2400" b="1" dirty="0">
                <a:solidFill>
                  <a:srgbClr val="7030A0"/>
                </a:solidFill>
                <a:latin typeface="Times New Roman" pitchFamily="18" charset="0"/>
                <a:cs typeface="Times New Roman" pitchFamily="18" charset="0"/>
              </a:rPr>
              <a:t>Le Sahel </a:t>
            </a:r>
            <a:r>
              <a:rPr lang="fr-FR" sz="2400" b="1" dirty="0" smtClean="0">
                <a:solidFill>
                  <a:srgbClr val="7030A0"/>
                </a:solidFill>
                <a:latin typeface="Times New Roman" pitchFamily="18" charset="0"/>
                <a:cs typeface="Times New Roman" pitchFamily="18" charset="0"/>
              </a:rPr>
              <a:t>d’Alger</a:t>
            </a:r>
          </a:p>
          <a:p>
            <a:pPr marL="725488" indent="-274638" algn="just">
              <a:buFont typeface="Arial" pitchFamily="34" charset="0"/>
              <a:buChar char="•"/>
            </a:pPr>
            <a:r>
              <a:rPr lang="fr-FR" sz="2400" b="1" dirty="0">
                <a:solidFill>
                  <a:srgbClr val="7030A0"/>
                </a:solidFill>
                <a:latin typeface="Times New Roman" pitchFamily="18" charset="0"/>
                <a:cs typeface="Times New Roman" pitchFamily="18" charset="0"/>
              </a:rPr>
              <a:t>La plaine littorale </a:t>
            </a:r>
            <a:r>
              <a:rPr lang="fr-FR" sz="2400" b="1" dirty="0" smtClean="0">
                <a:solidFill>
                  <a:srgbClr val="7030A0"/>
                </a:solidFill>
                <a:latin typeface="Times New Roman" pitchFamily="18" charset="0"/>
                <a:cs typeface="Times New Roman" pitchFamily="18" charset="0"/>
              </a:rPr>
              <a:t>d’El-</a:t>
            </a:r>
            <a:r>
              <a:rPr lang="fr-FR" sz="2400" b="1" dirty="0" err="1" smtClean="0">
                <a:solidFill>
                  <a:srgbClr val="7030A0"/>
                </a:solidFill>
                <a:latin typeface="Times New Roman" pitchFamily="18" charset="0"/>
                <a:cs typeface="Times New Roman" pitchFamily="18" charset="0"/>
              </a:rPr>
              <a:t>Hamma</a:t>
            </a:r>
            <a:endParaRPr lang="fr-FR" sz="2400" b="1" dirty="0" smtClean="0">
              <a:solidFill>
                <a:srgbClr val="7030A0"/>
              </a:solidFill>
              <a:latin typeface="Times New Roman" pitchFamily="18" charset="0"/>
              <a:cs typeface="Times New Roman" pitchFamily="18" charset="0"/>
            </a:endParaRPr>
          </a:p>
          <a:p>
            <a:pPr marL="725488" indent="-274638" algn="just">
              <a:buFont typeface="Arial" pitchFamily="34" charset="0"/>
              <a:buChar char="•"/>
            </a:pPr>
            <a:r>
              <a:rPr lang="fr-FR" sz="2400" b="1" dirty="0">
                <a:solidFill>
                  <a:srgbClr val="7030A0"/>
                </a:solidFill>
                <a:latin typeface="Times New Roman" pitchFamily="18" charset="0"/>
                <a:cs typeface="Times New Roman" pitchFamily="18" charset="0"/>
              </a:rPr>
              <a:t>La plaine de la </a:t>
            </a:r>
            <a:r>
              <a:rPr lang="fr-FR" sz="2400" b="1" dirty="0" smtClean="0">
                <a:solidFill>
                  <a:srgbClr val="7030A0"/>
                </a:solidFill>
                <a:latin typeface="Times New Roman" pitchFamily="18" charset="0"/>
                <a:cs typeface="Times New Roman" pitchFamily="18" charset="0"/>
              </a:rPr>
              <a:t>Mitidja</a:t>
            </a:r>
          </a:p>
          <a:p>
            <a:pPr algn="just"/>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baie d’Alger  renferme deux principaux réservoirs aquifères à savoir </a:t>
            </a:r>
            <a:r>
              <a:rPr lang="fr-FR" sz="2400" dirty="0" smtClean="0">
                <a:solidFill>
                  <a:schemeClr val="tx1">
                    <a:lumMod val="50000"/>
                  </a:schemeClr>
                </a:solidFill>
                <a:latin typeface="Times New Roman" pitchFamily="18" charset="0"/>
                <a:cs typeface="Times New Roman" pitchFamily="18" charset="0"/>
              </a:rPr>
              <a:t>:</a:t>
            </a:r>
          </a:p>
          <a:p>
            <a:pPr algn="just"/>
            <a:endParaRPr lang="fr-FR" sz="2400" dirty="0" smtClean="0">
              <a:solidFill>
                <a:schemeClr val="tx1">
                  <a:lumMod val="50000"/>
                </a:schemeClr>
              </a:solidFill>
              <a:latin typeface="Times New Roman" pitchFamily="18" charset="0"/>
              <a:cs typeface="Times New Roman" pitchFamily="18" charset="0"/>
            </a:endParaRPr>
          </a:p>
          <a:p>
            <a:pPr marL="342900" lvl="0" indent="-342900" algn="just">
              <a:buFont typeface="Wingdings" pitchFamily="2" charset="2"/>
              <a:buChar char="Ø"/>
            </a:pPr>
            <a:r>
              <a:rPr lang="fr-FR" sz="2400" b="1" dirty="0" smtClean="0">
                <a:solidFill>
                  <a:srgbClr val="C00000"/>
                </a:solidFill>
                <a:latin typeface="Times New Roman" pitchFamily="18" charset="0"/>
                <a:cs typeface="Times New Roman" pitchFamily="18" charset="0"/>
              </a:rPr>
              <a:t>Aquifère de l’Astien </a:t>
            </a:r>
          </a:p>
          <a:p>
            <a:pPr lvl="0" algn="just"/>
            <a:endParaRPr lang="fr-FR" sz="2400" b="1" dirty="0" smtClean="0">
              <a:solidFill>
                <a:srgbClr val="C00000"/>
              </a:solidFill>
              <a:latin typeface="Times New Roman" pitchFamily="18" charset="0"/>
              <a:cs typeface="Times New Roman" pitchFamily="18" charset="0"/>
            </a:endParaRPr>
          </a:p>
          <a:p>
            <a:pPr marL="342900" lvl="0" indent="-342900" algn="just">
              <a:buFont typeface="Wingdings" pitchFamily="2" charset="2"/>
              <a:buChar char="Ø"/>
            </a:pPr>
            <a:r>
              <a:rPr lang="fr-FR" sz="2400" b="1" dirty="0" smtClean="0">
                <a:solidFill>
                  <a:srgbClr val="C00000"/>
                </a:solidFill>
                <a:latin typeface="Times New Roman" pitchFamily="18" charset="0"/>
                <a:cs typeface="Times New Roman" pitchFamily="18" charset="0"/>
              </a:rPr>
              <a:t>Aquifère quaternaire</a:t>
            </a:r>
            <a:endParaRPr lang="fr-FR" sz="2400" dirty="0"/>
          </a:p>
          <a:p>
            <a:pPr algn="just"/>
            <a:endParaRPr lang="fr-FR" sz="2400" dirty="0">
              <a:solidFill>
                <a:schemeClr val="tx1">
                  <a:lumMod val="50000"/>
                </a:schemeClr>
              </a:solidFill>
              <a:latin typeface="Times New Roman" pitchFamily="18" charset="0"/>
              <a:cs typeface="Times New Roman" pitchFamily="18" charset="0"/>
            </a:endParaRPr>
          </a:p>
          <a:p>
            <a:pPr algn="just"/>
            <a:endParaRPr lang="fr-FR" sz="2400" dirty="0">
              <a:solidFill>
                <a:schemeClr val="tx1">
                  <a:lumMod val="50000"/>
                </a:schemeClr>
              </a:solidFill>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12</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1564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fade">
                                      <p:cBhvr>
                                        <p:cTn id="13" dur="1000"/>
                                        <p:tgtEl>
                                          <p:spTgt spid="8">
                                            <p:txEl>
                                              <p:pRg st="0" end="0"/>
                                            </p:txEl>
                                          </p:spTgt>
                                        </p:tgtEl>
                                      </p:cBhvr>
                                    </p:animEffect>
                                    <p:anim calcmode="lin" valueType="num">
                                      <p:cBhvr>
                                        <p:cTn id="1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animEffect transition="in" filter="fade">
                                      <p:cBhvr>
                                        <p:cTn id="18" dur="1000"/>
                                        <p:tgtEl>
                                          <p:spTgt spid="8">
                                            <p:txEl>
                                              <p:pRg st="2" end="2"/>
                                            </p:txEl>
                                          </p:spTgt>
                                        </p:tgtEl>
                                      </p:cBhvr>
                                    </p:animEffect>
                                    <p:anim calcmode="lin" valueType="num">
                                      <p:cBhvr>
                                        <p:cTn id="19"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8">
                                            <p:txEl>
                                              <p:pRg st="2" end="2"/>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Effect transition="in" filter="fade">
                                      <p:cBhvr>
                                        <p:cTn id="23" dur="1000"/>
                                        <p:tgtEl>
                                          <p:spTgt spid="8">
                                            <p:txEl>
                                              <p:pRg st="3" end="3"/>
                                            </p:txEl>
                                          </p:spTgt>
                                        </p:tgtEl>
                                      </p:cBhvr>
                                    </p:animEffect>
                                    <p:anim calcmode="lin" valueType="num">
                                      <p:cBhvr>
                                        <p:cTn id="24"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8">
                                            <p:txEl>
                                              <p:pRg st="3" end="3"/>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8">
                                            <p:txEl>
                                              <p:pRg st="4" end="4"/>
                                            </p:txEl>
                                          </p:spTgt>
                                        </p:tgtEl>
                                        <p:attrNameLst>
                                          <p:attrName>style.visibility</p:attrName>
                                        </p:attrNameLst>
                                      </p:cBhvr>
                                      <p:to>
                                        <p:strVal val="visible"/>
                                      </p:to>
                                    </p:set>
                                    <p:animEffect transition="in" filter="fade">
                                      <p:cBhvr>
                                        <p:cTn id="28" dur="1000"/>
                                        <p:tgtEl>
                                          <p:spTgt spid="8">
                                            <p:txEl>
                                              <p:pRg st="4" end="4"/>
                                            </p:txEl>
                                          </p:spTgt>
                                        </p:tgtEl>
                                      </p:cBhvr>
                                    </p:animEffect>
                                    <p:anim calcmode="lin" valueType="num">
                                      <p:cBhvr>
                                        <p:cTn id="29"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4" end="4"/>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animEffect transition="in" filter="fade">
                                      <p:cBhvr>
                                        <p:cTn id="33" dur="1000"/>
                                        <p:tgtEl>
                                          <p:spTgt spid="8">
                                            <p:txEl>
                                              <p:pRg st="5" end="5"/>
                                            </p:txEl>
                                          </p:spTgt>
                                        </p:tgtEl>
                                      </p:cBhvr>
                                    </p:animEffect>
                                    <p:anim calcmode="lin" valueType="num">
                                      <p:cBhvr>
                                        <p:cTn id="34"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nodeType="afterEffect">
                                  <p:stCondLst>
                                    <p:cond delay="10000"/>
                                  </p:stCondLst>
                                  <p:childTnLst>
                                    <p:set>
                                      <p:cBhvr>
                                        <p:cTn id="38" dur="1" fill="hold">
                                          <p:stCondLst>
                                            <p:cond delay="0"/>
                                          </p:stCondLst>
                                        </p:cTn>
                                        <p:tgtEl>
                                          <p:spTgt spid="8">
                                            <p:txEl>
                                              <p:pRg st="7" end="7"/>
                                            </p:txEl>
                                          </p:spTgt>
                                        </p:tgtEl>
                                        <p:attrNameLst>
                                          <p:attrName>style.visibility</p:attrName>
                                        </p:attrNameLst>
                                      </p:cBhvr>
                                      <p:to>
                                        <p:strVal val="visible"/>
                                      </p:to>
                                    </p:set>
                                    <p:animEffect transition="in" filter="fade">
                                      <p:cBhvr>
                                        <p:cTn id="39" dur="1000"/>
                                        <p:tgtEl>
                                          <p:spTgt spid="8">
                                            <p:txEl>
                                              <p:pRg st="7" end="7"/>
                                            </p:txEl>
                                          </p:spTgt>
                                        </p:tgtEl>
                                      </p:cBhvr>
                                    </p:animEffect>
                                    <p:anim calcmode="lin" valueType="num">
                                      <p:cBhvr>
                                        <p:cTn id="40"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8">
                                            <p:txEl>
                                              <p:pRg st="7" end="7"/>
                                            </p:txEl>
                                          </p:spTgt>
                                        </p:tgtEl>
                                        <p:attrNameLst>
                                          <p:attrName>ppt_y</p:attrName>
                                        </p:attrNameLst>
                                      </p:cBhvr>
                                      <p:tavLst>
                                        <p:tav tm="0">
                                          <p:val>
                                            <p:strVal val="#ppt_y+.1"/>
                                          </p:val>
                                        </p:tav>
                                        <p:tav tm="100000">
                                          <p:val>
                                            <p:strVal val="#ppt_y"/>
                                          </p:val>
                                        </p:tav>
                                      </p:tavLst>
                                    </p:anim>
                                  </p:childTnLst>
                                </p:cTn>
                              </p:par>
                            </p:childTnLst>
                          </p:cTn>
                        </p:par>
                        <p:par>
                          <p:cTn id="42" fill="hold">
                            <p:stCondLst>
                              <p:cond delay="13000"/>
                            </p:stCondLst>
                            <p:childTnLst>
                              <p:par>
                                <p:cTn id="43" presetID="42" presetClass="entr" presetSubtype="0" fill="hold" nodeType="afterEffect">
                                  <p:stCondLst>
                                    <p:cond delay="3000"/>
                                  </p:stCondLst>
                                  <p:childTnLst>
                                    <p:set>
                                      <p:cBhvr>
                                        <p:cTn id="44" dur="1" fill="hold">
                                          <p:stCondLst>
                                            <p:cond delay="0"/>
                                          </p:stCondLst>
                                        </p:cTn>
                                        <p:tgtEl>
                                          <p:spTgt spid="8">
                                            <p:txEl>
                                              <p:pRg st="9" end="9"/>
                                            </p:txEl>
                                          </p:spTgt>
                                        </p:tgtEl>
                                        <p:attrNameLst>
                                          <p:attrName>style.visibility</p:attrName>
                                        </p:attrNameLst>
                                      </p:cBhvr>
                                      <p:to>
                                        <p:strVal val="visible"/>
                                      </p:to>
                                    </p:set>
                                    <p:animEffect transition="in" filter="fade">
                                      <p:cBhvr>
                                        <p:cTn id="45" dur="1000"/>
                                        <p:tgtEl>
                                          <p:spTgt spid="8">
                                            <p:txEl>
                                              <p:pRg st="9" end="9"/>
                                            </p:txEl>
                                          </p:spTgt>
                                        </p:tgtEl>
                                      </p:cBhvr>
                                    </p:animEffect>
                                    <p:anim calcmode="lin" valueType="num">
                                      <p:cBhvr>
                                        <p:cTn id="46" dur="1000" fill="hold"/>
                                        <p:tgtEl>
                                          <p:spTgt spid="8">
                                            <p:txEl>
                                              <p:pRg st="9" end="9"/>
                                            </p:txEl>
                                          </p:spTgt>
                                        </p:tgtEl>
                                        <p:attrNameLst>
                                          <p:attrName>ppt_x</p:attrName>
                                        </p:attrNameLst>
                                      </p:cBhvr>
                                      <p:tavLst>
                                        <p:tav tm="0">
                                          <p:val>
                                            <p:strVal val="#ppt_x"/>
                                          </p:val>
                                        </p:tav>
                                        <p:tav tm="100000">
                                          <p:val>
                                            <p:strVal val="#ppt_x"/>
                                          </p:val>
                                        </p:tav>
                                      </p:tavLst>
                                    </p:anim>
                                    <p:anim calcmode="lin" valueType="num">
                                      <p:cBhvr>
                                        <p:cTn id="47" dur="1000" fill="hold"/>
                                        <p:tgtEl>
                                          <p:spTgt spid="8">
                                            <p:txEl>
                                              <p:pRg st="9" end="9"/>
                                            </p:txEl>
                                          </p:spTgt>
                                        </p:tgtEl>
                                        <p:attrNameLst>
                                          <p:attrName>ppt_y</p:attrName>
                                        </p:attrNameLst>
                                      </p:cBhvr>
                                      <p:tavLst>
                                        <p:tav tm="0">
                                          <p:val>
                                            <p:strVal val="#ppt_y+.1"/>
                                          </p:val>
                                        </p:tav>
                                        <p:tav tm="100000">
                                          <p:val>
                                            <p:strVal val="#ppt_y"/>
                                          </p:val>
                                        </p:tav>
                                      </p:tavLst>
                                    </p:anim>
                                  </p:childTnLst>
                                </p:cTn>
                              </p:par>
                            </p:childTnLst>
                          </p:cTn>
                        </p:par>
                        <p:par>
                          <p:cTn id="48" fill="hold">
                            <p:stCondLst>
                              <p:cond delay="17000"/>
                            </p:stCondLst>
                            <p:childTnLst>
                              <p:par>
                                <p:cTn id="49" presetID="42" presetClass="entr" presetSubtype="0" fill="hold" nodeType="afterEffect">
                                  <p:stCondLst>
                                    <p:cond delay="0"/>
                                  </p:stCondLst>
                                  <p:childTnLst>
                                    <p:set>
                                      <p:cBhvr>
                                        <p:cTn id="50" dur="1" fill="hold">
                                          <p:stCondLst>
                                            <p:cond delay="0"/>
                                          </p:stCondLst>
                                        </p:cTn>
                                        <p:tgtEl>
                                          <p:spTgt spid="8">
                                            <p:txEl>
                                              <p:pRg st="11" end="11"/>
                                            </p:txEl>
                                          </p:spTgt>
                                        </p:tgtEl>
                                        <p:attrNameLst>
                                          <p:attrName>style.visibility</p:attrName>
                                        </p:attrNameLst>
                                      </p:cBhvr>
                                      <p:to>
                                        <p:strVal val="visible"/>
                                      </p:to>
                                    </p:set>
                                    <p:animEffect transition="in" filter="fade">
                                      <p:cBhvr>
                                        <p:cTn id="51" dur="1000"/>
                                        <p:tgtEl>
                                          <p:spTgt spid="8">
                                            <p:txEl>
                                              <p:pRg st="11" end="11"/>
                                            </p:txEl>
                                          </p:spTgt>
                                        </p:tgtEl>
                                      </p:cBhvr>
                                    </p:animEffect>
                                    <p:anim calcmode="lin" valueType="num">
                                      <p:cBhvr>
                                        <p:cTn id="52" dur="1000" fill="hold"/>
                                        <p:tgtEl>
                                          <p:spTgt spid="8">
                                            <p:txEl>
                                              <p:pRg st="11" end="11"/>
                                            </p:txEl>
                                          </p:spTgt>
                                        </p:tgtEl>
                                        <p:attrNameLst>
                                          <p:attrName>ppt_x</p:attrName>
                                        </p:attrNameLst>
                                      </p:cBhvr>
                                      <p:tavLst>
                                        <p:tav tm="0">
                                          <p:val>
                                            <p:strVal val="#ppt_x"/>
                                          </p:val>
                                        </p:tav>
                                        <p:tav tm="100000">
                                          <p:val>
                                            <p:strVal val="#ppt_x"/>
                                          </p:val>
                                        </p:tav>
                                      </p:tavLst>
                                    </p:anim>
                                    <p:anim calcmode="lin" valueType="num">
                                      <p:cBhvr>
                                        <p:cTn id="53" dur="1000" fill="hold"/>
                                        <p:tgtEl>
                                          <p:spTgt spid="8">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119336" y="260648"/>
            <a:ext cx="11809312" cy="3416320"/>
          </a:xfrm>
          <a:prstGeom prst="rect">
            <a:avLst/>
          </a:prstGeom>
          <a:noFill/>
        </p:spPr>
        <p:txBody>
          <a:bodyPr wrap="square" rtlCol="0">
            <a:spAutoFit/>
          </a:bodyPr>
          <a:lstStyle/>
          <a:p>
            <a:r>
              <a:rPr lang="fr-FR" sz="2400" b="1" dirty="0" smtClean="0">
                <a:solidFill>
                  <a:schemeClr val="tx1">
                    <a:lumMod val="50000"/>
                  </a:schemeClr>
                </a:solidFill>
                <a:latin typeface="Times New Roman" pitchFamily="18" charset="0"/>
                <a:cs typeface="Times New Roman" pitchFamily="18" charset="0"/>
              </a:rPr>
              <a:t>III. RÉSEAUX HYDROGRAPHIQUES</a:t>
            </a:r>
          </a:p>
          <a:p>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baie d’Alger est alimentée en apports par </a:t>
            </a:r>
            <a:r>
              <a:rPr lang="fr-FR" sz="2400" dirty="0" smtClean="0">
                <a:solidFill>
                  <a:schemeClr val="tx1">
                    <a:lumMod val="50000"/>
                  </a:schemeClr>
                </a:solidFill>
                <a:latin typeface="Times New Roman" pitchFamily="18" charset="0"/>
                <a:cs typeface="Times New Roman" pitchFamily="18" charset="0"/>
              </a:rPr>
              <a:t>oued </a:t>
            </a:r>
            <a:r>
              <a:rPr lang="fr-FR" sz="2400" dirty="0">
                <a:solidFill>
                  <a:schemeClr val="tx1">
                    <a:lumMod val="50000"/>
                  </a:schemeClr>
                </a:solidFill>
                <a:latin typeface="Times New Roman" pitchFamily="18" charset="0"/>
                <a:cs typeface="Times New Roman" pitchFamily="18" charset="0"/>
              </a:rPr>
              <a:t>el </a:t>
            </a:r>
            <a:r>
              <a:rPr lang="fr-FR" sz="2400" dirty="0" smtClean="0">
                <a:solidFill>
                  <a:schemeClr val="tx1">
                    <a:lumMod val="50000"/>
                  </a:schemeClr>
                </a:solidFill>
                <a:latin typeface="Times New Roman" pitchFamily="18" charset="0"/>
                <a:cs typeface="Times New Roman" pitchFamily="18" charset="0"/>
              </a:rPr>
              <a:t>Harrach et oued </a:t>
            </a:r>
            <a:r>
              <a:rPr lang="fr-FR" sz="2400" dirty="0">
                <a:solidFill>
                  <a:schemeClr val="tx1">
                    <a:lumMod val="50000"/>
                  </a:schemeClr>
                </a:solidFill>
                <a:latin typeface="Times New Roman" pitchFamily="18" charset="0"/>
                <a:cs typeface="Times New Roman" pitchFamily="18" charset="0"/>
              </a:rPr>
              <a:t>el </a:t>
            </a:r>
            <a:r>
              <a:rPr lang="fr-FR" sz="2400" dirty="0" err="1" smtClean="0">
                <a:solidFill>
                  <a:schemeClr val="tx1">
                    <a:lumMod val="50000"/>
                  </a:schemeClr>
                </a:solidFill>
                <a:latin typeface="Times New Roman" pitchFamily="18" charset="0"/>
                <a:cs typeface="Times New Roman" pitchFamily="18" charset="0"/>
              </a:rPr>
              <a:t>Hamiz</a:t>
            </a:r>
            <a:r>
              <a:rPr lang="fr-FR" sz="2400" dirty="0" smtClean="0">
                <a:solidFill>
                  <a:schemeClr val="tx1">
                    <a:lumMod val="50000"/>
                  </a:schemeClr>
                </a:solidFill>
                <a:latin typeface="Times New Roman" pitchFamily="18" charset="0"/>
                <a:cs typeface="Times New Roman" pitchFamily="18" charset="0"/>
              </a:rPr>
              <a:t>, </a:t>
            </a:r>
            <a:r>
              <a:rPr lang="fr-FR" sz="2400" dirty="0">
                <a:solidFill>
                  <a:schemeClr val="tx1">
                    <a:lumMod val="50000"/>
                  </a:schemeClr>
                </a:solidFill>
                <a:latin typeface="Times New Roman" pitchFamily="18" charset="0"/>
                <a:cs typeface="Times New Roman" pitchFamily="18" charset="0"/>
              </a:rPr>
              <a:t>ces cours d’eau prennent leur source </a:t>
            </a:r>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dans </a:t>
            </a:r>
            <a:r>
              <a:rPr lang="fr-FR" sz="2400" dirty="0">
                <a:solidFill>
                  <a:schemeClr val="tx1">
                    <a:lumMod val="50000"/>
                  </a:schemeClr>
                </a:solidFill>
                <a:latin typeface="Times New Roman" pitchFamily="18" charset="0"/>
                <a:cs typeface="Times New Roman" pitchFamily="18" charset="0"/>
              </a:rPr>
              <a:t>l’Atlas </a:t>
            </a:r>
            <a:r>
              <a:rPr lang="fr-FR" sz="2400" dirty="0" err="1">
                <a:solidFill>
                  <a:schemeClr val="tx1">
                    <a:lumMod val="50000"/>
                  </a:schemeClr>
                </a:solidFill>
                <a:latin typeface="Times New Roman" pitchFamily="18" charset="0"/>
                <a:cs typeface="Times New Roman" pitchFamily="18" charset="0"/>
              </a:rPr>
              <a:t>Blidéen</a:t>
            </a:r>
            <a:r>
              <a:rPr lang="fr-FR" sz="2400" dirty="0">
                <a:solidFill>
                  <a:schemeClr val="tx1">
                    <a:lumMod val="50000"/>
                  </a:schemeClr>
                </a:solidFill>
                <a:latin typeface="Times New Roman" pitchFamily="18" charset="0"/>
                <a:cs typeface="Times New Roman" pitchFamily="18" charset="0"/>
              </a:rPr>
              <a:t> et coulent dans </a:t>
            </a:r>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la </a:t>
            </a:r>
            <a:r>
              <a:rPr lang="fr-FR" sz="2400" dirty="0">
                <a:solidFill>
                  <a:schemeClr val="tx1">
                    <a:lumMod val="50000"/>
                  </a:schemeClr>
                </a:solidFill>
                <a:latin typeface="Times New Roman" pitchFamily="18" charset="0"/>
                <a:cs typeface="Times New Roman" pitchFamily="18" charset="0"/>
              </a:rPr>
              <a:t>plaine de la Mitidja avant de </a:t>
            </a:r>
            <a:r>
              <a:rPr lang="fr-FR" sz="2400" dirty="0" smtClean="0">
                <a:solidFill>
                  <a:schemeClr val="tx1">
                    <a:lumMod val="50000"/>
                  </a:schemeClr>
                </a:solidFill>
                <a:latin typeface="Times New Roman" pitchFamily="18" charset="0"/>
                <a:cs typeface="Times New Roman" pitchFamily="18" charset="0"/>
              </a:rPr>
              <a:t>déboucher</a:t>
            </a:r>
          </a:p>
          <a:p>
            <a:pPr algn="just"/>
            <a:r>
              <a:rPr lang="fr-FR" sz="2400" dirty="0" smtClean="0">
                <a:solidFill>
                  <a:schemeClr val="tx1">
                    <a:lumMod val="50000"/>
                  </a:schemeClr>
                </a:solidFill>
                <a:latin typeface="Times New Roman" pitchFamily="18" charset="0"/>
                <a:cs typeface="Times New Roman" pitchFamily="18" charset="0"/>
              </a:rPr>
              <a:t>en mer, et se </a:t>
            </a:r>
            <a:r>
              <a:rPr lang="fr-FR" sz="2400" dirty="0">
                <a:solidFill>
                  <a:schemeClr val="tx1">
                    <a:lumMod val="50000"/>
                  </a:schemeClr>
                </a:solidFill>
                <a:latin typeface="Times New Roman" pitchFamily="18" charset="0"/>
                <a:cs typeface="Times New Roman" pitchFamily="18" charset="0"/>
              </a:rPr>
              <a:t>caractérisent par un long </a:t>
            </a:r>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étiage et des </a:t>
            </a:r>
            <a:r>
              <a:rPr lang="fr-FR" sz="2400" dirty="0">
                <a:solidFill>
                  <a:schemeClr val="tx1">
                    <a:lumMod val="50000"/>
                  </a:schemeClr>
                </a:solidFill>
                <a:latin typeface="Times New Roman" pitchFamily="18" charset="0"/>
                <a:cs typeface="Times New Roman" pitchFamily="18" charset="0"/>
              </a:rPr>
              <a:t>crues observées surtout </a:t>
            </a:r>
            <a:r>
              <a:rPr lang="fr-FR" sz="2400" dirty="0" smtClean="0">
                <a:solidFill>
                  <a:schemeClr val="tx1">
                    <a:lumMod val="50000"/>
                  </a:schemeClr>
                </a:solidFill>
                <a:latin typeface="Times New Roman" pitchFamily="18" charset="0"/>
                <a:cs typeface="Times New Roman" pitchFamily="18" charset="0"/>
              </a:rPr>
              <a:t>en</a:t>
            </a:r>
          </a:p>
          <a:p>
            <a:pPr algn="just"/>
            <a:r>
              <a:rPr lang="fr-FR" sz="2400" dirty="0" smtClean="0">
                <a:solidFill>
                  <a:schemeClr val="tx1">
                    <a:lumMod val="50000"/>
                  </a:schemeClr>
                </a:solidFill>
                <a:latin typeface="Times New Roman" pitchFamily="18" charset="0"/>
                <a:cs typeface="Times New Roman" pitchFamily="18" charset="0"/>
              </a:rPr>
              <a:t>hivers et </a:t>
            </a:r>
            <a:r>
              <a:rPr lang="fr-FR" sz="2400" dirty="0">
                <a:solidFill>
                  <a:schemeClr val="tx1">
                    <a:lumMod val="50000"/>
                  </a:schemeClr>
                </a:solidFill>
                <a:latin typeface="Times New Roman" pitchFamily="18" charset="0"/>
                <a:cs typeface="Times New Roman" pitchFamily="18" charset="0"/>
              </a:rPr>
              <a:t>rarement au printemps.</a:t>
            </a:r>
          </a:p>
        </p:txBody>
      </p:sp>
      <p:pic>
        <p:nvPicPr>
          <p:cNvPr id="2050" name="Image 3" descr="C:\Documents and Settings\Siscovic\Bureau\hydrographie alger.jp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5920" y="1556792"/>
            <a:ext cx="6696744" cy="461084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4655840" y="6167636"/>
            <a:ext cx="7680176" cy="400110"/>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6 </a:t>
            </a:r>
            <a:r>
              <a:rPr lang="fr-FR" sz="2000" b="1" dirty="0">
                <a:solidFill>
                  <a:schemeClr val="tx1">
                    <a:lumMod val="50000"/>
                  </a:schemeClr>
                </a:solidFill>
                <a:latin typeface="Times New Roman" pitchFamily="18" charset="0"/>
                <a:cs typeface="Times New Roman" pitchFamily="18" charset="0"/>
              </a:rPr>
              <a:t>: Réseau hydrographique et limite des bassins versants </a:t>
            </a: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13</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193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1000"/>
                                        <p:tgtEl>
                                          <p:spTgt spid="5">
                                            <p:txEl>
                                              <p:pRg st="2" end="2"/>
                                            </p:txEl>
                                          </p:spTgt>
                                        </p:tgtEl>
                                      </p:cBhvr>
                                    </p:animEffect>
                                    <p:anim calcmode="lin" valueType="num">
                                      <p:cBhvr>
                                        <p:cTn id="14"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1000"/>
                                        <p:tgtEl>
                                          <p:spTgt spid="5">
                                            <p:txEl>
                                              <p:pRg st="3" end="3"/>
                                            </p:txEl>
                                          </p:spTgt>
                                        </p:tgtEl>
                                      </p:cBhvr>
                                    </p:animEffect>
                                    <p:anim calcmode="lin" valueType="num">
                                      <p:cBhvr>
                                        <p:cTn id="1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0"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1000"/>
                                        <p:tgtEl>
                                          <p:spTgt spid="5">
                                            <p:txEl>
                                              <p:pRg st="4" end="4"/>
                                            </p:txEl>
                                          </p:spTgt>
                                        </p:tgtEl>
                                      </p:cBhvr>
                                    </p:animEffect>
                                    <p:anim calcmode="lin" valueType="num">
                                      <p:cBhvr>
                                        <p:cTn id="24"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5"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1000"/>
                                        <p:tgtEl>
                                          <p:spTgt spid="5">
                                            <p:txEl>
                                              <p:pRg st="5" end="5"/>
                                            </p:txEl>
                                          </p:spTgt>
                                        </p:tgtEl>
                                      </p:cBhvr>
                                    </p:animEffect>
                                    <p:anim calcmode="lin" valueType="num">
                                      <p:cBhvr>
                                        <p:cTn id="2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Effect transition="in" filter="fade">
                                      <p:cBhvr>
                                        <p:cTn id="33" dur="1000"/>
                                        <p:tgtEl>
                                          <p:spTgt spid="5">
                                            <p:txEl>
                                              <p:pRg st="6" end="6"/>
                                            </p:txEl>
                                          </p:spTgt>
                                        </p:tgtEl>
                                      </p:cBhvr>
                                    </p:animEffect>
                                    <p:anim calcmode="lin" valueType="num">
                                      <p:cBhvr>
                                        <p:cTn id="34"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6" end="6"/>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Effect transition="in" filter="fade">
                                      <p:cBhvr>
                                        <p:cTn id="38" dur="1000"/>
                                        <p:tgtEl>
                                          <p:spTgt spid="5">
                                            <p:txEl>
                                              <p:pRg st="7" end="7"/>
                                            </p:txEl>
                                          </p:spTgt>
                                        </p:tgtEl>
                                      </p:cBhvr>
                                    </p:animEffect>
                                    <p:anim calcmode="lin" valueType="num">
                                      <p:cBhvr>
                                        <p:cTn id="3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6" presetClass="entr" presetSubtype="16" fill="hold" nodeType="afterEffect">
                                  <p:stCondLst>
                                    <p:cond delay="0"/>
                                  </p:stCondLst>
                                  <p:childTnLst>
                                    <p:set>
                                      <p:cBhvr>
                                        <p:cTn id="43" dur="1" fill="hold">
                                          <p:stCondLst>
                                            <p:cond delay="0"/>
                                          </p:stCondLst>
                                        </p:cTn>
                                        <p:tgtEl>
                                          <p:spTgt spid="2050"/>
                                        </p:tgtEl>
                                        <p:attrNameLst>
                                          <p:attrName>style.visibility</p:attrName>
                                        </p:attrNameLst>
                                      </p:cBhvr>
                                      <p:to>
                                        <p:strVal val="visible"/>
                                      </p:to>
                                    </p:set>
                                    <p:animEffect transition="in" filter="circle(in)">
                                      <p:cBhvr>
                                        <p:cTn id="44" dur="2000"/>
                                        <p:tgtEl>
                                          <p:spTgt spid="2050"/>
                                        </p:tgtEl>
                                      </p:cBhvr>
                                    </p:animEffect>
                                  </p:childTnLst>
                                </p:cTn>
                              </p:par>
                            </p:childTnLst>
                          </p:cTn>
                        </p:par>
                        <p:par>
                          <p:cTn id="45" fill="hold">
                            <p:stCondLst>
                              <p:cond delay="4000"/>
                            </p:stCondLst>
                            <p:childTnLst>
                              <p:par>
                                <p:cTn id="46" presetID="16" presetClass="entr" presetSubtype="21"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barn(inVertical)">
                                      <p:cBhvr>
                                        <p:cTn id="4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35360" y="355450"/>
            <a:ext cx="6696744" cy="461665"/>
          </a:xfrm>
          <a:prstGeom prst="rect">
            <a:avLst/>
          </a:prstGeom>
          <a:noFill/>
        </p:spPr>
        <p:txBody>
          <a:bodyPr wrap="square" rtlCol="0">
            <a:spAutoFit/>
          </a:bodyPr>
          <a:lstStyle/>
          <a:p>
            <a:r>
              <a:rPr lang="fr-FR" sz="2400" b="1" dirty="0" smtClean="0">
                <a:solidFill>
                  <a:schemeClr val="tx1">
                    <a:lumMod val="50000"/>
                  </a:schemeClr>
                </a:solidFill>
                <a:latin typeface="Times New Roman" pitchFamily="18" charset="0"/>
                <a:cs typeface="Times New Roman" pitchFamily="18" charset="0"/>
              </a:rPr>
              <a:t>IV.  FACTEURS HYDRODYNAMIQUES</a:t>
            </a:r>
            <a:endParaRPr lang="fr-FR" sz="2400" dirty="0">
              <a:solidFill>
                <a:schemeClr val="tx1">
                  <a:lumMod val="50000"/>
                </a:schemeClr>
              </a:solidFill>
              <a:latin typeface="Times New Roman" pitchFamily="18" charset="0"/>
              <a:cs typeface="Times New Roman" pitchFamily="18" charset="0"/>
            </a:endParaRPr>
          </a:p>
        </p:txBody>
      </p:sp>
      <p:sp>
        <p:nvSpPr>
          <p:cNvPr id="2" name="ZoneTexte 1"/>
          <p:cNvSpPr txBox="1"/>
          <p:nvPr/>
        </p:nvSpPr>
        <p:spPr>
          <a:xfrm>
            <a:off x="623392" y="1124744"/>
            <a:ext cx="10873208" cy="4154984"/>
          </a:xfrm>
          <a:prstGeom prst="rect">
            <a:avLst/>
          </a:prstGeom>
          <a:noFill/>
        </p:spPr>
        <p:txBody>
          <a:bodyPr wrap="square" rtlCol="0">
            <a:spAutoFit/>
          </a:bodyPr>
          <a:lstStyle/>
          <a:p>
            <a:r>
              <a:rPr lang="fr-FR" sz="2400" b="1" dirty="0" smtClean="0">
                <a:solidFill>
                  <a:srgbClr val="7030A0"/>
                </a:solidFill>
                <a:latin typeface="Times New Roman" pitchFamily="18" charset="0"/>
                <a:cs typeface="Times New Roman" pitchFamily="18" charset="0"/>
              </a:rPr>
              <a:t>IV. </a:t>
            </a:r>
            <a:r>
              <a:rPr lang="fr-FR" sz="2400" b="1" dirty="0">
                <a:solidFill>
                  <a:srgbClr val="7030A0"/>
                </a:solidFill>
                <a:latin typeface="Times New Roman" pitchFamily="18" charset="0"/>
                <a:cs typeface="Times New Roman" pitchFamily="18" charset="0"/>
              </a:rPr>
              <a:t>1. </a:t>
            </a:r>
            <a:r>
              <a:rPr lang="fr-FR" sz="2400" b="1" dirty="0" smtClean="0">
                <a:solidFill>
                  <a:srgbClr val="7030A0"/>
                </a:solidFill>
                <a:latin typeface="Times New Roman" pitchFamily="18" charset="0"/>
                <a:cs typeface="Times New Roman" pitchFamily="18" charset="0"/>
              </a:rPr>
              <a:t>Régime de la houle</a:t>
            </a:r>
          </a:p>
          <a:p>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  Selon </a:t>
            </a:r>
            <a:r>
              <a:rPr lang="fr-FR" sz="2400" dirty="0">
                <a:solidFill>
                  <a:schemeClr val="tx1">
                    <a:lumMod val="50000"/>
                  </a:schemeClr>
                </a:solidFill>
                <a:latin typeface="Times New Roman" pitchFamily="18" charset="0"/>
                <a:cs typeface="Times New Roman" pitchFamily="18" charset="0"/>
              </a:rPr>
              <a:t>des nombreuses études : </a:t>
            </a:r>
            <a:r>
              <a:rPr lang="fr-FR" sz="2400" dirty="0" err="1">
                <a:solidFill>
                  <a:schemeClr val="tx1">
                    <a:lumMod val="50000"/>
                  </a:schemeClr>
                </a:solidFill>
                <a:latin typeface="Times New Roman" pitchFamily="18" charset="0"/>
                <a:cs typeface="Times New Roman" pitchFamily="18" charset="0"/>
              </a:rPr>
              <a:t>Benzohra</a:t>
            </a:r>
            <a:r>
              <a:rPr lang="fr-FR" sz="2400" dirty="0">
                <a:solidFill>
                  <a:schemeClr val="tx1">
                    <a:lumMod val="50000"/>
                  </a:schemeClr>
                </a:solidFill>
                <a:latin typeface="Times New Roman" pitchFamily="18" charset="0"/>
                <a:cs typeface="Times New Roman" pitchFamily="18" charset="0"/>
              </a:rPr>
              <a:t>, 1993; </a:t>
            </a:r>
            <a:r>
              <a:rPr lang="fr-FR" sz="2400" dirty="0" err="1">
                <a:solidFill>
                  <a:schemeClr val="tx1">
                    <a:lumMod val="50000"/>
                  </a:schemeClr>
                </a:solidFill>
                <a:latin typeface="Times New Roman" pitchFamily="18" charset="0"/>
                <a:cs typeface="Times New Roman" pitchFamily="18" charset="0"/>
              </a:rPr>
              <a:t>Belkessa</a:t>
            </a:r>
            <a:r>
              <a:rPr lang="fr-FR" sz="2400" dirty="0">
                <a:solidFill>
                  <a:schemeClr val="tx1">
                    <a:lumMod val="50000"/>
                  </a:schemeClr>
                </a:solidFill>
                <a:latin typeface="Times New Roman" pitchFamily="18" charset="0"/>
                <a:cs typeface="Times New Roman" pitchFamily="18" charset="0"/>
              </a:rPr>
              <a:t> et </a:t>
            </a:r>
            <a:r>
              <a:rPr lang="fr-FR" sz="2400" i="1" dirty="0">
                <a:solidFill>
                  <a:schemeClr val="tx1">
                    <a:lumMod val="50000"/>
                  </a:schemeClr>
                </a:solidFill>
                <a:latin typeface="Times New Roman" pitchFamily="18" charset="0"/>
                <a:cs typeface="Times New Roman" pitchFamily="18" charset="0"/>
              </a:rPr>
              <a:t>al</a:t>
            </a:r>
            <a:r>
              <a:rPr lang="fr-FR" sz="2400" dirty="0">
                <a:solidFill>
                  <a:schemeClr val="tx1">
                    <a:lumMod val="50000"/>
                  </a:schemeClr>
                </a:solidFill>
                <a:latin typeface="Times New Roman" pitchFamily="18" charset="0"/>
                <a:cs typeface="Times New Roman" pitchFamily="18" charset="0"/>
              </a:rPr>
              <a:t>., 2008; LEM,1998, </a:t>
            </a:r>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les </a:t>
            </a:r>
            <a:r>
              <a:rPr lang="fr-FR" sz="2400" dirty="0">
                <a:solidFill>
                  <a:schemeClr val="tx1">
                    <a:lumMod val="50000"/>
                  </a:schemeClr>
                </a:solidFill>
                <a:latin typeface="Times New Roman" pitchFamily="18" charset="0"/>
                <a:cs typeface="Times New Roman" pitchFamily="18" charset="0"/>
              </a:rPr>
              <a:t>houles dans la baie d’Alger sont de direction W-NW (300°) en hiver, et  elles sont de direction N-NE (20°-40) en été. </a:t>
            </a:r>
            <a:endParaRPr lang="fr-FR" sz="2400" dirty="0" smtClean="0">
              <a:solidFill>
                <a:schemeClr val="tx1">
                  <a:lumMod val="50000"/>
                </a:schemeClr>
              </a:solidFill>
              <a:latin typeface="Times New Roman" pitchFamily="18" charset="0"/>
              <a:cs typeface="Times New Roman" pitchFamily="18" charset="0"/>
            </a:endParaRPr>
          </a:p>
          <a:p>
            <a:pPr algn="just"/>
            <a:endParaRPr lang="fr-FR" sz="2400" dirty="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  Dans </a:t>
            </a:r>
            <a:r>
              <a:rPr lang="fr-FR" sz="2400" dirty="0">
                <a:solidFill>
                  <a:schemeClr val="tx1">
                    <a:lumMod val="50000"/>
                  </a:schemeClr>
                </a:solidFill>
                <a:latin typeface="Times New Roman" pitchFamily="18" charset="0"/>
                <a:cs typeface="Times New Roman" pitchFamily="18" charset="0"/>
              </a:rPr>
              <a:t>le cas général de houles de petites et moyennes amplitudes, les courants ne sont notables que dans les zones de déferlement et n’affectent donc que le triage des sables et des graviers de la frange littorale "fond -10 m". Ils assurent le transport latéral par dérive littorale et la dispersion. Par contre les houles de fortes amplitudes pourraient agir jusqu’à des fonds de "-40 m à– 60 m"(Houma-</a:t>
            </a:r>
            <a:r>
              <a:rPr lang="fr-FR" sz="2400" dirty="0" err="1">
                <a:solidFill>
                  <a:schemeClr val="tx1">
                    <a:lumMod val="50000"/>
                  </a:schemeClr>
                </a:solidFill>
                <a:latin typeface="Times New Roman" pitchFamily="18" charset="0"/>
                <a:cs typeface="Times New Roman" pitchFamily="18" charset="0"/>
              </a:rPr>
              <a:t>Bachari</a:t>
            </a:r>
            <a:r>
              <a:rPr lang="fr-FR" sz="2400" dirty="0">
                <a:solidFill>
                  <a:schemeClr val="tx1">
                    <a:lumMod val="50000"/>
                  </a:schemeClr>
                </a:solidFill>
                <a:latin typeface="Times New Roman" pitchFamily="18" charset="0"/>
                <a:cs typeface="Times New Roman" pitchFamily="18" charset="0"/>
              </a:rPr>
              <a:t>, 2009</a:t>
            </a:r>
            <a:r>
              <a:rPr lang="fr-FR" sz="2400" dirty="0" smtClean="0">
                <a:solidFill>
                  <a:schemeClr val="tx1">
                    <a:lumMod val="50000"/>
                  </a:schemeClr>
                </a:solidFill>
                <a:latin typeface="Times New Roman" pitchFamily="18" charset="0"/>
                <a:cs typeface="Times New Roman" pitchFamily="18" charset="0"/>
              </a:rPr>
              <a:t>).</a:t>
            </a:r>
            <a:endParaRPr lang="fr-FR" sz="2400" dirty="0">
              <a:solidFill>
                <a:schemeClr val="tx1">
                  <a:lumMod val="50000"/>
                </a:schemeClr>
              </a:solidFill>
              <a:latin typeface="Times New Roman" pitchFamily="18" charset="0"/>
              <a:cs typeface="Times New Roman" pitchFamily="18" charset="0"/>
            </a:endParaRP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14</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3032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1000"/>
                                        <p:tgtEl>
                                          <p:spTgt spid="2">
                                            <p:txEl>
                                              <p:pRg st="0" end="0"/>
                                            </p:txEl>
                                          </p:spTgt>
                                        </p:tgtEl>
                                      </p:cBhvr>
                                    </p:animEffect>
                                    <p:anim calcmode="lin" valueType="num">
                                      <p:cBhvr>
                                        <p:cTn id="14"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1000"/>
                                        <p:tgtEl>
                                          <p:spTgt spid="2">
                                            <p:txEl>
                                              <p:pRg st="3" end="3"/>
                                            </p:txEl>
                                          </p:spTgt>
                                        </p:tgtEl>
                                      </p:cBhvr>
                                    </p:animEffect>
                                    <p:anim calcmode="lin" valueType="num">
                                      <p:cBhvr>
                                        <p:cTn id="2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800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fade">
                                      <p:cBhvr>
                                        <p:cTn id="30" dur="1000"/>
                                        <p:tgtEl>
                                          <p:spTgt spid="2">
                                            <p:txEl>
                                              <p:pRg st="5" end="5"/>
                                            </p:txEl>
                                          </p:spTgt>
                                        </p:tgtEl>
                                      </p:cBhvr>
                                    </p:animEffect>
                                    <p:anim calcmode="lin" valueType="num">
                                      <p:cBhvr>
                                        <p:cTn id="31"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263352" y="404664"/>
            <a:ext cx="11233248" cy="2677656"/>
          </a:xfrm>
          <a:prstGeom prst="rect">
            <a:avLst/>
          </a:prstGeom>
          <a:noFill/>
        </p:spPr>
        <p:txBody>
          <a:bodyPr wrap="square" rtlCol="0">
            <a:spAutoFit/>
          </a:bodyPr>
          <a:lstStyle/>
          <a:p>
            <a:r>
              <a:rPr lang="fr-FR" sz="2400" b="1" dirty="0">
                <a:solidFill>
                  <a:srgbClr val="7030A0"/>
                </a:solidFill>
                <a:latin typeface="Times New Roman" pitchFamily="18" charset="0"/>
                <a:cs typeface="Times New Roman" pitchFamily="18" charset="0"/>
              </a:rPr>
              <a:t>IV. 1. Régime </a:t>
            </a:r>
            <a:r>
              <a:rPr lang="fr-FR" sz="2400" b="1" dirty="0" smtClean="0">
                <a:solidFill>
                  <a:srgbClr val="7030A0"/>
                </a:solidFill>
                <a:latin typeface="Times New Roman" pitchFamily="18" charset="0"/>
                <a:cs typeface="Times New Roman" pitchFamily="18" charset="0"/>
              </a:rPr>
              <a:t>des courants</a:t>
            </a:r>
          </a:p>
          <a:p>
            <a:endParaRPr lang="fr-FR" sz="2400" b="1" dirty="0" smtClean="0">
              <a:solidFill>
                <a:srgbClr val="7030A0"/>
              </a:solidFill>
              <a:latin typeface="Times New Roman" pitchFamily="18" charset="0"/>
              <a:cs typeface="Times New Roman" pitchFamily="18" charset="0"/>
            </a:endParaRPr>
          </a:p>
          <a:p>
            <a:r>
              <a:rPr lang="fr-FR" sz="2400" dirty="0" smtClean="0">
                <a:solidFill>
                  <a:schemeClr val="tx1">
                    <a:lumMod val="50000"/>
                  </a:schemeClr>
                </a:solidFill>
                <a:latin typeface="Times New Roman" pitchFamily="18" charset="0"/>
                <a:cs typeface="Times New Roman" pitchFamily="18" charset="0"/>
              </a:rPr>
              <a:t>  Dans </a:t>
            </a:r>
            <a:r>
              <a:rPr lang="fr-FR" sz="2400" dirty="0">
                <a:solidFill>
                  <a:schemeClr val="tx1">
                    <a:lumMod val="50000"/>
                  </a:schemeClr>
                </a:solidFill>
                <a:latin typeface="Times New Roman" pitchFamily="18" charset="0"/>
                <a:cs typeface="Times New Roman" pitchFamily="18" charset="0"/>
              </a:rPr>
              <a:t>la baie d’Alger, on note l’existence de deux types de courants </a:t>
            </a:r>
            <a:r>
              <a:rPr lang="fr-FR" sz="2400" dirty="0" smtClean="0">
                <a:solidFill>
                  <a:schemeClr val="tx1">
                    <a:lumMod val="50000"/>
                  </a:schemeClr>
                </a:solidFill>
                <a:latin typeface="Times New Roman" pitchFamily="18" charset="0"/>
                <a:cs typeface="Times New Roman" pitchFamily="18" charset="0"/>
              </a:rPr>
              <a:t>:</a:t>
            </a:r>
          </a:p>
          <a:p>
            <a:endParaRPr lang="fr-FR" sz="2400" dirty="0">
              <a:solidFill>
                <a:schemeClr val="tx1">
                  <a:lumMod val="50000"/>
                </a:schemeClr>
              </a:solidFill>
              <a:latin typeface="Times New Roman" pitchFamily="18" charset="0"/>
              <a:cs typeface="Times New Roman" pitchFamily="18" charset="0"/>
            </a:endParaRPr>
          </a:p>
          <a:p>
            <a:pPr marL="342900" indent="-342900">
              <a:buFont typeface="Wingdings" pitchFamily="2" charset="2"/>
              <a:buChar char="v"/>
            </a:pPr>
            <a:r>
              <a:rPr lang="fr-FR" sz="2400" b="1" dirty="0" smtClean="0">
                <a:solidFill>
                  <a:srgbClr val="C00000"/>
                </a:solidFill>
                <a:latin typeface="Times New Roman" pitchFamily="18" charset="0"/>
                <a:cs typeface="Times New Roman" pitchFamily="18" charset="0"/>
              </a:rPr>
              <a:t>Courant </a:t>
            </a:r>
            <a:r>
              <a:rPr lang="fr-FR" sz="2400" b="1" dirty="0">
                <a:solidFill>
                  <a:srgbClr val="C00000"/>
                </a:solidFill>
                <a:latin typeface="Times New Roman" pitchFamily="18" charset="0"/>
                <a:cs typeface="Times New Roman" pitchFamily="18" charset="0"/>
              </a:rPr>
              <a:t>de retour </a:t>
            </a:r>
            <a:endParaRPr lang="fr-FR" sz="2400" b="1" dirty="0" smtClean="0">
              <a:solidFill>
                <a:srgbClr val="C00000"/>
              </a:solidFill>
              <a:latin typeface="Times New Roman" pitchFamily="18" charset="0"/>
              <a:cs typeface="Times New Roman" pitchFamily="18" charset="0"/>
            </a:endParaRPr>
          </a:p>
          <a:p>
            <a:pPr marL="342900" indent="-342900">
              <a:buFont typeface="Wingdings" pitchFamily="2" charset="2"/>
              <a:buChar char="v"/>
            </a:pPr>
            <a:endParaRPr lang="fr-FR" sz="2400" b="1" dirty="0" smtClean="0">
              <a:solidFill>
                <a:srgbClr val="C00000"/>
              </a:solidFill>
              <a:latin typeface="Times New Roman" pitchFamily="18" charset="0"/>
              <a:cs typeface="Times New Roman" pitchFamily="18" charset="0"/>
            </a:endParaRPr>
          </a:p>
          <a:p>
            <a:pPr marL="342900" indent="-342900">
              <a:buFont typeface="Wingdings" pitchFamily="2" charset="2"/>
              <a:buChar char="v"/>
            </a:pPr>
            <a:r>
              <a:rPr lang="fr-FR" sz="2400" b="1" dirty="0" smtClean="0">
                <a:solidFill>
                  <a:srgbClr val="C00000"/>
                </a:solidFill>
                <a:latin typeface="Times New Roman" pitchFamily="18" charset="0"/>
                <a:cs typeface="Times New Roman" pitchFamily="18" charset="0"/>
              </a:rPr>
              <a:t>Courants </a:t>
            </a:r>
            <a:r>
              <a:rPr lang="fr-FR" sz="2400" b="1" dirty="0">
                <a:solidFill>
                  <a:srgbClr val="C00000"/>
                </a:solidFill>
                <a:latin typeface="Times New Roman" pitchFamily="18" charset="0"/>
                <a:cs typeface="Times New Roman" pitchFamily="18" charset="0"/>
              </a:rPr>
              <a:t>de dérive </a:t>
            </a:r>
            <a:r>
              <a:rPr lang="fr-FR" sz="2400" b="1" dirty="0" smtClean="0">
                <a:solidFill>
                  <a:srgbClr val="C00000"/>
                </a:solidFill>
                <a:latin typeface="Times New Roman" pitchFamily="18" charset="0"/>
                <a:cs typeface="Times New Roman" pitchFamily="18" charset="0"/>
              </a:rPr>
              <a:t>littorale </a:t>
            </a:r>
            <a:endParaRPr lang="fr-FR" sz="2400" b="1" dirty="0">
              <a:solidFill>
                <a:srgbClr val="C00000"/>
              </a:solidFill>
              <a:latin typeface="Times New Roman" pitchFamily="18" charset="0"/>
              <a:cs typeface="Times New Roman" pitchFamily="18" charset="0"/>
            </a:endParaRPr>
          </a:p>
        </p:txBody>
      </p:sp>
      <p:pic>
        <p:nvPicPr>
          <p:cNvPr id="1026" name="Image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1824" y="1700808"/>
            <a:ext cx="7344816" cy="44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ZoneTexte 7"/>
          <p:cNvSpPr txBox="1"/>
          <p:nvPr/>
        </p:nvSpPr>
        <p:spPr>
          <a:xfrm>
            <a:off x="4344144" y="6167636"/>
            <a:ext cx="7680176" cy="400110"/>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7 </a:t>
            </a:r>
            <a:r>
              <a:rPr lang="fr-FR" sz="2000" b="1" dirty="0">
                <a:solidFill>
                  <a:schemeClr val="tx1">
                    <a:lumMod val="50000"/>
                  </a:schemeClr>
                </a:solidFill>
                <a:latin typeface="Times New Roman" pitchFamily="18" charset="0"/>
                <a:cs typeface="Times New Roman" pitchFamily="18" charset="0"/>
              </a:rPr>
              <a:t>: Bilan des courants dans la baie d’Alger</a:t>
            </a: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15</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3032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1000"/>
                                        <p:tgtEl>
                                          <p:spTgt spid="6">
                                            <p:txEl>
                                              <p:pRg st="2" end="2"/>
                                            </p:txEl>
                                          </p:spTgt>
                                        </p:tgtEl>
                                      </p:cBhvr>
                                    </p:animEffect>
                                    <p:anim calcmode="lin" valueType="num">
                                      <p:cBhvr>
                                        <p:cTn id="14"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200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barn(inVertical)">
                                      <p:cBhvr>
                                        <p:cTn id="19" dur="500"/>
                                        <p:tgtEl>
                                          <p:spTgt spid="6">
                                            <p:txEl>
                                              <p:pRg st="4" end="4"/>
                                            </p:txEl>
                                          </p:spTgt>
                                        </p:tgtEl>
                                      </p:cBhvr>
                                    </p:animEffect>
                                  </p:childTnLst>
                                </p:cTn>
                              </p:par>
                            </p:childTnLst>
                          </p:cTn>
                        </p:par>
                        <p:par>
                          <p:cTn id="20" fill="hold">
                            <p:stCondLst>
                              <p:cond delay="4500"/>
                            </p:stCondLst>
                            <p:childTnLst>
                              <p:par>
                                <p:cTn id="21" presetID="16" presetClass="entr" presetSubtype="21" fill="hold" nodeType="after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barn(inVertical)">
                                      <p:cBhvr>
                                        <p:cTn id="23" dur="500"/>
                                        <p:tgtEl>
                                          <p:spTgt spid="6">
                                            <p:txEl>
                                              <p:pRg st="6" end="6"/>
                                            </p:txEl>
                                          </p:spTgt>
                                        </p:tgtEl>
                                      </p:cBhvr>
                                    </p:animEffect>
                                  </p:childTnLst>
                                </p:cTn>
                              </p:par>
                            </p:childTnLst>
                          </p:cTn>
                        </p:par>
                        <p:par>
                          <p:cTn id="24" fill="hold">
                            <p:stCondLst>
                              <p:cond delay="5000"/>
                            </p:stCondLst>
                            <p:childTnLst>
                              <p:par>
                                <p:cTn id="25" presetID="6" presetClass="entr" presetSubtype="16" fill="hold" nodeType="after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circle(in)">
                                      <p:cBhvr>
                                        <p:cTn id="27" dur="2000"/>
                                        <p:tgtEl>
                                          <p:spTgt spid="1026"/>
                                        </p:tgtEl>
                                      </p:cBhvr>
                                    </p:animEffect>
                                  </p:childTnLst>
                                </p:cTn>
                              </p:par>
                            </p:childTnLst>
                          </p:cTn>
                        </p:par>
                        <p:par>
                          <p:cTn id="28" fill="hold">
                            <p:stCondLst>
                              <p:cond delay="7000"/>
                            </p:stCondLst>
                            <p:childTnLst>
                              <p:par>
                                <p:cTn id="29" presetID="16" presetClass="entr" presetSubtype="2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arn(inVertical)">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479376" y="334264"/>
            <a:ext cx="6624736" cy="461665"/>
          </a:xfrm>
          <a:prstGeom prst="rect">
            <a:avLst/>
          </a:prstGeom>
          <a:noFill/>
        </p:spPr>
        <p:txBody>
          <a:bodyPr wrap="square" rtlCol="0">
            <a:spAutoFit/>
          </a:bodyPr>
          <a:lstStyle/>
          <a:p>
            <a:r>
              <a:rPr lang="fr-FR" sz="2400" b="1" dirty="0" smtClean="0">
                <a:solidFill>
                  <a:schemeClr val="tx1">
                    <a:lumMod val="50000"/>
                  </a:schemeClr>
                </a:solidFill>
                <a:latin typeface="Times New Roman" pitchFamily="18" charset="0"/>
                <a:cs typeface="Times New Roman" pitchFamily="18" charset="0"/>
              </a:rPr>
              <a:t>V. BATHYMETRIE ET SEDIMENTOLOGIE </a:t>
            </a:r>
            <a:endParaRPr lang="fr-FR" sz="2400" b="1" dirty="0">
              <a:solidFill>
                <a:schemeClr val="tx1">
                  <a:lumMod val="50000"/>
                </a:schemeClr>
              </a:solidFill>
              <a:latin typeface="Times New Roman" pitchFamily="18" charset="0"/>
              <a:cs typeface="Times New Roman" pitchFamily="18" charset="0"/>
            </a:endParaRPr>
          </a:p>
        </p:txBody>
      </p:sp>
      <p:sp>
        <p:nvSpPr>
          <p:cNvPr id="7" name="ZoneTexte 6"/>
          <p:cNvSpPr txBox="1"/>
          <p:nvPr/>
        </p:nvSpPr>
        <p:spPr>
          <a:xfrm>
            <a:off x="479376" y="1250163"/>
            <a:ext cx="5616624" cy="3785652"/>
          </a:xfrm>
          <a:prstGeom prst="rect">
            <a:avLst/>
          </a:prstGeom>
          <a:noFill/>
        </p:spPr>
        <p:txBody>
          <a:bodyPr wrap="square" rtlCol="0">
            <a:spAutoFit/>
          </a:bodyPr>
          <a:lstStyle/>
          <a:p>
            <a:pPr marL="342900" lvl="0" indent="-342900">
              <a:buFont typeface="Wingdings" pitchFamily="2" charset="2"/>
              <a:buChar char="Ø"/>
            </a:pPr>
            <a:r>
              <a:rPr lang="fr-FR" sz="2400" b="1" dirty="0">
                <a:solidFill>
                  <a:srgbClr val="7030A0"/>
                </a:solidFill>
                <a:latin typeface="Times New Roman" pitchFamily="18" charset="0"/>
                <a:cs typeface="Times New Roman" pitchFamily="18" charset="0"/>
              </a:rPr>
              <a:t>Bathymétrie de la baie d’Alger </a:t>
            </a:r>
            <a:r>
              <a:rPr lang="fr-FR" sz="2400" b="1" dirty="0" smtClean="0">
                <a:solidFill>
                  <a:srgbClr val="7030A0"/>
                </a:solidFill>
                <a:latin typeface="Times New Roman" pitchFamily="18" charset="0"/>
                <a:cs typeface="Times New Roman" pitchFamily="18" charset="0"/>
              </a:rPr>
              <a:t>:</a:t>
            </a:r>
          </a:p>
          <a:p>
            <a:pPr lvl="0"/>
            <a:endParaRPr lang="fr-FR" sz="2400" dirty="0">
              <a:solidFill>
                <a:srgbClr val="7030A0"/>
              </a:solidFill>
              <a:latin typeface="Times New Roman" pitchFamily="18" charset="0"/>
              <a:cs typeface="Times New Roman" pitchFamily="18" charset="0"/>
            </a:endParaRPr>
          </a:p>
          <a:p>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morphologie sous-marine </a:t>
            </a:r>
            <a:r>
              <a:rPr lang="fr-FR" sz="2400" dirty="0" smtClean="0">
                <a:solidFill>
                  <a:schemeClr val="tx1">
                    <a:lumMod val="50000"/>
                  </a:schemeClr>
                </a:solidFill>
                <a:latin typeface="Times New Roman" pitchFamily="18" charset="0"/>
                <a:cs typeface="Times New Roman" pitchFamily="18" charset="0"/>
              </a:rPr>
              <a:t>de la baie d’Alger est </a:t>
            </a:r>
            <a:r>
              <a:rPr lang="fr-FR" sz="2400" dirty="0">
                <a:solidFill>
                  <a:schemeClr val="tx1">
                    <a:lumMod val="50000"/>
                  </a:schemeClr>
                </a:solidFill>
                <a:latin typeface="Times New Roman" pitchFamily="18" charset="0"/>
                <a:cs typeface="Times New Roman" pitchFamily="18" charset="0"/>
              </a:rPr>
              <a:t>en pente douce, uniforme, de 0 à 100 mètres, l’isobathe 50m est à 4,1 km de la côte, celui de 100m est à 7,6 km, quant à celui de 1000 m il ne se trouve qu’à 12,1 km de la côte (Houma-</a:t>
            </a:r>
            <a:r>
              <a:rPr lang="fr-FR" sz="2400" dirty="0" err="1">
                <a:solidFill>
                  <a:schemeClr val="tx1">
                    <a:lumMod val="50000"/>
                  </a:schemeClr>
                </a:solidFill>
                <a:latin typeface="Times New Roman" pitchFamily="18" charset="0"/>
                <a:cs typeface="Times New Roman" pitchFamily="18" charset="0"/>
              </a:rPr>
              <a:t>Bachari</a:t>
            </a:r>
            <a:r>
              <a:rPr lang="fr-FR" sz="2400" dirty="0">
                <a:solidFill>
                  <a:schemeClr val="tx1">
                    <a:lumMod val="50000"/>
                  </a:schemeClr>
                </a:solidFill>
                <a:latin typeface="Times New Roman" pitchFamily="18" charset="0"/>
                <a:cs typeface="Times New Roman" pitchFamily="18" charset="0"/>
              </a:rPr>
              <a:t>, 2009</a:t>
            </a:r>
            <a:r>
              <a:rPr lang="fr-FR" sz="2400" dirty="0" smtClean="0">
                <a:solidFill>
                  <a:schemeClr val="tx1">
                    <a:lumMod val="50000"/>
                  </a:schemeClr>
                </a:solidFill>
                <a:latin typeface="Times New Roman" pitchFamily="18" charset="0"/>
                <a:cs typeface="Times New Roman" pitchFamily="18" charset="0"/>
              </a:rPr>
              <a:t>).</a:t>
            </a:r>
          </a:p>
          <a:p>
            <a:endParaRPr lang="fr-FR" sz="2400" dirty="0" smtClean="0">
              <a:solidFill>
                <a:schemeClr val="tx1">
                  <a:lumMod val="50000"/>
                </a:schemeClr>
              </a:solidFill>
              <a:latin typeface="Times New Roman" pitchFamily="18" charset="0"/>
              <a:cs typeface="Times New Roman" pitchFamily="18" charset="0"/>
            </a:endParaRPr>
          </a:p>
          <a:p>
            <a:r>
              <a:rPr lang="fr-FR" sz="2400" dirty="0" smtClean="0">
                <a:solidFill>
                  <a:schemeClr val="tx1">
                    <a:lumMod val="50000"/>
                  </a:schemeClr>
                </a:solidFill>
                <a:latin typeface="Times New Roman" pitchFamily="18" charset="0"/>
                <a:cs typeface="Times New Roman" pitchFamily="18" charset="0"/>
              </a:rPr>
              <a:t>  </a:t>
            </a:r>
            <a:endParaRPr lang="fr-FR" sz="2400" dirty="0">
              <a:solidFill>
                <a:schemeClr val="tx1">
                  <a:lumMod val="50000"/>
                </a:schemeClr>
              </a:solidFill>
              <a:latin typeface="Times New Roman" pitchFamily="18" charset="0"/>
              <a:cs typeface="Times New Roman" pitchFamily="18" charset="0"/>
            </a:endParaRPr>
          </a:p>
        </p:txBody>
      </p:sp>
      <p:pic>
        <p:nvPicPr>
          <p:cNvPr id="2050" name="Image 3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196752"/>
            <a:ext cx="5832648" cy="504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ZoneTexte 8"/>
          <p:cNvSpPr txBox="1"/>
          <p:nvPr/>
        </p:nvSpPr>
        <p:spPr>
          <a:xfrm>
            <a:off x="6096000" y="6167636"/>
            <a:ext cx="5928320" cy="400110"/>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8 </a:t>
            </a:r>
            <a:r>
              <a:rPr lang="fr-FR" sz="2000" b="1" dirty="0">
                <a:solidFill>
                  <a:schemeClr val="tx1">
                    <a:lumMod val="50000"/>
                  </a:schemeClr>
                </a:solidFill>
                <a:latin typeface="Times New Roman" pitchFamily="18" charset="0"/>
                <a:cs typeface="Times New Roman" pitchFamily="18" charset="0"/>
              </a:rPr>
              <a:t>: Carte bathymétrique de la baie d’Alger </a:t>
            </a: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16</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3032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circle(in)">
                                      <p:cBhvr>
                                        <p:cTn id="19" dur="2000"/>
                                        <p:tgtEl>
                                          <p:spTgt spid="2050"/>
                                        </p:tgtEl>
                                      </p:cBhvr>
                                    </p:animEffect>
                                  </p:childTnLst>
                                </p:cTn>
                              </p:par>
                            </p:childTnLst>
                          </p:cTn>
                        </p:par>
                        <p:par>
                          <p:cTn id="20" fill="hold">
                            <p:stCondLst>
                              <p:cond delay="4000"/>
                            </p:stCondLst>
                            <p:childTnLst>
                              <p:par>
                                <p:cTn id="21" presetID="16" presetClass="entr" presetSubtype="2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191344" y="197346"/>
            <a:ext cx="11881320" cy="2308324"/>
          </a:xfrm>
          <a:prstGeom prst="rect">
            <a:avLst/>
          </a:prstGeom>
          <a:noFill/>
        </p:spPr>
        <p:txBody>
          <a:bodyPr wrap="square" rtlCol="0">
            <a:spAutoFit/>
          </a:bodyPr>
          <a:lstStyle/>
          <a:p>
            <a:pPr marL="342900" lvl="0" indent="-342900">
              <a:buFont typeface="Wingdings" pitchFamily="2" charset="2"/>
              <a:buChar char="Ø"/>
            </a:pPr>
            <a:r>
              <a:rPr lang="fr-FR" sz="2400" b="1" dirty="0">
                <a:solidFill>
                  <a:srgbClr val="7030A0"/>
                </a:solidFill>
                <a:latin typeface="Times New Roman" pitchFamily="18" charset="0"/>
                <a:cs typeface="Times New Roman" pitchFamily="18" charset="0"/>
              </a:rPr>
              <a:t>Sédimentologie de la baie d’Alger </a:t>
            </a:r>
            <a:r>
              <a:rPr lang="fr-FR" sz="2400" b="1" dirty="0" smtClean="0">
                <a:solidFill>
                  <a:srgbClr val="7030A0"/>
                </a:solidFill>
                <a:latin typeface="Times New Roman" pitchFamily="18" charset="0"/>
                <a:cs typeface="Times New Roman" pitchFamily="18" charset="0"/>
              </a:rPr>
              <a:t>:</a:t>
            </a:r>
            <a:endParaRPr lang="fr-FR" sz="2400" dirty="0">
              <a:solidFill>
                <a:srgbClr val="7030A0"/>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baie d’Alger est occupée par cinq classes qui se répartissent d’une manière régulière et continue sur toute la baie (</a:t>
            </a:r>
            <a:r>
              <a:rPr lang="fr-FR" sz="2400" dirty="0" err="1">
                <a:solidFill>
                  <a:schemeClr val="tx1">
                    <a:lumMod val="50000"/>
                  </a:schemeClr>
                </a:solidFill>
                <a:latin typeface="Times New Roman" pitchFamily="18" charset="0"/>
                <a:cs typeface="Times New Roman" pitchFamily="18" charset="0"/>
              </a:rPr>
              <a:t>Rebzani-Zahaf</a:t>
            </a:r>
            <a:r>
              <a:rPr lang="fr-FR" sz="2400" dirty="0">
                <a:solidFill>
                  <a:schemeClr val="tx1">
                    <a:lumMod val="50000"/>
                  </a:schemeClr>
                </a:solidFill>
                <a:latin typeface="Times New Roman" pitchFamily="18" charset="0"/>
                <a:cs typeface="Times New Roman" pitchFamily="18" charset="0"/>
              </a:rPr>
              <a:t>, 2003</a:t>
            </a:r>
            <a:r>
              <a:rPr lang="fr-FR" sz="2400" b="1" dirty="0">
                <a:solidFill>
                  <a:schemeClr val="tx1">
                    <a:lumMod val="50000"/>
                  </a:schemeClr>
                </a:solidFill>
                <a:latin typeface="Times New Roman" pitchFamily="18" charset="0"/>
                <a:cs typeface="Times New Roman" pitchFamily="18" charset="0"/>
              </a:rPr>
              <a:t>)</a:t>
            </a:r>
            <a:r>
              <a:rPr lang="fr-FR" sz="2400" dirty="0">
                <a:solidFill>
                  <a:schemeClr val="tx1">
                    <a:lumMod val="50000"/>
                  </a:schemeClr>
                </a:solidFill>
                <a:latin typeface="Times New Roman" pitchFamily="18" charset="0"/>
                <a:cs typeface="Times New Roman" pitchFamily="18" charset="0"/>
              </a:rPr>
              <a:t>: sable, sable vaseux, vase sableuse (50-75%), vase (75-95%) et vase (&gt; 95</a:t>
            </a:r>
            <a:r>
              <a:rPr lang="fr-FR" sz="2400" dirty="0" smtClean="0">
                <a:solidFill>
                  <a:schemeClr val="tx1">
                    <a:lumMod val="50000"/>
                  </a:schemeClr>
                </a:solidFill>
                <a:latin typeface="Times New Roman" pitchFamily="18" charset="0"/>
                <a:cs typeface="Times New Roman" pitchFamily="18" charset="0"/>
              </a:rPr>
              <a:t>%). </a:t>
            </a:r>
          </a:p>
          <a:p>
            <a:pPr algn="just"/>
            <a:endParaRPr lang="fr-FR" sz="2400" dirty="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  </a:t>
            </a:r>
            <a:endParaRPr lang="fr-FR" sz="2400" dirty="0">
              <a:solidFill>
                <a:schemeClr val="tx1">
                  <a:lumMod val="50000"/>
                </a:schemeClr>
              </a:solidFill>
              <a:latin typeface="Times New Roman" pitchFamily="18" charset="0"/>
              <a:cs typeface="Times New Roman" pitchFamily="18" charset="0"/>
            </a:endParaRPr>
          </a:p>
        </p:txBody>
      </p:sp>
      <p:pic>
        <p:nvPicPr>
          <p:cNvPr id="3074" name="Image 3" descr="Type de fonds de la baie d'alger2"/>
          <p:cNvPicPr>
            <a:picLocks noChangeArrowheads="1"/>
          </p:cNvPicPr>
          <p:nvPr/>
        </p:nvPicPr>
        <p:blipFill>
          <a:blip r:embed="rId3">
            <a:extLst>
              <a:ext uri="{28A0092B-C50C-407E-A947-70E740481C1C}">
                <a14:useLocalDpi xmlns:a14="http://schemas.microsoft.com/office/drawing/2010/main" val="0"/>
              </a:ext>
            </a:extLst>
          </a:blip>
          <a:srcRect l="2283" t="3876" r="6229" b="16460"/>
          <a:stretch>
            <a:fillRect/>
          </a:stretch>
        </p:blipFill>
        <p:spPr bwMode="auto">
          <a:xfrm>
            <a:off x="623392" y="1700807"/>
            <a:ext cx="10945216" cy="4492971"/>
          </a:xfrm>
          <a:prstGeom prst="rect">
            <a:avLst/>
          </a:prstGeom>
          <a:noFill/>
          <a:ln w="12700" cap="sq">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9" name="ZoneTexte 8"/>
          <p:cNvSpPr txBox="1"/>
          <p:nvPr/>
        </p:nvSpPr>
        <p:spPr>
          <a:xfrm>
            <a:off x="3167844" y="6193779"/>
            <a:ext cx="5928320" cy="400110"/>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9 </a:t>
            </a:r>
            <a:r>
              <a:rPr lang="fr-FR" sz="2000" b="1" dirty="0">
                <a:solidFill>
                  <a:schemeClr val="tx1">
                    <a:lumMod val="50000"/>
                  </a:schemeClr>
                </a:solidFill>
                <a:latin typeface="Times New Roman" pitchFamily="18" charset="0"/>
                <a:cs typeface="Times New Roman" pitchFamily="18" charset="0"/>
              </a:rPr>
              <a:t>: Nature du fond de la baie d'Alger</a:t>
            </a: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17</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0356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1000"/>
                                        <p:tgtEl>
                                          <p:spTgt spid="7">
                                            <p:txEl>
                                              <p:pRg st="1" end="1"/>
                                            </p:txEl>
                                          </p:spTgt>
                                        </p:tgtEl>
                                      </p:cBhvr>
                                    </p:animEffect>
                                    <p:anim calcmode="lin" valueType="num">
                                      <p:cBhvr>
                                        <p:cTn id="1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circle(in)">
                                      <p:cBhvr>
                                        <p:cTn id="19" dur="2000"/>
                                        <p:tgtEl>
                                          <p:spTgt spid="3074"/>
                                        </p:tgtEl>
                                      </p:cBhvr>
                                    </p:animEffect>
                                  </p:childTnLst>
                                </p:cTn>
                              </p:par>
                            </p:childTnLst>
                          </p:cTn>
                        </p:par>
                        <p:par>
                          <p:cTn id="20" fill="hold">
                            <p:stCondLst>
                              <p:cond delay="4000"/>
                            </p:stCondLst>
                            <p:childTnLst>
                              <p:par>
                                <p:cTn id="21" presetID="16" presetClass="entr" presetSubtype="2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par>
                          <p:cTn id="24" fill="hold">
                            <p:stCondLst>
                              <p:cond delay="4500"/>
                            </p:stCondLst>
                            <p:childTnLst>
                              <p:par>
                                <p:cTn id="25" presetID="42" presetClass="entr" presetSubtype="0" fill="hold" nodeType="afterEffect">
                                  <p:stCondLst>
                                    <p:cond delay="1800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1000"/>
                                        <p:tgtEl>
                                          <p:spTgt spid="7">
                                            <p:txEl>
                                              <p:pRg st="3" end="3"/>
                                            </p:txEl>
                                          </p:spTgt>
                                        </p:tgtEl>
                                      </p:cBhvr>
                                    </p:animEffect>
                                    <p:anim calcmode="lin" valueType="num">
                                      <p:cBhvr>
                                        <p:cTn id="28"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59286" y="116632"/>
            <a:ext cx="6816834" cy="461665"/>
          </a:xfrm>
          <a:prstGeom prst="rect">
            <a:avLst/>
          </a:prstGeom>
          <a:noFill/>
        </p:spPr>
        <p:txBody>
          <a:bodyPr wrap="square" rtlCol="0">
            <a:spAutoFit/>
          </a:bodyPr>
          <a:lstStyle/>
          <a:p>
            <a:r>
              <a:rPr lang="fr-FR" sz="2400" b="1" dirty="0" smtClean="0">
                <a:solidFill>
                  <a:schemeClr val="tx1">
                    <a:lumMod val="50000"/>
                  </a:schemeClr>
                </a:solidFill>
                <a:latin typeface="Times New Roman" pitchFamily="18" charset="0"/>
                <a:cs typeface="Times New Roman" pitchFamily="18" charset="0"/>
              </a:rPr>
              <a:t>VI. </a:t>
            </a:r>
            <a:r>
              <a:rPr lang="fr-FR" sz="2400" b="1" dirty="0">
                <a:solidFill>
                  <a:schemeClr val="tx1">
                    <a:lumMod val="50000"/>
                  </a:schemeClr>
                </a:solidFill>
                <a:latin typeface="Times New Roman" pitchFamily="18" charset="0"/>
                <a:cs typeface="Times New Roman" pitchFamily="18" charset="0"/>
              </a:rPr>
              <a:t>POLLUTION DANS LA BAIE D’ALGER</a:t>
            </a:r>
          </a:p>
        </p:txBody>
      </p:sp>
      <p:sp>
        <p:nvSpPr>
          <p:cNvPr id="3" name="ZoneTexte 2"/>
          <p:cNvSpPr txBox="1"/>
          <p:nvPr/>
        </p:nvSpPr>
        <p:spPr>
          <a:xfrm>
            <a:off x="384504" y="692697"/>
            <a:ext cx="11693095" cy="1200329"/>
          </a:xfrm>
          <a:prstGeom prst="rect">
            <a:avLst/>
          </a:prstGeom>
          <a:noFill/>
        </p:spPr>
        <p:txBody>
          <a:bodyPr wrap="square" rtlCol="0">
            <a:spAutoFit/>
          </a:bodyPr>
          <a:lstStyle/>
          <a:p>
            <a:pPr algn="just"/>
            <a:r>
              <a:rPr lang="fr-FR" sz="2400" dirty="0" smtClean="0">
                <a:solidFill>
                  <a:schemeClr val="tx1">
                    <a:lumMod val="50000"/>
                  </a:schemeClr>
                </a:solidFill>
                <a:latin typeface="Times New Roman" pitchFamily="18" charset="0"/>
                <a:cs typeface="Times New Roman" pitchFamily="18" charset="0"/>
              </a:rPr>
              <a:t>  Les </a:t>
            </a:r>
            <a:r>
              <a:rPr lang="fr-FR" sz="2400" dirty="0">
                <a:solidFill>
                  <a:schemeClr val="tx1">
                    <a:lumMod val="50000"/>
                  </a:schemeClr>
                </a:solidFill>
                <a:latin typeface="Times New Roman" pitchFamily="18" charset="0"/>
                <a:cs typeface="Times New Roman" pitchFamily="18" charset="0"/>
              </a:rPr>
              <a:t>sources de la pollution, pratiquement, sont les rejets d’eaux usées urbains et industriels, </a:t>
            </a:r>
            <a:r>
              <a:rPr lang="fr-FR" sz="2400" dirty="0" smtClean="0">
                <a:solidFill>
                  <a:schemeClr val="tx1">
                    <a:lumMod val="50000"/>
                  </a:schemeClr>
                </a:solidFill>
                <a:latin typeface="Times New Roman" pitchFamily="18" charset="0"/>
                <a:cs typeface="Times New Roman" pitchFamily="18" charset="0"/>
              </a:rPr>
              <a:t>qui génèrent </a:t>
            </a:r>
            <a:r>
              <a:rPr lang="fr-FR" sz="2400" dirty="0">
                <a:solidFill>
                  <a:schemeClr val="tx1">
                    <a:lumMod val="50000"/>
                  </a:schemeClr>
                </a:solidFill>
                <a:latin typeface="Times New Roman" pitchFamily="18" charset="0"/>
                <a:cs typeface="Times New Roman" pitchFamily="18" charset="0"/>
              </a:rPr>
              <a:t>des pollutions organiques et chimiques, cette situation est aggravée par la quasi absence de  traitement des eaux (Houma-</a:t>
            </a:r>
            <a:r>
              <a:rPr lang="fr-FR" sz="2400" dirty="0" err="1">
                <a:solidFill>
                  <a:schemeClr val="tx1">
                    <a:lumMod val="50000"/>
                  </a:schemeClr>
                </a:solidFill>
                <a:latin typeface="Times New Roman" pitchFamily="18" charset="0"/>
                <a:cs typeface="Times New Roman" pitchFamily="18" charset="0"/>
              </a:rPr>
              <a:t>Bachari</a:t>
            </a:r>
            <a:r>
              <a:rPr lang="fr-FR" sz="2400" dirty="0">
                <a:solidFill>
                  <a:schemeClr val="tx1">
                    <a:lumMod val="50000"/>
                  </a:schemeClr>
                </a:solidFill>
                <a:latin typeface="Times New Roman" pitchFamily="18" charset="0"/>
                <a:cs typeface="Times New Roman" pitchFamily="18" charset="0"/>
              </a:rPr>
              <a:t> et </a:t>
            </a:r>
            <a:r>
              <a:rPr lang="fr-FR" sz="2400" i="1" dirty="0">
                <a:solidFill>
                  <a:schemeClr val="tx1">
                    <a:lumMod val="50000"/>
                  </a:schemeClr>
                </a:solidFill>
                <a:latin typeface="Times New Roman" pitchFamily="18" charset="0"/>
                <a:cs typeface="Times New Roman" pitchFamily="18" charset="0"/>
              </a:rPr>
              <a:t>al</a:t>
            </a:r>
            <a:r>
              <a:rPr lang="fr-FR" sz="2400" dirty="0">
                <a:solidFill>
                  <a:schemeClr val="tx1">
                    <a:lumMod val="50000"/>
                  </a:schemeClr>
                </a:solidFill>
                <a:latin typeface="Times New Roman" pitchFamily="18" charset="0"/>
                <a:cs typeface="Times New Roman" pitchFamily="18" charset="0"/>
              </a:rPr>
              <a:t>, 2004).</a:t>
            </a:r>
          </a:p>
        </p:txBody>
      </p:sp>
      <p:pic>
        <p:nvPicPr>
          <p:cNvPr id="6" name="Image 1" descr="C:\Documents and Settings\Siscovic\Bureau\PLAGES.pn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840" y="1893026"/>
            <a:ext cx="7416824" cy="403076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326006" y="2132856"/>
            <a:ext cx="3969794" cy="4154984"/>
          </a:xfrm>
          <a:prstGeom prst="rect">
            <a:avLst/>
          </a:prstGeom>
          <a:noFill/>
        </p:spPr>
        <p:txBody>
          <a:bodyPr wrap="square" rtlCol="0">
            <a:spAutoFit/>
          </a:bodyPr>
          <a:lstStyle/>
          <a:p>
            <a:pPr lvl="0" algn="just"/>
            <a:r>
              <a:rPr lang="fr-FR" sz="2400" dirty="0" smtClean="0">
                <a:solidFill>
                  <a:schemeClr val="tx1">
                    <a:lumMod val="50000"/>
                  </a:schemeClr>
                </a:solidFill>
                <a:latin typeface="Times New Roman" pitchFamily="18" charset="0"/>
                <a:cs typeface="Times New Roman" pitchFamily="18" charset="0"/>
              </a:rPr>
              <a:t>  Selon </a:t>
            </a:r>
            <a:r>
              <a:rPr lang="fr-FR" sz="2400" dirty="0">
                <a:solidFill>
                  <a:schemeClr val="tx1">
                    <a:lumMod val="50000"/>
                  </a:schemeClr>
                </a:solidFill>
                <a:latin typeface="Times New Roman" pitchFamily="18" charset="0"/>
                <a:cs typeface="Times New Roman" pitchFamily="18" charset="0"/>
              </a:rPr>
              <a:t>le travail de (PAC-Alger ; 2006), la situation environnementale de la baie d’Alger se caractérise par: </a:t>
            </a:r>
            <a:endParaRPr lang="fr-FR" sz="2400" dirty="0" smtClean="0">
              <a:solidFill>
                <a:schemeClr val="tx1">
                  <a:lumMod val="50000"/>
                </a:schemeClr>
              </a:solidFill>
              <a:latin typeface="Times New Roman" pitchFamily="18" charset="0"/>
              <a:cs typeface="Times New Roman" pitchFamily="18" charset="0"/>
            </a:endParaRPr>
          </a:p>
          <a:p>
            <a:pPr lvl="0" algn="just"/>
            <a:endParaRPr lang="fr-FR" sz="2400" dirty="0" smtClean="0">
              <a:solidFill>
                <a:schemeClr val="tx1">
                  <a:lumMod val="50000"/>
                </a:schemeClr>
              </a:solidFill>
              <a:latin typeface="Times New Roman" pitchFamily="18" charset="0"/>
              <a:cs typeface="Times New Roman" pitchFamily="18" charset="0"/>
            </a:endParaRPr>
          </a:p>
          <a:p>
            <a:pPr marL="342900" lvl="0" indent="-342900" algn="just">
              <a:buFont typeface="Arial" pitchFamily="34" charset="0"/>
              <a:buChar char="•"/>
            </a:pPr>
            <a:r>
              <a:rPr lang="fr-FR" sz="2400" dirty="0" smtClean="0">
                <a:solidFill>
                  <a:schemeClr val="tx1">
                    <a:lumMod val="50000"/>
                  </a:schemeClr>
                </a:solidFill>
                <a:latin typeface="Times New Roman" pitchFamily="18" charset="0"/>
                <a:cs typeface="Times New Roman" pitchFamily="18" charset="0"/>
              </a:rPr>
              <a:t>Une </a:t>
            </a:r>
            <a:r>
              <a:rPr lang="fr-FR" sz="2400" dirty="0">
                <a:solidFill>
                  <a:schemeClr val="tx1">
                    <a:lumMod val="50000"/>
                  </a:schemeClr>
                </a:solidFill>
                <a:latin typeface="Times New Roman" pitchFamily="18" charset="0"/>
                <a:cs typeface="Times New Roman" pitchFamily="18" charset="0"/>
              </a:rPr>
              <a:t>pollution marine </a:t>
            </a:r>
            <a:r>
              <a:rPr lang="fr-FR" sz="2400" dirty="0" smtClean="0">
                <a:solidFill>
                  <a:schemeClr val="tx1">
                    <a:lumMod val="50000"/>
                  </a:schemeClr>
                </a:solidFill>
                <a:latin typeface="Times New Roman" pitchFamily="18" charset="0"/>
                <a:cs typeface="Times New Roman" pitchFamily="18" charset="0"/>
              </a:rPr>
              <a:t>inquiétante.</a:t>
            </a:r>
          </a:p>
          <a:p>
            <a:pPr marL="342900" lvl="0" indent="-342900" algn="just">
              <a:buFont typeface="Arial" pitchFamily="34" charset="0"/>
              <a:buChar char="•"/>
            </a:pPr>
            <a:r>
              <a:rPr lang="fr-FR" sz="2400" dirty="0" smtClean="0">
                <a:solidFill>
                  <a:schemeClr val="tx1">
                    <a:lumMod val="50000"/>
                  </a:schemeClr>
                </a:solidFill>
                <a:latin typeface="Times New Roman" pitchFamily="18" charset="0"/>
                <a:cs typeface="Times New Roman" pitchFamily="18" charset="0"/>
              </a:rPr>
              <a:t>Le </a:t>
            </a:r>
            <a:r>
              <a:rPr lang="fr-FR" sz="2400" dirty="0">
                <a:solidFill>
                  <a:schemeClr val="tx1">
                    <a:lumMod val="50000"/>
                  </a:schemeClr>
                </a:solidFill>
                <a:latin typeface="Times New Roman" pitchFamily="18" charset="0"/>
                <a:cs typeface="Times New Roman" pitchFamily="18" charset="0"/>
              </a:rPr>
              <a:t>phénomène de l’érosion </a:t>
            </a:r>
            <a:r>
              <a:rPr lang="fr-FR" sz="2400" dirty="0" smtClean="0">
                <a:solidFill>
                  <a:schemeClr val="tx1">
                    <a:lumMod val="50000"/>
                  </a:schemeClr>
                </a:solidFill>
                <a:latin typeface="Times New Roman" pitchFamily="18" charset="0"/>
                <a:cs typeface="Times New Roman" pitchFamily="18" charset="0"/>
              </a:rPr>
              <a:t>côtière.</a:t>
            </a:r>
          </a:p>
          <a:p>
            <a:pPr marL="342900" lvl="0" indent="-342900" algn="just">
              <a:buFont typeface="Arial" pitchFamily="34" charset="0"/>
              <a:buChar char="•"/>
            </a:pPr>
            <a:r>
              <a:rPr lang="fr-FR" sz="2400" dirty="0" smtClean="0">
                <a:solidFill>
                  <a:schemeClr val="tx1">
                    <a:lumMod val="50000"/>
                  </a:schemeClr>
                </a:solidFill>
                <a:latin typeface="Times New Roman" pitchFamily="18" charset="0"/>
                <a:cs typeface="Times New Roman" pitchFamily="18" charset="0"/>
              </a:rPr>
              <a:t>Des </a:t>
            </a:r>
            <a:r>
              <a:rPr lang="fr-FR" sz="2400" dirty="0">
                <a:solidFill>
                  <a:schemeClr val="tx1">
                    <a:lumMod val="50000"/>
                  </a:schemeClr>
                </a:solidFill>
                <a:latin typeface="Times New Roman" pitchFamily="18" charset="0"/>
                <a:cs typeface="Times New Roman" pitchFamily="18" charset="0"/>
              </a:rPr>
              <a:t>modifications physico-chimiques du </a:t>
            </a:r>
            <a:r>
              <a:rPr lang="fr-FR" sz="2400" dirty="0" smtClean="0">
                <a:solidFill>
                  <a:schemeClr val="tx1">
                    <a:lumMod val="50000"/>
                  </a:schemeClr>
                </a:solidFill>
                <a:latin typeface="Times New Roman" pitchFamily="18" charset="0"/>
                <a:cs typeface="Times New Roman" pitchFamily="18" charset="0"/>
              </a:rPr>
              <a:t>milieu.</a:t>
            </a:r>
            <a:endParaRPr lang="fr-FR" sz="2400" dirty="0">
              <a:latin typeface="Times New Roman" pitchFamily="18" charset="0"/>
              <a:cs typeface="Times New Roman" pitchFamily="18" charset="0"/>
            </a:endParaRPr>
          </a:p>
        </p:txBody>
      </p:sp>
      <p:sp>
        <p:nvSpPr>
          <p:cNvPr id="8" name="ZoneTexte 7"/>
          <p:cNvSpPr txBox="1"/>
          <p:nvPr/>
        </p:nvSpPr>
        <p:spPr>
          <a:xfrm>
            <a:off x="4655840" y="5923794"/>
            <a:ext cx="7416825" cy="707886"/>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10 </a:t>
            </a:r>
            <a:r>
              <a:rPr lang="fr-FR" sz="2000" b="1" dirty="0">
                <a:solidFill>
                  <a:schemeClr val="tx1">
                    <a:lumMod val="50000"/>
                  </a:schemeClr>
                </a:solidFill>
                <a:latin typeface="Times New Roman" pitchFamily="18" charset="0"/>
                <a:cs typeface="Times New Roman" pitchFamily="18" charset="0"/>
              </a:rPr>
              <a:t>: Plages recensées et interdites à la baignade au niveau de la baie d’Alger </a:t>
            </a:r>
          </a:p>
        </p:txBody>
      </p:sp>
      <p:sp>
        <p:nvSpPr>
          <p:cNvPr id="4" name="Espace réservé du numéro de diapositive 3"/>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18</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0356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300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childTnLst>
                          </p:cTn>
                        </p:par>
                        <p:par>
                          <p:cTn id="20" fill="hold">
                            <p:stCondLst>
                              <p:cond delay="7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8000"/>
                            </p:stCondLst>
                            <p:childTnLst>
                              <p:par>
                                <p:cTn id="27" presetID="16" presetClass="entr" presetSubtype="21"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63352" y="179348"/>
            <a:ext cx="5400600" cy="461665"/>
          </a:xfrm>
          <a:prstGeom prst="rect">
            <a:avLst/>
          </a:prstGeom>
          <a:noFill/>
        </p:spPr>
        <p:txBody>
          <a:bodyPr wrap="square" rtlCol="0">
            <a:spAutoFit/>
          </a:bodyPr>
          <a:lstStyle/>
          <a:p>
            <a:r>
              <a:rPr lang="fr-FR" sz="2400" b="1" dirty="0">
                <a:solidFill>
                  <a:srgbClr val="7030A0"/>
                </a:solidFill>
                <a:latin typeface="Times New Roman" pitchFamily="18" charset="0"/>
                <a:cs typeface="Times New Roman" pitchFamily="18" charset="0"/>
              </a:rPr>
              <a:t>V</a:t>
            </a:r>
            <a:r>
              <a:rPr lang="fr-FR" sz="2400" b="1" dirty="0" smtClean="0">
                <a:solidFill>
                  <a:srgbClr val="7030A0"/>
                </a:solidFill>
                <a:latin typeface="Times New Roman" pitchFamily="18" charset="0"/>
                <a:cs typeface="Times New Roman" pitchFamily="18" charset="0"/>
              </a:rPr>
              <a:t>I</a:t>
            </a:r>
            <a:r>
              <a:rPr lang="fr-FR" sz="2400" b="1" dirty="0">
                <a:solidFill>
                  <a:srgbClr val="7030A0"/>
                </a:solidFill>
                <a:latin typeface="Times New Roman" pitchFamily="18" charset="0"/>
                <a:cs typeface="Times New Roman" pitchFamily="18" charset="0"/>
              </a:rPr>
              <a:t>. 1</a:t>
            </a:r>
            <a:r>
              <a:rPr lang="fr-FR" sz="2400" b="1" dirty="0" smtClean="0">
                <a:solidFill>
                  <a:srgbClr val="7030A0"/>
                </a:solidFill>
                <a:latin typeface="Times New Roman" pitchFamily="18" charset="0"/>
                <a:cs typeface="Times New Roman" pitchFamily="18" charset="0"/>
              </a:rPr>
              <a:t>. </a:t>
            </a:r>
            <a:r>
              <a:rPr lang="fr-FR" sz="2400" b="1" dirty="0">
                <a:solidFill>
                  <a:srgbClr val="7030A0"/>
                </a:solidFill>
                <a:latin typeface="Times New Roman" pitchFamily="18" charset="0"/>
                <a:cs typeface="Times New Roman" pitchFamily="18" charset="0"/>
              </a:rPr>
              <a:t>Pollution marine:</a:t>
            </a:r>
            <a:endParaRPr lang="fr-FR" sz="2400" dirty="0">
              <a:solidFill>
                <a:srgbClr val="7030A0"/>
              </a:solidFill>
              <a:latin typeface="Times New Roman" pitchFamily="18" charset="0"/>
              <a:cs typeface="Times New Roman" pitchFamily="18" charset="0"/>
            </a:endParaRPr>
          </a:p>
        </p:txBody>
      </p:sp>
      <p:sp>
        <p:nvSpPr>
          <p:cNvPr id="3" name="ZoneTexte 2"/>
          <p:cNvSpPr txBox="1"/>
          <p:nvPr/>
        </p:nvSpPr>
        <p:spPr>
          <a:xfrm>
            <a:off x="344609" y="908720"/>
            <a:ext cx="5744252" cy="1938992"/>
          </a:xfrm>
          <a:prstGeom prst="rect">
            <a:avLst/>
          </a:prstGeom>
          <a:noFill/>
        </p:spPr>
        <p:txBody>
          <a:bodyPr wrap="square" rtlCol="0">
            <a:spAutoFit/>
          </a:bodyPr>
          <a:lstStyle/>
          <a:p>
            <a:r>
              <a:rPr lang="fr-FR" sz="2400" b="1" dirty="0" smtClean="0">
                <a:solidFill>
                  <a:srgbClr val="C00000"/>
                </a:solidFill>
                <a:latin typeface="Times New Roman" pitchFamily="18" charset="0"/>
                <a:cs typeface="Times New Roman" pitchFamily="18" charset="0"/>
              </a:rPr>
              <a:t>VI</a:t>
            </a:r>
            <a:r>
              <a:rPr lang="fr-FR" sz="2400" b="1" dirty="0">
                <a:solidFill>
                  <a:srgbClr val="C00000"/>
                </a:solidFill>
                <a:latin typeface="Times New Roman" pitchFamily="18" charset="0"/>
                <a:cs typeface="Times New Roman" pitchFamily="18" charset="0"/>
              </a:rPr>
              <a:t>. 1</a:t>
            </a:r>
            <a:r>
              <a:rPr lang="fr-FR" sz="2400" b="1" dirty="0" smtClean="0">
                <a:solidFill>
                  <a:srgbClr val="C00000"/>
                </a:solidFill>
                <a:latin typeface="Times New Roman" pitchFamily="18" charset="0"/>
                <a:cs typeface="Times New Roman" pitchFamily="18" charset="0"/>
              </a:rPr>
              <a:t>. </a:t>
            </a:r>
            <a:r>
              <a:rPr lang="fr-FR" sz="2400" b="1" dirty="0">
                <a:solidFill>
                  <a:srgbClr val="C00000"/>
                </a:solidFill>
                <a:latin typeface="Times New Roman" pitchFamily="18" charset="0"/>
                <a:cs typeface="Times New Roman" pitchFamily="18" charset="0"/>
              </a:rPr>
              <a:t>1. Métaux </a:t>
            </a:r>
            <a:r>
              <a:rPr lang="fr-FR" sz="2400" b="1" dirty="0" smtClean="0">
                <a:solidFill>
                  <a:srgbClr val="C00000"/>
                </a:solidFill>
                <a:latin typeface="Times New Roman" pitchFamily="18" charset="0"/>
                <a:cs typeface="Times New Roman" pitchFamily="18" charset="0"/>
              </a:rPr>
              <a:t>lourds</a:t>
            </a:r>
          </a:p>
          <a:p>
            <a:pPr algn="just"/>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pollution par les métaux dans les sédiments montre une contamination inquiétante, largement au-dessus des valeurs </a:t>
            </a:r>
            <a:r>
              <a:rPr lang="fr-FR" sz="2400" dirty="0" smtClean="0">
                <a:solidFill>
                  <a:schemeClr val="tx1">
                    <a:lumMod val="50000"/>
                  </a:schemeClr>
                </a:solidFill>
                <a:latin typeface="Times New Roman" pitchFamily="18" charset="0"/>
                <a:cs typeface="Times New Roman" pitchFamily="18" charset="0"/>
              </a:rPr>
              <a:t>admises. </a:t>
            </a:r>
            <a:endParaRPr lang="fr-FR" sz="2400" dirty="0">
              <a:solidFill>
                <a:schemeClr val="tx1">
                  <a:lumMod val="50000"/>
                </a:schemeClr>
              </a:solidFill>
              <a:latin typeface="Times New Roman" pitchFamily="18" charset="0"/>
              <a:cs typeface="Times New Roman" pitchFamily="18" charset="0"/>
            </a:endParaRPr>
          </a:p>
        </p:txBody>
      </p:sp>
      <p:sp>
        <p:nvSpPr>
          <p:cNvPr id="4" name="ZoneTexte 3"/>
          <p:cNvSpPr txBox="1"/>
          <p:nvPr/>
        </p:nvSpPr>
        <p:spPr>
          <a:xfrm>
            <a:off x="344609" y="4293096"/>
            <a:ext cx="5744252" cy="2308324"/>
          </a:xfrm>
          <a:prstGeom prst="rect">
            <a:avLst/>
          </a:prstGeom>
          <a:noFill/>
        </p:spPr>
        <p:txBody>
          <a:bodyPr wrap="square" rtlCol="0">
            <a:spAutoFit/>
          </a:bodyPr>
          <a:lstStyle/>
          <a:p>
            <a:r>
              <a:rPr lang="fr-FR" sz="2400" b="1" dirty="0" smtClean="0">
                <a:solidFill>
                  <a:srgbClr val="C00000"/>
                </a:solidFill>
                <a:latin typeface="Times New Roman" pitchFamily="18" charset="0"/>
                <a:cs typeface="Times New Roman" pitchFamily="18" charset="0"/>
              </a:rPr>
              <a:t>VI</a:t>
            </a:r>
            <a:r>
              <a:rPr lang="fr-FR" sz="2400" b="1" dirty="0">
                <a:solidFill>
                  <a:srgbClr val="C00000"/>
                </a:solidFill>
                <a:latin typeface="Times New Roman" pitchFamily="18" charset="0"/>
                <a:cs typeface="Times New Roman" pitchFamily="18" charset="0"/>
              </a:rPr>
              <a:t>. 1</a:t>
            </a:r>
            <a:r>
              <a:rPr lang="fr-FR" sz="2400" b="1" dirty="0" smtClean="0">
                <a:solidFill>
                  <a:srgbClr val="C00000"/>
                </a:solidFill>
                <a:latin typeface="Times New Roman" pitchFamily="18" charset="0"/>
                <a:cs typeface="Times New Roman" pitchFamily="18" charset="0"/>
              </a:rPr>
              <a:t>. </a:t>
            </a:r>
            <a:r>
              <a:rPr lang="fr-FR" sz="2400" b="1" dirty="0">
                <a:solidFill>
                  <a:srgbClr val="C00000"/>
                </a:solidFill>
                <a:latin typeface="Times New Roman" pitchFamily="18" charset="0"/>
                <a:cs typeface="Times New Roman" pitchFamily="18" charset="0"/>
              </a:rPr>
              <a:t>2. </a:t>
            </a:r>
            <a:r>
              <a:rPr lang="fr-FR" sz="2400" b="1" dirty="0" smtClean="0">
                <a:solidFill>
                  <a:srgbClr val="C00000"/>
                </a:solidFill>
                <a:latin typeface="Times New Roman" pitchFamily="18" charset="0"/>
                <a:cs typeface="Times New Roman" pitchFamily="18" charset="0"/>
              </a:rPr>
              <a:t>Hydrocarbures</a:t>
            </a:r>
          </a:p>
          <a:p>
            <a:pPr algn="just"/>
            <a:r>
              <a:rPr lang="fr-FR" sz="2400" dirty="0" smtClean="0">
                <a:solidFill>
                  <a:schemeClr val="tx1">
                    <a:lumMod val="50000"/>
                  </a:schemeClr>
                </a:solidFill>
                <a:latin typeface="Times New Roman" pitchFamily="18" charset="0"/>
                <a:cs typeface="Times New Roman" pitchFamily="18" charset="0"/>
              </a:rPr>
              <a:t>  Les </a:t>
            </a:r>
            <a:r>
              <a:rPr lang="fr-FR" sz="2400" dirty="0">
                <a:solidFill>
                  <a:schemeClr val="tx1">
                    <a:lumMod val="50000"/>
                  </a:schemeClr>
                </a:solidFill>
                <a:latin typeface="Times New Roman" pitchFamily="18" charset="0"/>
                <a:cs typeface="Times New Roman" pitchFamily="18" charset="0"/>
              </a:rPr>
              <a:t>sédiments de la baie d’Alger sont fortement pollués par les hydrocarbures </a:t>
            </a:r>
            <a:r>
              <a:rPr lang="fr-FR" sz="2400" dirty="0" err="1">
                <a:solidFill>
                  <a:schemeClr val="tx1">
                    <a:lumMod val="50000"/>
                  </a:schemeClr>
                </a:solidFill>
                <a:latin typeface="Times New Roman" pitchFamily="18" charset="0"/>
                <a:cs typeface="Times New Roman" pitchFamily="18" charset="0"/>
              </a:rPr>
              <a:t>polyaromatiques</a:t>
            </a:r>
            <a:r>
              <a:rPr lang="fr-FR" sz="2400" dirty="0">
                <a:solidFill>
                  <a:schemeClr val="tx1">
                    <a:lumMod val="50000"/>
                  </a:schemeClr>
                </a:solidFill>
                <a:latin typeface="Times New Roman" pitchFamily="18" charset="0"/>
                <a:cs typeface="Times New Roman" pitchFamily="18" charset="0"/>
              </a:rPr>
              <a:t>, cette pollution est concentrée dans la partie centrale de la baie. </a:t>
            </a:r>
          </a:p>
          <a:p>
            <a:endParaRPr lang="fr-FR" sz="2400" dirty="0">
              <a:solidFill>
                <a:srgbClr val="C00000"/>
              </a:solidFill>
              <a:latin typeface="Times New Roman" pitchFamily="18" charset="0"/>
              <a:cs typeface="Times New Roman" pitchFamily="18"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1926539558"/>
              </p:ext>
            </p:extLst>
          </p:nvPr>
        </p:nvGraphicFramePr>
        <p:xfrm>
          <a:off x="6088861" y="4228552"/>
          <a:ext cx="5976664" cy="2372868"/>
        </p:xfrm>
        <a:graphic>
          <a:graphicData uri="http://schemas.openxmlformats.org/drawingml/2006/table">
            <a:tbl>
              <a:tblPr firstRow="1" firstCol="1" bandRow="1">
                <a:tableStyleId>{B301B821-A1FF-4177-AEE7-76D212191A09}</a:tableStyleId>
              </a:tblPr>
              <a:tblGrid>
                <a:gridCol w="2988332"/>
                <a:gridCol w="2988332"/>
              </a:tblGrid>
              <a:tr h="702506">
                <a:tc>
                  <a:txBody>
                    <a:bodyPr/>
                    <a:lstStyle/>
                    <a:p>
                      <a:pPr algn="ctr">
                        <a:lnSpc>
                          <a:spcPct val="150000"/>
                        </a:lnSpc>
                        <a:spcAft>
                          <a:spcPts val="0"/>
                        </a:spcAft>
                      </a:pPr>
                      <a:r>
                        <a:rPr lang="fr-FR" sz="1800" dirty="0">
                          <a:effectLst/>
                          <a:latin typeface="Times New Roman" pitchFamily="18" charset="0"/>
                          <a:cs typeface="Times New Roman" pitchFamily="18" charset="0"/>
                        </a:rPr>
                        <a:t> </a:t>
                      </a:r>
                      <a:endParaRPr lang="fr-FR" sz="18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15000"/>
                        </a:lnSpc>
                        <a:spcAft>
                          <a:spcPts val="0"/>
                        </a:spcAft>
                      </a:pPr>
                      <a:r>
                        <a:rPr lang="fr-FR" sz="1800" dirty="0">
                          <a:effectLst/>
                          <a:latin typeface="Times New Roman" pitchFamily="18" charset="0"/>
                          <a:cs typeface="Times New Roman" pitchFamily="18" charset="0"/>
                        </a:rPr>
                        <a:t>Hydrocarbures aromatiques</a:t>
                      </a:r>
                    </a:p>
                    <a:p>
                      <a:pPr algn="ctr">
                        <a:lnSpc>
                          <a:spcPct val="150000"/>
                        </a:lnSpc>
                        <a:spcAft>
                          <a:spcPts val="0"/>
                        </a:spcAft>
                      </a:pPr>
                      <a:r>
                        <a:rPr lang="fr-FR" sz="1800" dirty="0">
                          <a:effectLst/>
                          <a:latin typeface="Times New Roman" pitchFamily="18" charset="0"/>
                          <a:cs typeface="Times New Roman" pitchFamily="18" charset="0"/>
                        </a:rPr>
                        <a:t>(HPA) </a:t>
                      </a:r>
                      <a:r>
                        <a:rPr lang="fr-FR" sz="1800" dirty="0" err="1">
                          <a:effectLst/>
                          <a:latin typeface="Times New Roman" pitchFamily="18" charset="0"/>
                          <a:cs typeface="Times New Roman" pitchFamily="18" charset="0"/>
                        </a:rPr>
                        <a:t>μg</a:t>
                      </a:r>
                      <a:r>
                        <a:rPr lang="fr-FR" sz="1800" dirty="0">
                          <a:effectLst/>
                          <a:latin typeface="Times New Roman" pitchFamily="18" charset="0"/>
                          <a:cs typeface="Times New Roman" pitchFamily="18" charset="0"/>
                        </a:rPr>
                        <a:t>/l: Valeurs limites</a:t>
                      </a:r>
                      <a:endParaRPr lang="fr-FR" sz="1800" dirty="0">
                        <a:effectLst/>
                        <a:latin typeface="Times New Roman" pitchFamily="18" charset="0"/>
                        <a:ea typeface="Calibri"/>
                        <a:cs typeface="Times New Roman" pitchFamily="18" charset="0"/>
                      </a:endParaRPr>
                    </a:p>
                  </a:txBody>
                  <a:tcPr marL="68580" marR="68580" marT="0" marB="0" anchor="ctr"/>
                </a:tc>
              </a:tr>
              <a:tr h="397645">
                <a:tc>
                  <a:txBody>
                    <a:bodyPr/>
                    <a:lstStyle/>
                    <a:p>
                      <a:pPr algn="ctr">
                        <a:lnSpc>
                          <a:spcPct val="150000"/>
                        </a:lnSpc>
                        <a:spcAft>
                          <a:spcPts val="0"/>
                        </a:spcAft>
                      </a:pPr>
                      <a:r>
                        <a:rPr lang="fr-FR" sz="1800">
                          <a:solidFill>
                            <a:srgbClr val="7030A0"/>
                          </a:solidFill>
                          <a:effectLst/>
                          <a:latin typeface="Times New Roman" pitchFamily="18" charset="0"/>
                          <a:cs typeface="Times New Roman" pitchFamily="18" charset="0"/>
                        </a:rPr>
                        <a:t>Hussein Dey</a:t>
                      </a:r>
                      <a:endParaRPr lang="fr-FR" sz="180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1,144 - 4,912</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r h="397645">
                <a:tc>
                  <a:txBody>
                    <a:bodyPr/>
                    <a:lstStyle/>
                    <a:p>
                      <a:pPr algn="ctr">
                        <a:lnSpc>
                          <a:spcPct val="150000"/>
                        </a:lnSpc>
                        <a:spcAft>
                          <a:spcPts val="0"/>
                        </a:spcAft>
                      </a:pPr>
                      <a:r>
                        <a:rPr lang="fr-FR" sz="1800" dirty="0">
                          <a:solidFill>
                            <a:srgbClr val="7030A0"/>
                          </a:solidFill>
                          <a:effectLst/>
                          <a:latin typeface="Times New Roman" pitchFamily="18" charset="0"/>
                          <a:cs typeface="Times New Roman" pitchFamily="18" charset="0"/>
                        </a:rPr>
                        <a:t>El Harrach</a:t>
                      </a:r>
                      <a:endParaRPr lang="fr-FR" sz="18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1,281 - 3,015</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r h="397645">
                <a:tc>
                  <a:txBody>
                    <a:bodyPr/>
                    <a:lstStyle/>
                    <a:p>
                      <a:pPr algn="ctr">
                        <a:lnSpc>
                          <a:spcPct val="150000"/>
                        </a:lnSpc>
                        <a:spcAft>
                          <a:spcPts val="0"/>
                        </a:spcAft>
                      </a:pPr>
                      <a:r>
                        <a:rPr lang="fr-FR" sz="1800">
                          <a:solidFill>
                            <a:srgbClr val="7030A0"/>
                          </a:solidFill>
                          <a:effectLst/>
                          <a:latin typeface="Times New Roman" pitchFamily="18" charset="0"/>
                          <a:cs typeface="Times New Roman" pitchFamily="18" charset="0"/>
                        </a:rPr>
                        <a:t>Bordj El Kiffan</a:t>
                      </a:r>
                      <a:endParaRPr lang="fr-FR" sz="180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0,813 - 1,518</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r h="397645">
                <a:tc>
                  <a:txBody>
                    <a:bodyPr/>
                    <a:lstStyle/>
                    <a:p>
                      <a:pPr algn="ctr">
                        <a:lnSpc>
                          <a:spcPct val="150000"/>
                        </a:lnSpc>
                        <a:spcAft>
                          <a:spcPts val="0"/>
                        </a:spcAft>
                      </a:pPr>
                      <a:r>
                        <a:rPr lang="fr-FR" sz="1800" dirty="0">
                          <a:solidFill>
                            <a:srgbClr val="7030A0"/>
                          </a:solidFill>
                          <a:effectLst/>
                          <a:latin typeface="Times New Roman" pitchFamily="18" charset="0"/>
                          <a:cs typeface="Times New Roman" pitchFamily="18" charset="0"/>
                        </a:rPr>
                        <a:t>El </a:t>
                      </a:r>
                      <a:r>
                        <a:rPr lang="fr-FR" sz="1800" dirty="0" err="1">
                          <a:solidFill>
                            <a:srgbClr val="7030A0"/>
                          </a:solidFill>
                          <a:effectLst/>
                          <a:latin typeface="Times New Roman" pitchFamily="18" charset="0"/>
                          <a:cs typeface="Times New Roman" pitchFamily="18" charset="0"/>
                        </a:rPr>
                        <a:t>Hamiz</a:t>
                      </a:r>
                      <a:endParaRPr lang="fr-FR" sz="18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0,908 - 1,23</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4024690918"/>
              </p:ext>
            </p:extLst>
          </p:nvPr>
        </p:nvGraphicFramePr>
        <p:xfrm>
          <a:off x="6174032" y="554090"/>
          <a:ext cx="5815887" cy="3291840"/>
        </p:xfrm>
        <a:graphic>
          <a:graphicData uri="http://schemas.openxmlformats.org/drawingml/2006/table">
            <a:tbl>
              <a:tblPr firstRow="1" firstCol="1" bandRow="1">
                <a:tableStyleId>{B301B821-A1FF-4177-AEE7-76D212191A09}</a:tableStyleId>
              </a:tblPr>
              <a:tblGrid>
                <a:gridCol w="2571786"/>
                <a:gridCol w="3244101"/>
              </a:tblGrid>
              <a:tr h="763117">
                <a:tc>
                  <a:txBody>
                    <a:bodyPr/>
                    <a:lstStyle/>
                    <a:p>
                      <a:pPr algn="ctr">
                        <a:lnSpc>
                          <a:spcPct val="150000"/>
                        </a:lnSpc>
                        <a:spcAft>
                          <a:spcPts val="0"/>
                        </a:spcAft>
                      </a:pPr>
                      <a:r>
                        <a:rPr lang="fr-FR" sz="1800" dirty="0">
                          <a:effectLst/>
                          <a:latin typeface="Times New Roman" pitchFamily="18" charset="0"/>
                          <a:cs typeface="Times New Roman" pitchFamily="18" charset="0"/>
                        </a:rPr>
                        <a:t>Minéraux</a:t>
                      </a:r>
                      <a:endParaRPr lang="fr-FR" sz="18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dirty="0">
                          <a:effectLst/>
                          <a:latin typeface="Times New Roman" pitchFamily="18" charset="0"/>
                          <a:cs typeface="Times New Roman" pitchFamily="18" charset="0"/>
                        </a:rPr>
                        <a:t>Teneurs des Métaux lourds (</a:t>
                      </a:r>
                      <a:r>
                        <a:rPr lang="fr-FR" sz="1800" dirty="0" err="1">
                          <a:effectLst/>
                          <a:latin typeface="Times New Roman" pitchFamily="18" charset="0"/>
                          <a:cs typeface="Times New Roman" pitchFamily="18" charset="0"/>
                        </a:rPr>
                        <a:t>μg</a:t>
                      </a:r>
                      <a:r>
                        <a:rPr lang="fr-FR" sz="1800" dirty="0">
                          <a:effectLst/>
                          <a:latin typeface="Times New Roman" pitchFamily="18" charset="0"/>
                          <a:cs typeface="Times New Roman" pitchFamily="18" charset="0"/>
                        </a:rPr>
                        <a:t>/g)</a:t>
                      </a:r>
                      <a:endParaRPr lang="fr-FR" sz="1800" dirty="0">
                        <a:effectLst/>
                        <a:latin typeface="Times New Roman" pitchFamily="18" charset="0"/>
                        <a:ea typeface="Calibri"/>
                        <a:cs typeface="Times New Roman" pitchFamily="18" charset="0"/>
                      </a:endParaRPr>
                    </a:p>
                  </a:txBody>
                  <a:tcPr marL="68580" marR="68580" marT="0" marB="0" anchor="ctr"/>
                </a:tc>
              </a:tr>
              <a:tr h="381558">
                <a:tc>
                  <a:txBody>
                    <a:bodyPr/>
                    <a:lstStyle/>
                    <a:p>
                      <a:pPr algn="ctr">
                        <a:lnSpc>
                          <a:spcPct val="150000"/>
                        </a:lnSpc>
                        <a:spcAft>
                          <a:spcPts val="0"/>
                        </a:spcAft>
                      </a:pPr>
                      <a:r>
                        <a:rPr lang="fr-FR" sz="1800" dirty="0">
                          <a:solidFill>
                            <a:srgbClr val="7030A0"/>
                          </a:solidFill>
                          <a:effectLst/>
                          <a:latin typeface="Times New Roman" pitchFamily="18" charset="0"/>
                          <a:cs typeface="Times New Roman" pitchFamily="18" charset="0"/>
                        </a:rPr>
                        <a:t>Cuivre (Cu)</a:t>
                      </a:r>
                      <a:endParaRPr lang="fr-FR" sz="18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24,23 - 72,73</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r h="381558">
                <a:tc>
                  <a:txBody>
                    <a:bodyPr/>
                    <a:lstStyle/>
                    <a:p>
                      <a:pPr algn="ctr">
                        <a:lnSpc>
                          <a:spcPct val="150000"/>
                        </a:lnSpc>
                        <a:spcAft>
                          <a:spcPts val="0"/>
                        </a:spcAft>
                      </a:pPr>
                      <a:r>
                        <a:rPr lang="fr-FR" sz="1800" dirty="0">
                          <a:solidFill>
                            <a:srgbClr val="7030A0"/>
                          </a:solidFill>
                          <a:effectLst/>
                          <a:latin typeface="Times New Roman" pitchFamily="18" charset="0"/>
                          <a:cs typeface="Times New Roman" pitchFamily="18" charset="0"/>
                        </a:rPr>
                        <a:t>Plomb (Pb)</a:t>
                      </a:r>
                      <a:endParaRPr lang="fr-FR" sz="18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16,19 - 93,36</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r h="381558">
                <a:tc>
                  <a:txBody>
                    <a:bodyPr/>
                    <a:lstStyle/>
                    <a:p>
                      <a:pPr algn="ctr">
                        <a:lnSpc>
                          <a:spcPct val="150000"/>
                        </a:lnSpc>
                        <a:spcAft>
                          <a:spcPts val="0"/>
                        </a:spcAft>
                      </a:pPr>
                      <a:r>
                        <a:rPr lang="fr-FR" sz="1800" dirty="0">
                          <a:solidFill>
                            <a:srgbClr val="7030A0"/>
                          </a:solidFill>
                          <a:effectLst/>
                          <a:latin typeface="Times New Roman" pitchFamily="18" charset="0"/>
                          <a:cs typeface="Times New Roman" pitchFamily="18" charset="0"/>
                        </a:rPr>
                        <a:t>Cadmium (Cd)</a:t>
                      </a:r>
                      <a:endParaRPr lang="fr-FR" sz="18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0,16 - 1,12</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r h="381558">
                <a:tc>
                  <a:txBody>
                    <a:bodyPr/>
                    <a:lstStyle/>
                    <a:p>
                      <a:pPr algn="ctr">
                        <a:lnSpc>
                          <a:spcPct val="150000"/>
                        </a:lnSpc>
                        <a:spcAft>
                          <a:spcPts val="0"/>
                        </a:spcAft>
                      </a:pPr>
                      <a:r>
                        <a:rPr lang="fr-FR" sz="1800" dirty="0">
                          <a:solidFill>
                            <a:srgbClr val="7030A0"/>
                          </a:solidFill>
                          <a:effectLst/>
                          <a:latin typeface="Times New Roman" pitchFamily="18" charset="0"/>
                          <a:cs typeface="Times New Roman" pitchFamily="18" charset="0"/>
                        </a:rPr>
                        <a:t>Zinc (Zn)</a:t>
                      </a:r>
                      <a:endParaRPr lang="fr-FR" sz="18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112,92 - 253,46</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r h="381558">
                <a:tc>
                  <a:txBody>
                    <a:bodyPr/>
                    <a:lstStyle/>
                    <a:p>
                      <a:pPr algn="ctr">
                        <a:lnSpc>
                          <a:spcPct val="150000"/>
                        </a:lnSpc>
                        <a:spcAft>
                          <a:spcPts val="0"/>
                        </a:spcAft>
                      </a:pPr>
                      <a:r>
                        <a:rPr lang="fr-FR" sz="1800" dirty="0">
                          <a:solidFill>
                            <a:srgbClr val="7030A0"/>
                          </a:solidFill>
                          <a:effectLst/>
                          <a:latin typeface="Times New Roman" pitchFamily="18" charset="0"/>
                          <a:cs typeface="Times New Roman" pitchFamily="18" charset="0"/>
                        </a:rPr>
                        <a:t>Manganèse (Mn)</a:t>
                      </a:r>
                      <a:endParaRPr lang="fr-FR" sz="18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235,7 - 397,41</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r h="381558">
                <a:tc>
                  <a:txBody>
                    <a:bodyPr/>
                    <a:lstStyle/>
                    <a:p>
                      <a:pPr algn="ctr">
                        <a:lnSpc>
                          <a:spcPct val="150000"/>
                        </a:lnSpc>
                        <a:spcAft>
                          <a:spcPts val="0"/>
                        </a:spcAft>
                      </a:pPr>
                      <a:r>
                        <a:rPr lang="fr-FR" sz="1800" dirty="0">
                          <a:solidFill>
                            <a:srgbClr val="7030A0"/>
                          </a:solidFill>
                          <a:effectLst/>
                          <a:latin typeface="Times New Roman" pitchFamily="18" charset="0"/>
                          <a:cs typeface="Times New Roman" pitchFamily="18" charset="0"/>
                        </a:rPr>
                        <a:t>Mercure (Hg)</a:t>
                      </a:r>
                      <a:endParaRPr lang="fr-FR" sz="1800" dirty="0">
                        <a:solidFill>
                          <a:srgbClr val="7030A0"/>
                        </a:solidFill>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0"/>
                        </a:spcAft>
                      </a:pPr>
                      <a:r>
                        <a:rPr lang="fr-FR" sz="1800" b="1" dirty="0" smtClean="0">
                          <a:solidFill>
                            <a:srgbClr val="C00000"/>
                          </a:solidFill>
                          <a:effectLst/>
                          <a:latin typeface="Times New Roman" pitchFamily="18" charset="0"/>
                          <a:cs typeface="Times New Roman" pitchFamily="18" charset="0"/>
                        </a:rPr>
                        <a:t>1,88 - 10,74</a:t>
                      </a:r>
                      <a:endParaRPr lang="fr-FR" sz="1800" b="1" dirty="0">
                        <a:solidFill>
                          <a:srgbClr val="C00000"/>
                        </a:solidFill>
                        <a:effectLst/>
                        <a:latin typeface="Times New Roman" pitchFamily="18" charset="0"/>
                        <a:ea typeface="Calibri"/>
                        <a:cs typeface="Times New Roman" pitchFamily="18" charset="0"/>
                      </a:endParaRPr>
                    </a:p>
                  </a:txBody>
                  <a:tcPr marL="68580" marR="68580" marT="0" marB="0" anchor="ctr"/>
                </a:tc>
              </a:tr>
            </a:tbl>
          </a:graphicData>
        </a:graphic>
      </p:graphicFrame>
      <p:sp>
        <p:nvSpPr>
          <p:cNvPr id="9" name="ZoneTexte 8"/>
          <p:cNvSpPr txBox="1"/>
          <p:nvPr/>
        </p:nvSpPr>
        <p:spPr>
          <a:xfrm>
            <a:off x="5989591" y="153980"/>
            <a:ext cx="6312024" cy="400110"/>
          </a:xfrm>
          <a:prstGeom prst="rect">
            <a:avLst/>
          </a:prstGeom>
          <a:noFill/>
        </p:spPr>
        <p:txBody>
          <a:bodyPr wrap="square" rtlCol="0">
            <a:spAutoFit/>
          </a:bodyPr>
          <a:lstStyle/>
          <a:p>
            <a:r>
              <a:rPr lang="fr-FR" sz="2000" b="1" dirty="0">
                <a:solidFill>
                  <a:schemeClr val="tx1">
                    <a:lumMod val="50000"/>
                  </a:schemeClr>
                </a:solidFill>
                <a:latin typeface="Times New Roman" pitchFamily="18" charset="0"/>
                <a:cs typeface="Times New Roman" pitchFamily="18" charset="0"/>
              </a:rPr>
              <a:t>Tableau 1</a:t>
            </a:r>
            <a:r>
              <a:rPr lang="fr-FR" sz="2000" b="1" dirty="0" smtClean="0">
                <a:solidFill>
                  <a:schemeClr val="tx1">
                    <a:lumMod val="50000"/>
                  </a:schemeClr>
                </a:solidFill>
                <a:latin typeface="Times New Roman" pitchFamily="18" charset="0"/>
                <a:cs typeface="Times New Roman" pitchFamily="18" charset="0"/>
              </a:rPr>
              <a:t> </a:t>
            </a:r>
            <a:r>
              <a:rPr lang="fr-FR" sz="2000" b="1" dirty="0">
                <a:solidFill>
                  <a:schemeClr val="tx1">
                    <a:lumMod val="50000"/>
                  </a:schemeClr>
                </a:solidFill>
                <a:latin typeface="Times New Roman" pitchFamily="18" charset="0"/>
                <a:cs typeface="Times New Roman" pitchFamily="18" charset="0"/>
              </a:rPr>
              <a:t>: Teneurs des métaux lourds (la baie d’Alger)</a:t>
            </a:r>
          </a:p>
        </p:txBody>
      </p:sp>
      <p:sp>
        <p:nvSpPr>
          <p:cNvPr id="10" name="ZoneTexte 9"/>
          <p:cNvSpPr txBox="1"/>
          <p:nvPr/>
        </p:nvSpPr>
        <p:spPr>
          <a:xfrm>
            <a:off x="6301287" y="3889964"/>
            <a:ext cx="5688632" cy="400110"/>
          </a:xfrm>
          <a:prstGeom prst="rect">
            <a:avLst/>
          </a:prstGeom>
          <a:noFill/>
        </p:spPr>
        <p:txBody>
          <a:bodyPr wrap="square" rtlCol="0">
            <a:spAutoFit/>
          </a:bodyPr>
          <a:lstStyle/>
          <a:p>
            <a:r>
              <a:rPr lang="fr-FR" sz="2000" b="1" dirty="0">
                <a:solidFill>
                  <a:schemeClr val="tx1">
                    <a:lumMod val="50000"/>
                  </a:schemeClr>
                </a:solidFill>
                <a:latin typeface="Times New Roman" pitchFamily="18" charset="0"/>
                <a:cs typeface="Times New Roman" pitchFamily="18" charset="0"/>
              </a:rPr>
              <a:t>Tableau </a:t>
            </a:r>
            <a:r>
              <a:rPr lang="fr-FR" sz="2000" b="1" dirty="0" smtClean="0">
                <a:solidFill>
                  <a:schemeClr val="tx1">
                    <a:lumMod val="50000"/>
                  </a:schemeClr>
                </a:solidFill>
                <a:latin typeface="Times New Roman" pitchFamily="18" charset="0"/>
                <a:cs typeface="Times New Roman" pitchFamily="18" charset="0"/>
              </a:rPr>
              <a:t>2 </a:t>
            </a:r>
            <a:r>
              <a:rPr lang="fr-FR" sz="2000" b="1" dirty="0">
                <a:solidFill>
                  <a:schemeClr val="tx1">
                    <a:lumMod val="50000"/>
                  </a:schemeClr>
                </a:solidFill>
                <a:latin typeface="Times New Roman" pitchFamily="18" charset="0"/>
                <a:cs typeface="Times New Roman" pitchFamily="18" charset="0"/>
              </a:rPr>
              <a:t>: Teneurs en HPA dans la baie d’Alger </a:t>
            </a: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19</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8927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4" presetClass="entr" presetSubtype="10" fill="hold" nodeType="afterEffect">
                                  <p:stCondLst>
                                    <p:cond delay="300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2000"/>
                                        <p:tgtEl>
                                          <p:spTgt spid="8"/>
                                        </p:tgtEl>
                                      </p:cBhvr>
                                    </p:animEffect>
                                  </p:childTnLst>
                                </p:cTn>
                              </p:par>
                            </p:childTnLst>
                          </p:cTn>
                        </p:par>
                        <p:par>
                          <p:cTn id="26" fill="hold">
                            <p:stCondLst>
                              <p:cond delay="8000"/>
                            </p:stCondLst>
                            <p:childTnLst>
                              <p:par>
                                <p:cTn id="27" presetID="16" presetClass="entr" presetSubtype="2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Vertical)">
                                      <p:cBhvr>
                                        <p:cTn id="29" dur="500"/>
                                        <p:tgtEl>
                                          <p:spTgt spid="9"/>
                                        </p:tgtEl>
                                      </p:cBhvr>
                                    </p:animEffect>
                                  </p:childTnLst>
                                </p:cTn>
                              </p:par>
                            </p:childTnLst>
                          </p:cTn>
                        </p:par>
                        <p:par>
                          <p:cTn id="30" fill="hold">
                            <p:stCondLst>
                              <p:cond delay="8500"/>
                            </p:stCondLst>
                            <p:childTnLst>
                              <p:par>
                                <p:cTn id="31" presetID="14" presetClass="entr" presetSubtype="1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randombar(horizontal)">
                                      <p:cBhvr>
                                        <p:cTn id="33" dur="2000"/>
                                        <p:tgtEl>
                                          <p:spTgt spid="7"/>
                                        </p:tgtEl>
                                      </p:cBhvr>
                                    </p:animEffect>
                                  </p:childTnLst>
                                </p:cTn>
                              </p:par>
                            </p:childTnLst>
                          </p:cTn>
                        </p:par>
                        <p:par>
                          <p:cTn id="34" fill="hold">
                            <p:stCondLst>
                              <p:cond delay="10500"/>
                            </p:stCondLst>
                            <p:childTnLst>
                              <p:par>
                                <p:cTn id="35" presetID="16" presetClass="entr" presetSubtype="21"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arn(inVertic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41120" y="467360"/>
            <a:ext cx="9509760" cy="585376"/>
          </a:xfrm>
        </p:spPr>
        <p:txBody>
          <a:bodyPr>
            <a:normAutofit/>
          </a:bodyPr>
          <a:lstStyle/>
          <a:p>
            <a:pPr algn="ctr"/>
            <a:r>
              <a:rPr lang="fr-FR" noProof="1" smtClean="0"/>
              <a:t>INTRODUCTION GÉNÉRALE</a:t>
            </a:r>
            <a:endParaRPr lang="fr-FR" noProof="1"/>
          </a:p>
        </p:txBody>
      </p:sp>
      <p:sp>
        <p:nvSpPr>
          <p:cNvPr id="3" name="Espace réservé du contenu 2"/>
          <p:cNvSpPr>
            <a:spLocks noGrp="1"/>
          </p:cNvSpPr>
          <p:nvPr>
            <p:ph idx="1"/>
          </p:nvPr>
        </p:nvSpPr>
        <p:spPr>
          <a:xfrm>
            <a:off x="335360" y="1196752"/>
            <a:ext cx="11521280" cy="5256584"/>
          </a:xfrm>
        </p:spPr>
        <p:txBody>
          <a:bodyPr>
            <a:normAutofit/>
          </a:bodyPr>
          <a:lstStyle/>
          <a:p>
            <a:pPr marL="45720" indent="0" algn="just">
              <a:buNone/>
            </a:pPr>
            <a:r>
              <a:rPr lang="fr-FR" dirty="0" smtClean="0">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Le littoral est un milieu complexe et sensible, effectivement, il combine deux domaines différents, le côté terrestre et le côté marin, chaque côté influe sur l’autre, en plus, le littoral se considère un espace vital, qui subit de plusieurs pressions anthropiques (sociale, économique, touristique,…) et nombreux risques </a:t>
            </a:r>
            <a:r>
              <a:rPr lang="fr-FR" sz="2400" dirty="0" err="1" smtClean="0">
                <a:solidFill>
                  <a:schemeClr val="tx1">
                    <a:lumMod val="50000"/>
                  </a:schemeClr>
                </a:solidFill>
                <a:latin typeface="Times New Roman" pitchFamily="18" charset="0"/>
                <a:cs typeface="Times New Roman" pitchFamily="18" charset="0"/>
              </a:rPr>
              <a:t>dûs</a:t>
            </a:r>
            <a:r>
              <a:rPr lang="fr-FR" sz="2400" dirty="0" smtClean="0">
                <a:solidFill>
                  <a:schemeClr val="tx1">
                    <a:lumMod val="50000"/>
                  </a:schemeClr>
                </a:solidFill>
                <a:latin typeface="Times New Roman" pitchFamily="18" charset="0"/>
                <a:cs typeface="Times New Roman" pitchFamily="18" charset="0"/>
              </a:rPr>
              <a:t> aux changements climatiques, les catastrophes naturelles, les pollutions,…etc.</a:t>
            </a:r>
          </a:p>
          <a:p>
            <a:pPr marL="45720" indent="0" algn="just">
              <a:buNone/>
            </a:pPr>
            <a:r>
              <a:rPr lang="fr-FR" sz="2400" dirty="0" smtClean="0">
                <a:solidFill>
                  <a:schemeClr val="tx1">
                    <a:lumMod val="50000"/>
                  </a:schemeClr>
                </a:solidFill>
                <a:latin typeface="Times New Roman" pitchFamily="18" charset="0"/>
                <a:cs typeface="Times New Roman" pitchFamily="18" charset="0"/>
              </a:rPr>
              <a:t>   Le </a:t>
            </a:r>
            <a:r>
              <a:rPr lang="fr-FR" sz="2400" dirty="0">
                <a:solidFill>
                  <a:schemeClr val="tx1">
                    <a:lumMod val="50000"/>
                  </a:schemeClr>
                </a:solidFill>
                <a:latin typeface="Times New Roman" pitchFamily="18" charset="0"/>
                <a:cs typeface="Times New Roman" pitchFamily="18" charset="0"/>
              </a:rPr>
              <a:t>littoral algérien s’étend sur une frange de plus de 1200 km de côtes, comme </a:t>
            </a:r>
            <a:r>
              <a:rPr lang="fr-FR" sz="2400" dirty="0" smtClean="0">
                <a:solidFill>
                  <a:schemeClr val="tx1">
                    <a:lumMod val="50000"/>
                  </a:schemeClr>
                </a:solidFill>
                <a:latin typeface="Times New Roman" pitchFamily="18" charset="0"/>
                <a:cs typeface="Times New Roman" pitchFamily="18" charset="0"/>
              </a:rPr>
              <a:t>les pays </a:t>
            </a:r>
            <a:r>
              <a:rPr lang="fr-FR" sz="2400" dirty="0">
                <a:solidFill>
                  <a:schemeClr val="tx1">
                    <a:lumMod val="50000"/>
                  </a:schemeClr>
                </a:solidFill>
                <a:latin typeface="Times New Roman" pitchFamily="18" charset="0"/>
                <a:cs typeface="Times New Roman" pitchFamily="18" charset="0"/>
              </a:rPr>
              <a:t>de la Méditerranée, il connaît des perturbations au système écologique (</a:t>
            </a:r>
            <a:r>
              <a:rPr lang="fr-FR" sz="2400" dirty="0" smtClean="0">
                <a:solidFill>
                  <a:schemeClr val="tx1">
                    <a:lumMod val="50000"/>
                  </a:schemeClr>
                </a:solidFill>
                <a:latin typeface="Times New Roman" pitchFamily="18" charset="0"/>
                <a:cs typeface="Times New Roman" pitchFamily="18" charset="0"/>
              </a:rPr>
              <a:t>naturelles et </a:t>
            </a:r>
            <a:r>
              <a:rPr lang="fr-FR" sz="2400" dirty="0">
                <a:solidFill>
                  <a:schemeClr val="tx1">
                    <a:lumMod val="50000"/>
                  </a:schemeClr>
                </a:solidFill>
                <a:latin typeface="Times New Roman" pitchFamily="18" charset="0"/>
                <a:cs typeface="Times New Roman" pitchFamily="18" charset="0"/>
              </a:rPr>
              <a:t>humaines), dans notre cas, on va évaluer la vulnérabilité côtière physique au long </a:t>
            </a:r>
            <a:r>
              <a:rPr lang="fr-FR" sz="2400" dirty="0" smtClean="0">
                <a:solidFill>
                  <a:schemeClr val="tx1">
                    <a:lumMod val="50000"/>
                  </a:schemeClr>
                </a:solidFill>
                <a:latin typeface="Times New Roman" pitchFamily="18" charset="0"/>
                <a:cs typeface="Times New Roman" pitchFamily="18" charset="0"/>
              </a:rPr>
              <a:t>de la </a:t>
            </a:r>
            <a:r>
              <a:rPr lang="fr-FR" sz="2400" dirty="0">
                <a:solidFill>
                  <a:schemeClr val="tx1">
                    <a:lumMod val="50000"/>
                  </a:schemeClr>
                </a:solidFill>
                <a:latin typeface="Times New Roman" pitchFamily="18" charset="0"/>
                <a:cs typeface="Times New Roman" pitchFamily="18" charset="0"/>
              </a:rPr>
              <a:t>baie </a:t>
            </a:r>
            <a:r>
              <a:rPr lang="fr-FR" sz="2400" dirty="0" smtClean="0">
                <a:solidFill>
                  <a:schemeClr val="tx1">
                    <a:lumMod val="50000"/>
                  </a:schemeClr>
                </a:solidFill>
                <a:latin typeface="Times New Roman" pitchFamily="18" charset="0"/>
                <a:cs typeface="Times New Roman" pitchFamily="18" charset="0"/>
              </a:rPr>
              <a:t>d’Alger.</a:t>
            </a:r>
          </a:p>
          <a:p>
            <a:pPr marL="45720" indent="0" algn="just">
              <a:buNone/>
            </a:pPr>
            <a:r>
              <a:rPr lang="fr-FR" sz="2400" dirty="0" smtClean="0">
                <a:solidFill>
                  <a:schemeClr val="tx1">
                    <a:lumMod val="50000"/>
                  </a:schemeClr>
                </a:solidFill>
                <a:latin typeface="Times New Roman" pitchFamily="18" charset="0"/>
                <a:cs typeface="Times New Roman" pitchFamily="18" charset="0"/>
              </a:rPr>
              <a:t>   L’objectif </a:t>
            </a:r>
            <a:r>
              <a:rPr lang="fr-FR" sz="2400" dirty="0">
                <a:solidFill>
                  <a:schemeClr val="tx1">
                    <a:lumMod val="50000"/>
                  </a:schemeClr>
                </a:solidFill>
                <a:latin typeface="Times New Roman" pitchFamily="18" charset="0"/>
                <a:cs typeface="Times New Roman" pitchFamily="18" charset="0"/>
              </a:rPr>
              <a:t>de ce travail consiste en la détermination de l’indice côtier de </a:t>
            </a:r>
            <a:r>
              <a:rPr lang="fr-FR" sz="2400" dirty="0" smtClean="0">
                <a:solidFill>
                  <a:schemeClr val="tx1">
                    <a:lumMod val="50000"/>
                  </a:schemeClr>
                </a:solidFill>
                <a:latin typeface="Times New Roman" pitchFamily="18" charset="0"/>
                <a:cs typeface="Times New Roman" pitchFamily="18" charset="0"/>
              </a:rPr>
              <a:t>la vulnérabilité </a:t>
            </a:r>
            <a:r>
              <a:rPr lang="fr-FR" sz="2400" dirty="0">
                <a:solidFill>
                  <a:schemeClr val="tx1">
                    <a:lumMod val="50000"/>
                  </a:schemeClr>
                </a:solidFill>
                <a:latin typeface="Times New Roman" pitchFamily="18" charset="0"/>
                <a:cs typeface="Times New Roman" pitchFamily="18" charset="0"/>
              </a:rPr>
              <a:t>physique (ICV) au niveau de la baie d’Alger et l’indice DRASTIC </a:t>
            </a:r>
            <a:r>
              <a:rPr lang="fr-FR" sz="2400" dirty="0" smtClean="0">
                <a:solidFill>
                  <a:schemeClr val="tx1">
                    <a:lumMod val="50000"/>
                  </a:schemeClr>
                </a:solidFill>
                <a:latin typeface="Times New Roman" pitchFamily="18" charset="0"/>
                <a:cs typeface="Times New Roman" pitchFamily="18" charset="0"/>
              </a:rPr>
              <a:t>qui évalue </a:t>
            </a:r>
            <a:r>
              <a:rPr lang="fr-FR" sz="2400" dirty="0">
                <a:solidFill>
                  <a:schemeClr val="tx1">
                    <a:lumMod val="50000"/>
                  </a:schemeClr>
                </a:solidFill>
                <a:latin typeface="Times New Roman" pitchFamily="18" charset="0"/>
                <a:cs typeface="Times New Roman" pitchFamily="18" charset="0"/>
              </a:rPr>
              <a:t>l’état des eaux souterraines dans les zones côtières les plus vulnérables, </a:t>
            </a:r>
            <a:r>
              <a:rPr lang="fr-FR" sz="2400" dirty="0" smtClean="0">
                <a:solidFill>
                  <a:schemeClr val="tx1">
                    <a:lumMod val="50000"/>
                  </a:schemeClr>
                </a:solidFill>
                <a:latin typeface="Times New Roman" pitchFamily="18" charset="0"/>
                <a:cs typeface="Times New Roman" pitchFamily="18" charset="0"/>
              </a:rPr>
              <a:t>en utilisant </a:t>
            </a:r>
            <a:r>
              <a:rPr lang="fr-FR" sz="2400" dirty="0">
                <a:solidFill>
                  <a:schemeClr val="tx1">
                    <a:lumMod val="50000"/>
                  </a:schemeClr>
                </a:solidFill>
                <a:latin typeface="Times New Roman" pitchFamily="18" charset="0"/>
                <a:cs typeface="Times New Roman" pitchFamily="18" charset="0"/>
              </a:rPr>
              <a:t>une approche méthodologique peut définir les zones vulnérables que </a:t>
            </a:r>
            <a:r>
              <a:rPr lang="fr-FR" sz="2400" dirty="0" smtClean="0">
                <a:solidFill>
                  <a:schemeClr val="tx1">
                    <a:lumMod val="50000"/>
                  </a:schemeClr>
                </a:solidFill>
                <a:latin typeface="Times New Roman" pitchFamily="18" charset="0"/>
                <a:cs typeface="Times New Roman" pitchFamily="18" charset="0"/>
              </a:rPr>
              <a:t>les autres</a:t>
            </a:r>
            <a:r>
              <a:rPr lang="fr-FR" sz="2400" dirty="0">
                <a:solidFill>
                  <a:schemeClr val="tx1">
                    <a:lumMod val="50000"/>
                  </a:schemeClr>
                </a:solidFill>
                <a:latin typeface="Times New Roman" pitchFamily="18" charset="0"/>
                <a:cs typeface="Times New Roman" pitchFamily="18" charset="0"/>
              </a:rPr>
              <a:t>, par faire une combinaison entre différents paramètres, </a:t>
            </a:r>
            <a:r>
              <a:rPr lang="fr-FR" sz="2400" dirty="0" smtClean="0">
                <a:solidFill>
                  <a:schemeClr val="tx1">
                    <a:lumMod val="50000"/>
                  </a:schemeClr>
                </a:solidFill>
                <a:latin typeface="Times New Roman" pitchFamily="18" charset="0"/>
                <a:cs typeface="Times New Roman" pitchFamily="18" charset="0"/>
              </a:rPr>
              <a:t>hydrodynamiques, morphologiques, et historiques. </a:t>
            </a:r>
            <a:endParaRPr lang="fr-FR" sz="2400" noProof="1">
              <a:solidFill>
                <a:schemeClr val="tx1">
                  <a:lumMod val="50000"/>
                </a:schemeClr>
              </a:solidFill>
              <a:latin typeface="Times New Roman" pitchFamily="18" charset="0"/>
              <a:cs typeface="Times New Roman" pitchFamily="18" charset="0"/>
            </a:endParaRPr>
          </a:p>
        </p:txBody>
      </p:sp>
      <p:sp>
        <p:nvSpPr>
          <p:cNvPr id="4" name="Espace réservé du numéro de diapositive 3"/>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1900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anim calcmode="lin" valueType="num">
                                      <p:cBhvr>
                                        <p:cTn id="20"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2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22500"/>
                            </p:stCondLst>
                            <p:childTnLst>
                              <p:par>
                                <p:cTn id="23" presetID="42" presetClass="entr" presetSubtype="0" fill="hold" nodeType="afterEffect">
                                  <p:stCondLst>
                                    <p:cond delay="1400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2000"/>
                                        <p:tgtEl>
                                          <p:spTgt spid="3">
                                            <p:txEl>
                                              <p:pRg st="2" end="2"/>
                                            </p:txEl>
                                          </p:spTgt>
                                        </p:tgtEl>
                                      </p:cBhvr>
                                    </p:animEffect>
                                    <p:anim calcmode="lin" valueType="num">
                                      <p:cBhvr>
                                        <p:cTn id="26"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2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0" y="188640"/>
            <a:ext cx="12192000" cy="864072"/>
          </a:xfrm>
        </p:spPr>
        <p:txBody>
          <a:bodyPr>
            <a:noAutofit/>
          </a:bodyPr>
          <a:lstStyle/>
          <a:p>
            <a:pPr marL="3767138" indent="-3767138"/>
            <a:r>
              <a:rPr lang="fr-FR" sz="3200" b="1" u="sng" dirty="0">
                <a:solidFill>
                  <a:srgbClr val="C00000"/>
                </a:solidFill>
              </a:rPr>
              <a:t>CHAPITRE </a:t>
            </a:r>
            <a:r>
              <a:rPr lang="fr-FR" sz="3200" b="1" u="sng" dirty="0" smtClean="0">
                <a:solidFill>
                  <a:srgbClr val="C00000"/>
                </a:solidFill>
              </a:rPr>
              <a:t>III </a:t>
            </a:r>
            <a:r>
              <a:rPr lang="fr-FR" sz="3200" b="1" u="sng" dirty="0">
                <a:solidFill>
                  <a:srgbClr val="C00000"/>
                </a:solidFill>
              </a:rPr>
              <a:t>:</a:t>
            </a:r>
            <a:r>
              <a:rPr lang="fr-FR" sz="3200" b="1" dirty="0">
                <a:solidFill>
                  <a:srgbClr val="C00000"/>
                </a:solidFill>
              </a:rPr>
              <a:t> </a:t>
            </a:r>
            <a:r>
              <a:rPr lang="fr-FR" sz="3200" b="1" dirty="0" smtClean="0">
                <a:solidFill>
                  <a:srgbClr val="C00000"/>
                </a:solidFill>
              </a:rPr>
              <a:t>   </a:t>
            </a:r>
            <a:r>
              <a:rPr lang="fr-FR" sz="3200" b="1" dirty="0" smtClean="0"/>
              <a:t>Système d’informations géographiques (SIG) de   gestion des zones côtières </a:t>
            </a:r>
            <a:endParaRPr lang="fr-FR" sz="3200" noProof="1"/>
          </a:p>
        </p:txBody>
      </p:sp>
      <p:sp>
        <p:nvSpPr>
          <p:cNvPr id="2" name="ZoneTexte 1"/>
          <p:cNvSpPr txBox="1"/>
          <p:nvPr/>
        </p:nvSpPr>
        <p:spPr>
          <a:xfrm>
            <a:off x="335360" y="1571600"/>
            <a:ext cx="8568952" cy="461665"/>
          </a:xfrm>
          <a:prstGeom prst="rect">
            <a:avLst/>
          </a:prstGeom>
          <a:noFill/>
        </p:spPr>
        <p:txBody>
          <a:bodyPr wrap="square" rtlCol="0">
            <a:spAutoFit/>
          </a:bodyPr>
          <a:lstStyle/>
          <a:p>
            <a:r>
              <a:rPr lang="fr-FR" sz="2400" b="1" dirty="0" smtClean="0">
                <a:solidFill>
                  <a:schemeClr val="tx1">
                    <a:lumMod val="50000"/>
                  </a:schemeClr>
                </a:solidFill>
                <a:latin typeface="Times New Roman" pitchFamily="18" charset="0"/>
                <a:cs typeface="Times New Roman" pitchFamily="18" charset="0"/>
              </a:rPr>
              <a:t>I. </a:t>
            </a:r>
            <a:r>
              <a:rPr lang="fr-FR" sz="2400" b="1" dirty="0">
                <a:solidFill>
                  <a:schemeClr val="tx1">
                    <a:lumMod val="50000"/>
                  </a:schemeClr>
                </a:solidFill>
                <a:latin typeface="Times New Roman" pitchFamily="18" charset="0"/>
                <a:cs typeface="Times New Roman" pitchFamily="18" charset="0"/>
              </a:rPr>
              <a:t>DESCRIPTION GENERALE D’UN MILIEU CÔTIER</a:t>
            </a:r>
            <a:endParaRPr lang="fr-FR" sz="2400" dirty="0">
              <a:solidFill>
                <a:schemeClr val="tx1">
                  <a:lumMod val="50000"/>
                </a:schemeClr>
              </a:solidFill>
              <a:latin typeface="Times New Roman" pitchFamily="18" charset="0"/>
              <a:cs typeface="Times New Roman" pitchFamily="18" charset="0"/>
            </a:endParaRPr>
          </a:p>
        </p:txBody>
      </p:sp>
      <p:sp>
        <p:nvSpPr>
          <p:cNvPr id="3" name="ZoneTexte 2"/>
          <p:cNvSpPr txBox="1"/>
          <p:nvPr/>
        </p:nvSpPr>
        <p:spPr>
          <a:xfrm>
            <a:off x="335360" y="2233905"/>
            <a:ext cx="11521280" cy="1200329"/>
          </a:xfrm>
          <a:prstGeom prst="rect">
            <a:avLst/>
          </a:prstGeom>
          <a:noFill/>
        </p:spPr>
        <p:txBody>
          <a:bodyPr wrap="square" rtlCol="0">
            <a:spAutoFit/>
          </a:bodyPr>
          <a:lstStyle/>
          <a:p>
            <a:pPr algn="just"/>
            <a:r>
              <a:rPr lang="fr-FR" sz="2400" dirty="0" smtClean="0">
                <a:solidFill>
                  <a:schemeClr val="tx1">
                    <a:lumMod val="50000"/>
                  </a:schemeClr>
                </a:solidFill>
                <a:latin typeface="Times New Roman" pitchFamily="18" charset="0"/>
                <a:cs typeface="Times New Roman" pitchFamily="18" charset="0"/>
              </a:rPr>
              <a:t>  La zone côtière est un espace complexe </a:t>
            </a:r>
            <a:r>
              <a:rPr lang="fr-FR" sz="2400" dirty="0">
                <a:solidFill>
                  <a:schemeClr val="tx1">
                    <a:lumMod val="50000"/>
                  </a:schemeClr>
                </a:solidFill>
                <a:latin typeface="Times New Roman" pitchFamily="18" charset="0"/>
                <a:cs typeface="Times New Roman" pitchFamily="18" charset="0"/>
              </a:rPr>
              <a:t>du fait de sa situation à l’interface entre deux eaux, l’eau salée de la mer d’un côté, et  l’eau douce des bassins versants côté terre. </a:t>
            </a:r>
            <a:r>
              <a:rPr lang="fr-FR" sz="2400" dirty="0" smtClean="0">
                <a:solidFill>
                  <a:schemeClr val="tx1">
                    <a:lumMod val="50000"/>
                  </a:schemeClr>
                </a:solidFill>
                <a:latin typeface="Times New Roman" pitchFamily="18" charset="0"/>
                <a:cs typeface="Times New Roman" pitchFamily="18" charset="0"/>
              </a:rPr>
              <a:t>Elle </a:t>
            </a:r>
            <a:r>
              <a:rPr lang="fr-FR" sz="2400" dirty="0">
                <a:solidFill>
                  <a:schemeClr val="tx1">
                    <a:lumMod val="50000"/>
                  </a:schemeClr>
                </a:solidFill>
                <a:latin typeface="Times New Roman" pitchFamily="18" charset="0"/>
                <a:cs typeface="Times New Roman" pitchFamily="18" charset="0"/>
              </a:rPr>
              <a:t>se compose à 4 zones en interaction :</a:t>
            </a:r>
          </a:p>
        </p:txBody>
      </p:sp>
      <p:grpSp>
        <p:nvGrpSpPr>
          <p:cNvPr id="12" name="Groupe 11"/>
          <p:cNvGrpSpPr/>
          <p:nvPr/>
        </p:nvGrpSpPr>
        <p:grpSpPr>
          <a:xfrm>
            <a:off x="3423468" y="3629770"/>
            <a:ext cx="6009594" cy="578761"/>
            <a:chOff x="562737" y="1760703"/>
            <a:chExt cx="1767917" cy="808124"/>
          </a:xfrm>
        </p:grpSpPr>
        <p:sp>
          <p:nvSpPr>
            <p:cNvPr id="13" name="Rectangle à coins arrondis 12"/>
            <p:cNvSpPr/>
            <p:nvPr/>
          </p:nvSpPr>
          <p:spPr>
            <a:xfrm>
              <a:off x="562737" y="1760703"/>
              <a:ext cx="1767917" cy="80812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ectangle 13"/>
            <p:cNvSpPr/>
            <p:nvPr/>
          </p:nvSpPr>
          <p:spPr>
            <a:xfrm>
              <a:off x="586406" y="1784372"/>
              <a:ext cx="1720579" cy="7607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904" tIns="120904" rIns="120904" bIns="120904" numCol="1" spcCol="1270" anchor="t" anchorCtr="0">
              <a:noAutofit/>
            </a:bodyPr>
            <a:lstStyle/>
            <a:p>
              <a:pPr marL="0" lvl="1" algn="l" defTabSz="914400">
                <a:lnSpc>
                  <a:spcPct val="90000"/>
                </a:lnSpc>
                <a:spcBef>
                  <a:spcPct val="0"/>
                </a:spcBef>
                <a:spcAft>
                  <a:spcPct val="15000"/>
                </a:spcAft>
              </a:pPr>
              <a:endParaRPr lang="fr-FR" sz="1300" kern="1200" noProof="1"/>
            </a:p>
          </p:txBody>
        </p:sp>
      </p:grpSp>
      <p:grpSp>
        <p:nvGrpSpPr>
          <p:cNvPr id="15" name="Groupe 14"/>
          <p:cNvGrpSpPr/>
          <p:nvPr/>
        </p:nvGrpSpPr>
        <p:grpSpPr>
          <a:xfrm>
            <a:off x="3438130" y="4425807"/>
            <a:ext cx="6009594" cy="567993"/>
            <a:chOff x="562737" y="1760703"/>
            <a:chExt cx="1767917" cy="808124"/>
          </a:xfrm>
        </p:grpSpPr>
        <p:sp>
          <p:nvSpPr>
            <p:cNvPr id="16" name="Rectangle à coins arrondis 15"/>
            <p:cNvSpPr/>
            <p:nvPr/>
          </p:nvSpPr>
          <p:spPr>
            <a:xfrm>
              <a:off x="562737" y="1760703"/>
              <a:ext cx="1767917" cy="80812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fr-FR" dirty="0"/>
            </a:p>
          </p:txBody>
        </p:sp>
        <p:sp>
          <p:nvSpPr>
            <p:cNvPr id="17" name="Rectangle 16"/>
            <p:cNvSpPr/>
            <p:nvPr/>
          </p:nvSpPr>
          <p:spPr>
            <a:xfrm>
              <a:off x="586406" y="1784372"/>
              <a:ext cx="1720579" cy="7607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904" tIns="120904" rIns="120904" bIns="120904" numCol="1" spcCol="1270" anchor="t" anchorCtr="0">
              <a:noAutofit/>
            </a:bodyPr>
            <a:lstStyle/>
            <a:p>
              <a:pPr lvl="0" algn="l" defTabSz="914400">
                <a:lnSpc>
                  <a:spcPct val="90000"/>
                </a:lnSpc>
                <a:spcBef>
                  <a:spcPct val="0"/>
                </a:spcBef>
                <a:spcAft>
                  <a:spcPct val="35000"/>
                </a:spcAft>
                <a:buNone/>
              </a:pPr>
              <a:endParaRPr lang="fr-FR" sz="1300" kern="1200" noProof="1"/>
            </a:p>
          </p:txBody>
        </p:sp>
      </p:grpSp>
      <p:grpSp>
        <p:nvGrpSpPr>
          <p:cNvPr id="18" name="Groupe 17"/>
          <p:cNvGrpSpPr/>
          <p:nvPr/>
        </p:nvGrpSpPr>
        <p:grpSpPr>
          <a:xfrm>
            <a:off x="3438130" y="5203580"/>
            <a:ext cx="6009594" cy="578761"/>
            <a:chOff x="562737" y="1760703"/>
            <a:chExt cx="1767917" cy="808124"/>
          </a:xfrm>
        </p:grpSpPr>
        <p:sp>
          <p:nvSpPr>
            <p:cNvPr id="19" name="Rectangle à coins arrondis 18"/>
            <p:cNvSpPr/>
            <p:nvPr/>
          </p:nvSpPr>
          <p:spPr>
            <a:xfrm>
              <a:off x="562737" y="1760703"/>
              <a:ext cx="1767917" cy="80812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586406" y="1784372"/>
              <a:ext cx="1720579" cy="7607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904" tIns="120904" rIns="120904" bIns="120904" numCol="1" spcCol="1270" anchor="t" anchorCtr="0">
              <a:noAutofit/>
            </a:bodyPr>
            <a:lstStyle/>
            <a:p>
              <a:pPr lvl="0" algn="l" defTabSz="914400">
                <a:lnSpc>
                  <a:spcPct val="90000"/>
                </a:lnSpc>
                <a:spcBef>
                  <a:spcPct val="0"/>
                </a:spcBef>
                <a:spcAft>
                  <a:spcPct val="35000"/>
                </a:spcAft>
                <a:buNone/>
              </a:pPr>
              <a:endParaRPr lang="fr-FR" sz="1300" kern="1200" noProof="1"/>
            </a:p>
          </p:txBody>
        </p:sp>
      </p:grpSp>
      <p:grpSp>
        <p:nvGrpSpPr>
          <p:cNvPr id="21" name="Groupe 20"/>
          <p:cNvGrpSpPr/>
          <p:nvPr/>
        </p:nvGrpSpPr>
        <p:grpSpPr>
          <a:xfrm>
            <a:off x="3423468" y="5945225"/>
            <a:ext cx="6009594" cy="578761"/>
            <a:chOff x="562737" y="1760703"/>
            <a:chExt cx="1767917" cy="808124"/>
          </a:xfrm>
        </p:grpSpPr>
        <p:sp>
          <p:nvSpPr>
            <p:cNvPr id="22" name="Rectangle à coins arrondis 21"/>
            <p:cNvSpPr/>
            <p:nvPr/>
          </p:nvSpPr>
          <p:spPr>
            <a:xfrm>
              <a:off x="562737" y="1760703"/>
              <a:ext cx="1767917" cy="80812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ectangle 22"/>
            <p:cNvSpPr/>
            <p:nvPr/>
          </p:nvSpPr>
          <p:spPr>
            <a:xfrm>
              <a:off x="586406" y="1784372"/>
              <a:ext cx="1720579" cy="76078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904" tIns="120904" rIns="120904" bIns="120904" numCol="1" spcCol="1270" anchor="t" anchorCtr="0">
              <a:noAutofit/>
            </a:bodyPr>
            <a:lstStyle/>
            <a:p>
              <a:pPr lvl="0" algn="l" defTabSz="914400">
                <a:lnSpc>
                  <a:spcPct val="90000"/>
                </a:lnSpc>
                <a:spcBef>
                  <a:spcPct val="0"/>
                </a:spcBef>
                <a:spcAft>
                  <a:spcPct val="35000"/>
                </a:spcAft>
                <a:buNone/>
              </a:pPr>
              <a:endParaRPr lang="fr-FR" sz="1300" kern="1200" noProof="1"/>
            </a:p>
          </p:txBody>
        </p:sp>
      </p:grpSp>
      <p:sp>
        <p:nvSpPr>
          <p:cNvPr id="32" name="Rectangle 31"/>
          <p:cNvSpPr/>
          <p:nvPr/>
        </p:nvSpPr>
        <p:spPr>
          <a:xfrm>
            <a:off x="3423468" y="3726252"/>
            <a:ext cx="5963315" cy="400110"/>
          </a:xfrm>
          <a:prstGeom prst="rect">
            <a:avLst/>
          </a:prstGeom>
        </p:spPr>
        <p:txBody>
          <a:bodyPr wrap="square">
            <a:spAutoFit/>
          </a:bodyPr>
          <a:lstStyle/>
          <a:p>
            <a:pPr algn="ctr"/>
            <a:r>
              <a:rPr lang="fr-FR" sz="2000" b="1" dirty="0">
                <a:solidFill>
                  <a:srgbClr val="C00000"/>
                </a:solidFill>
                <a:latin typeface="Times New Roman" pitchFamily="18" charset="0"/>
                <a:cs typeface="Times New Roman" pitchFamily="18" charset="0"/>
              </a:rPr>
              <a:t>Eaux côtières </a:t>
            </a:r>
            <a:r>
              <a:rPr lang="fr-FR" sz="2000" b="1" dirty="0" smtClean="0">
                <a:solidFill>
                  <a:srgbClr val="7030A0"/>
                </a:solidFill>
                <a:latin typeface="Times New Roman" pitchFamily="18" charset="0"/>
                <a:cs typeface="Times New Roman" pitchFamily="18" charset="0"/>
              </a:rPr>
              <a:t>(l'air</a:t>
            </a:r>
            <a:r>
              <a:rPr lang="fr-FR" sz="2000" b="1" dirty="0">
                <a:solidFill>
                  <a:srgbClr val="7030A0"/>
                </a:solidFill>
                <a:latin typeface="Times New Roman" pitchFamily="18" charset="0"/>
                <a:cs typeface="Times New Roman" pitchFamily="18" charset="0"/>
              </a:rPr>
              <a:t>, l'eau et le fond </a:t>
            </a:r>
            <a:r>
              <a:rPr lang="fr-FR" sz="2000" b="1" dirty="0" smtClean="0">
                <a:solidFill>
                  <a:srgbClr val="7030A0"/>
                </a:solidFill>
                <a:latin typeface="Times New Roman" pitchFamily="18" charset="0"/>
                <a:cs typeface="Times New Roman" pitchFamily="18" charset="0"/>
              </a:rPr>
              <a:t>marin)</a:t>
            </a:r>
            <a:endParaRPr lang="fr-FR" sz="2000" b="1" dirty="0">
              <a:solidFill>
                <a:srgbClr val="7030A0"/>
              </a:solidFill>
              <a:latin typeface="Times New Roman" pitchFamily="18" charset="0"/>
              <a:cs typeface="Times New Roman" pitchFamily="18" charset="0"/>
            </a:endParaRPr>
          </a:p>
        </p:txBody>
      </p:sp>
      <p:sp>
        <p:nvSpPr>
          <p:cNvPr id="33" name="Rectangle 32"/>
          <p:cNvSpPr/>
          <p:nvPr/>
        </p:nvSpPr>
        <p:spPr>
          <a:xfrm>
            <a:off x="3423468" y="4509748"/>
            <a:ext cx="6096000" cy="400110"/>
          </a:xfrm>
          <a:prstGeom prst="rect">
            <a:avLst/>
          </a:prstGeom>
        </p:spPr>
        <p:txBody>
          <a:bodyPr>
            <a:spAutoFit/>
          </a:bodyPr>
          <a:lstStyle/>
          <a:p>
            <a:pPr algn="ctr"/>
            <a:r>
              <a:rPr lang="fr-FR" sz="2000" b="1" dirty="0">
                <a:solidFill>
                  <a:srgbClr val="C00000"/>
                </a:solidFill>
                <a:latin typeface="Times New Roman" pitchFamily="18" charset="0"/>
                <a:cs typeface="Times New Roman" pitchFamily="18" charset="0"/>
              </a:rPr>
              <a:t>Bande littorale </a:t>
            </a:r>
            <a:r>
              <a:rPr lang="fr-FR" sz="2000" b="1" dirty="0" smtClean="0">
                <a:solidFill>
                  <a:srgbClr val="7030A0"/>
                </a:solidFill>
                <a:latin typeface="Times New Roman" pitchFamily="18" charset="0"/>
                <a:cs typeface="Times New Roman" pitchFamily="18" charset="0"/>
              </a:rPr>
              <a:t>(l'eau </a:t>
            </a:r>
            <a:r>
              <a:rPr lang="fr-FR" sz="2000" b="1" dirty="0">
                <a:solidFill>
                  <a:srgbClr val="7030A0"/>
                </a:solidFill>
                <a:latin typeface="Times New Roman" pitchFamily="18" charset="0"/>
                <a:cs typeface="Times New Roman" pitchFamily="18" charset="0"/>
              </a:rPr>
              <a:t>et le </a:t>
            </a:r>
            <a:r>
              <a:rPr lang="fr-FR" sz="2000" b="1" dirty="0" smtClean="0">
                <a:solidFill>
                  <a:srgbClr val="7030A0"/>
                </a:solidFill>
                <a:latin typeface="Times New Roman" pitchFamily="18" charset="0"/>
                <a:cs typeface="Times New Roman" pitchFamily="18" charset="0"/>
              </a:rPr>
              <a:t>substrat)</a:t>
            </a:r>
            <a:endParaRPr lang="fr-FR" sz="2000" b="1" dirty="0">
              <a:solidFill>
                <a:srgbClr val="7030A0"/>
              </a:solidFill>
              <a:latin typeface="Times New Roman" pitchFamily="18" charset="0"/>
              <a:cs typeface="Times New Roman" pitchFamily="18" charset="0"/>
            </a:endParaRPr>
          </a:p>
        </p:txBody>
      </p:sp>
      <p:sp>
        <p:nvSpPr>
          <p:cNvPr id="34" name="Rectangle 33"/>
          <p:cNvSpPr/>
          <p:nvPr/>
        </p:nvSpPr>
        <p:spPr>
          <a:xfrm>
            <a:off x="3438130" y="5292905"/>
            <a:ext cx="6096000" cy="400110"/>
          </a:xfrm>
          <a:prstGeom prst="rect">
            <a:avLst/>
          </a:prstGeom>
        </p:spPr>
        <p:txBody>
          <a:bodyPr>
            <a:spAutoFit/>
          </a:bodyPr>
          <a:lstStyle/>
          <a:p>
            <a:pPr algn="ctr"/>
            <a:r>
              <a:rPr lang="fr-FR" sz="2000" b="1" dirty="0" smtClean="0">
                <a:solidFill>
                  <a:srgbClr val="C00000"/>
                </a:solidFill>
                <a:latin typeface="Times New Roman" pitchFamily="18" charset="0"/>
                <a:cs typeface="Times New Roman" pitchFamily="18" charset="0"/>
              </a:rPr>
              <a:t>Estuaire </a:t>
            </a:r>
            <a:r>
              <a:rPr lang="fr-FR" sz="2000" b="1" dirty="0" smtClean="0">
                <a:solidFill>
                  <a:srgbClr val="7030A0"/>
                </a:solidFill>
                <a:latin typeface="Times New Roman" pitchFamily="18" charset="0"/>
                <a:cs typeface="Times New Roman" pitchFamily="18" charset="0"/>
              </a:rPr>
              <a:t>( l'eau </a:t>
            </a:r>
            <a:r>
              <a:rPr lang="fr-FR" sz="2000" b="1" dirty="0">
                <a:solidFill>
                  <a:srgbClr val="7030A0"/>
                </a:solidFill>
                <a:latin typeface="Times New Roman" pitchFamily="18" charset="0"/>
                <a:cs typeface="Times New Roman" pitchFamily="18" charset="0"/>
              </a:rPr>
              <a:t>douce et l’eau </a:t>
            </a:r>
            <a:r>
              <a:rPr lang="fr-FR" sz="2000" b="1" dirty="0" smtClean="0">
                <a:solidFill>
                  <a:srgbClr val="7030A0"/>
                </a:solidFill>
                <a:latin typeface="Times New Roman" pitchFamily="18" charset="0"/>
                <a:cs typeface="Times New Roman" pitchFamily="18" charset="0"/>
              </a:rPr>
              <a:t>salée</a:t>
            </a:r>
            <a:r>
              <a:rPr lang="fr-FR" sz="2000" b="1" dirty="0">
                <a:solidFill>
                  <a:srgbClr val="7030A0"/>
                </a:solidFill>
                <a:latin typeface="Times New Roman" pitchFamily="18" charset="0"/>
                <a:cs typeface="Times New Roman" pitchFamily="18" charset="0"/>
              </a:rPr>
              <a:t>)</a:t>
            </a:r>
          </a:p>
        </p:txBody>
      </p:sp>
      <p:sp>
        <p:nvSpPr>
          <p:cNvPr id="36" name="Rectangle 35"/>
          <p:cNvSpPr/>
          <p:nvPr/>
        </p:nvSpPr>
        <p:spPr>
          <a:xfrm>
            <a:off x="4542816" y="6067732"/>
            <a:ext cx="3108736" cy="400110"/>
          </a:xfrm>
          <a:prstGeom prst="rect">
            <a:avLst/>
          </a:prstGeom>
        </p:spPr>
        <p:txBody>
          <a:bodyPr wrap="none">
            <a:spAutoFit/>
          </a:bodyPr>
          <a:lstStyle/>
          <a:p>
            <a:pPr algn="ctr"/>
            <a:r>
              <a:rPr lang="fr-FR" sz="2000" b="1" dirty="0">
                <a:solidFill>
                  <a:srgbClr val="C00000"/>
                </a:solidFill>
                <a:latin typeface="Times New Roman" pitchFamily="18" charset="0"/>
                <a:cs typeface="Times New Roman" pitchFamily="18" charset="0"/>
              </a:rPr>
              <a:t>Plaine côtière </a:t>
            </a:r>
            <a:r>
              <a:rPr lang="fr-FR" sz="2000" b="1" dirty="0" smtClean="0">
                <a:solidFill>
                  <a:srgbClr val="C00000"/>
                </a:solidFill>
                <a:latin typeface="Times New Roman" pitchFamily="18" charset="0"/>
                <a:cs typeface="Times New Roman" pitchFamily="18" charset="0"/>
              </a:rPr>
              <a:t> </a:t>
            </a:r>
            <a:r>
              <a:rPr lang="fr-FR" sz="2000" b="1" dirty="0" smtClean="0">
                <a:solidFill>
                  <a:srgbClr val="7030A0"/>
                </a:solidFill>
                <a:latin typeface="Times New Roman" pitchFamily="18" charset="0"/>
                <a:cs typeface="Times New Roman" pitchFamily="18" charset="0"/>
              </a:rPr>
              <a:t>(le substrat)</a:t>
            </a:r>
            <a:endParaRPr lang="fr-FR" sz="2000" dirty="0">
              <a:solidFill>
                <a:srgbClr val="C00000"/>
              </a:solidFill>
              <a:latin typeface="Times New Roman" pitchFamily="18" charset="0"/>
              <a:cs typeface="Times New Roman" pitchFamily="18" charset="0"/>
            </a:endParaRP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20</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8927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 presetClass="entr" presetSubtype="4" fill="hold" nodeType="afterEffect">
                                  <p:stCondLst>
                                    <p:cond delay="100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par>
                          <p:cTn id="27" fill="hold">
                            <p:stCondLst>
                              <p:cond delay="13000"/>
                            </p:stCondLst>
                            <p:childTnLst>
                              <p:par>
                                <p:cTn id="28" presetID="2" presetClass="entr" presetSubtype="4"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par>
                          <p:cTn id="32" fill="hold">
                            <p:stCondLst>
                              <p:cond delay="13500"/>
                            </p:stCondLst>
                            <p:childTnLst>
                              <p:par>
                                <p:cTn id="33" presetID="2" presetClass="entr" presetSubtype="4"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14000"/>
                            </p:stCondLst>
                            <p:childTnLst>
                              <p:par>
                                <p:cTn id="38" presetID="2" presetClass="entr" presetSubtype="4"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childTnLst>
                          </p:cTn>
                        </p:par>
                        <p:par>
                          <p:cTn id="42" fill="hold">
                            <p:stCondLst>
                              <p:cond delay="14500"/>
                            </p:stCondLst>
                            <p:childTnLst>
                              <p:par>
                                <p:cTn id="43" presetID="16" presetClass="entr" presetSubtype="21"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barn(inVertical)">
                                      <p:cBhvr>
                                        <p:cTn id="45" dur="500"/>
                                        <p:tgtEl>
                                          <p:spTgt spid="32"/>
                                        </p:tgtEl>
                                      </p:cBhvr>
                                    </p:animEffect>
                                  </p:childTnLst>
                                </p:cTn>
                              </p:par>
                            </p:childTnLst>
                          </p:cTn>
                        </p:par>
                        <p:par>
                          <p:cTn id="46" fill="hold">
                            <p:stCondLst>
                              <p:cond delay="15000"/>
                            </p:stCondLst>
                            <p:childTnLst>
                              <p:par>
                                <p:cTn id="47" presetID="16" presetClass="entr" presetSubtype="21"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barn(inVertical)">
                                      <p:cBhvr>
                                        <p:cTn id="49" dur="500"/>
                                        <p:tgtEl>
                                          <p:spTgt spid="33"/>
                                        </p:tgtEl>
                                      </p:cBhvr>
                                    </p:animEffect>
                                  </p:childTnLst>
                                </p:cTn>
                              </p:par>
                            </p:childTnLst>
                          </p:cTn>
                        </p:par>
                        <p:par>
                          <p:cTn id="50" fill="hold">
                            <p:stCondLst>
                              <p:cond delay="15500"/>
                            </p:stCondLst>
                            <p:childTnLst>
                              <p:par>
                                <p:cTn id="51" presetID="16" presetClass="entr" presetSubtype="21"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barn(inVertical)">
                                      <p:cBhvr>
                                        <p:cTn id="53" dur="500"/>
                                        <p:tgtEl>
                                          <p:spTgt spid="34"/>
                                        </p:tgtEl>
                                      </p:cBhvr>
                                    </p:animEffect>
                                  </p:childTnLst>
                                </p:cTn>
                              </p:par>
                            </p:childTnLst>
                          </p:cTn>
                        </p:par>
                        <p:par>
                          <p:cTn id="54" fill="hold">
                            <p:stCondLst>
                              <p:cond delay="16000"/>
                            </p:stCondLst>
                            <p:childTnLst>
                              <p:par>
                                <p:cTn id="55" presetID="16" presetClass="entr" presetSubtype="21"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barn(inVertical)">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P spid="32" grpId="0"/>
      <p:bldP spid="33" grpId="0"/>
      <p:bldP spid="34"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2112" y="1019637"/>
            <a:ext cx="11449272" cy="1200329"/>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Le </a:t>
            </a:r>
            <a:r>
              <a:rPr lang="fr-FR" sz="2400" dirty="0">
                <a:solidFill>
                  <a:schemeClr val="tx1">
                    <a:lumMod val="50000"/>
                  </a:schemeClr>
                </a:solidFill>
                <a:latin typeface="Times New Roman" pitchFamily="18" charset="0"/>
                <a:cs typeface="Times New Roman" pitchFamily="18" charset="0"/>
              </a:rPr>
              <a:t>long de tout littoral présente un ensemble des bandes ou des segments, chaque segment côtier ou chaque rivage aura une responsabilité à répondre défavorablement à un risque, c’est le degré de vulnérabilité, il est défini par l’indice côtier de vulnérabilité -</a:t>
            </a:r>
            <a:r>
              <a:rPr lang="fr-FR" sz="2400" dirty="0" smtClean="0">
                <a:solidFill>
                  <a:schemeClr val="tx1">
                    <a:lumMod val="50000"/>
                  </a:schemeClr>
                </a:solidFill>
                <a:latin typeface="Times New Roman" pitchFamily="18" charset="0"/>
                <a:cs typeface="Times New Roman" pitchFamily="18" charset="0"/>
              </a:rPr>
              <a:t>ICV-</a:t>
            </a:r>
            <a:endParaRPr lang="fr-FR" sz="2400" dirty="0">
              <a:solidFill>
                <a:schemeClr val="tx1">
                  <a:lumMod val="50000"/>
                </a:schemeClr>
              </a:solidFill>
              <a:latin typeface="Times New Roman" pitchFamily="18" charset="0"/>
              <a:cs typeface="Times New Roman" pitchFamily="18" charset="0"/>
            </a:endParaRPr>
          </a:p>
        </p:txBody>
      </p:sp>
      <p:sp>
        <p:nvSpPr>
          <p:cNvPr id="3" name="ZoneTexte 2"/>
          <p:cNvSpPr txBox="1"/>
          <p:nvPr/>
        </p:nvSpPr>
        <p:spPr>
          <a:xfrm>
            <a:off x="0" y="188640"/>
            <a:ext cx="12192000" cy="830997"/>
          </a:xfrm>
          <a:prstGeom prst="rect">
            <a:avLst/>
          </a:prstGeom>
          <a:noFill/>
        </p:spPr>
        <p:txBody>
          <a:bodyPr wrap="square" rtlCol="0">
            <a:spAutoFit/>
          </a:bodyPr>
          <a:lstStyle/>
          <a:p>
            <a:pPr marL="5376863" indent="-5376863" algn="just"/>
            <a:r>
              <a:rPr lang="fr-FR" sz="2400" b="1" dirty="0" smtClean="0">
                <a:solidFill>
                  <a:schemeClr val="tx1">
                    <a:lumMod val="50000"/>
                  </a:schemeClr>
                </a:solidFill>
                <a:latin typeface="Times New Roman" pitchFamily="18" charset="0"/>
                <a:cs typeface="Times New Roman" pitchFamily="18" charset="0"/>
              </a:rPr>
              <a:t>II. </a:t>
            </a:r>
            <a:r>
              <a:rPr lang="fr-FR" sz="2400" b="1" dirty="0">
                <a:solidFill>
                  <a:schemeClr val="tx1">
                    <a:lumMod val="50000"/>
                  </a:schemeClr>
                </a:solidFill>
                <a:latin typeface="Times New Roman" pitchFamily="18" charset="0"/>
                <a:cs typeface="Times New Roman" pitchFamily="18" charset="0"/>
              </a:rPr>
              <a:t>METHODOLOGIE DE DETERMINATION LA VULNERABILITE PHYSIQUE </a:t>
            </a:r>
            <a:r>
              <a:rPr lang="fr-FR" sz="2400" b="1" dirty="0" smtClean="0">
                <a:solidFill>
                  <a:schemeClr val="tx1">
                    <a:lumMod val="50000"/>
                  </a:schemeClr>
                </a:solidFill>
                <a:latin typeface="Times New Roman" pitchFamily="18" charset="0"/>
                <a:cs typeface="Times New Roman" pitchFamily="18" charset="0"/>
              </a:rPr>
              <a:t> CÔTIERE</a:t>
            </a:r>
            <a:endParaRPr lang="fr-FR" sz="2400" dirty="0">
              <a:solidFill>
                <a:schemeClr val="tx1">
                  <a:lumMod val="50000"/>
                </a:schemeClr>
              </a:solidFill>
              <a:latin typeface="Times New Roman" pitchFamily="18" charset="0"/>
              <a:cs typeface="Times New Roman" pitchFamily="18" charset="0"/>
            </a:endParaRPr>
          </a:p>
        </p:txBody>
      </p:sp>
      <p:sp>
        <p:nvSpPr>
          <p:cNvPr id="5" name="Rectangle 4"/>
          <p:cNvSpPr/>
          <p:nvPr/>
        </p:nvSpPr>
        <p:spPr>
          <a:xfrm>
            <a:off x="400744" y="2564904"/>
            <a:ext cx="11370640" cy="193899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L’indice </a:t>
            </a:r>
            <a:r>
              <a:rPr lang="fr-FR" sz="2400" dirty="0">
                <a:solidFill>
                  <a:schemeClr val="tx1">
                    <a:lumMod val="50000"/>
                  </a:schemeClr>
                </a:solidFill>
                <a:latin typeface="Times New Roman" pitchFamily="18" charset="0"/>
                <a:cs typeface="Times New Roman" pitchFamily="18" charset="0"/>
              </a:rPr>
              <a:t>côtier de vulnérabilité </a:t>
            </a:r>
            <a:r>
              <a:rPr lang="fr-FR" sz="2400" dirty="0" smtClean="0">
                <a:solidFill>
                  <a:schemeClr val="tx1">
                    <a:lumMod val="50000"/>
                  </a:schemeClr>
                </a:solidFill>
                <a:latin typeface="Times New Roman" pitchFamily="18" charset="0"/>
                <a:cs typeface="Times New Roman" pitchFamily="18" charset="0"/>
              </a:rPr>
              <a:t>(ICV) est </a:t>
            </a:r>
            <a:r>
              <a:rPr lang="fr-FR" sz="2400" dirty="0">
                <a:solidFill>
                  <a:schemeClr val="tx1">
                    <a:lumMod val="50000"/>
                  </a:schemeClr>
                </a:solidFill>
                <a:latin typeface="Times New Roman" pitchFamily="18" charset="0"/>
                <a:cs typeface="Times New Roman" pitchFamily="18" charset="0"/>
              </a:rPr>
              <a:t>une méthode empirique </a:t>
            </a:r>
            <a:r>
              <a:rPr lang="fr-FR" sz="2400" dirty="0" smtClean="0">
                <a:solidFill>
                  <a:schemeClr val="tx1">
                    <a:lumMod val="50000"/>
                  </a:schemeClr>
                </a:solidFill>
                <a:latin typeface="Times New Roman" pitchFamily="18" charset="0"/>
                <a:cs typeface="Times New Roman" pitchFamily="18" charset="0"/>
              </a:rPr>
              <a:t>et </a:t>
            </a:r>
            <a:r>
              <a:rPr lang="fr-FR" sz="2400" dirty="0">
                <a:solidFill>
                  <a:schemeClr val="tx1">
                    <a:lumMod val="50000"/>
                  </a:schemeClr>
                </a:solidFill>
                <a:latin typeface="Times New Roman" pitchFamily="18" charset="0"/>
                <a:cs typeface="Times New Roman" pitchFamily="18" charset="0"/>
              </a:rPr>
              <a:t>largement utilisée aux </a:t>
            </a:r>
            <a:r>
              <a:rPr lang="fr-FR" sz="2400" dirty="0" smtClean="0">
                <a:solidFill>
                  <a:schemeClr val="tx1">
                    <a:lumMod val="50000"/>
                  </a:schemeClr>
                </a:solidFill>
                <a:latin typeface="Times New Roman" pitchFamily="18" charset="0"/>
                <a:cs typeface="Times New Roman" pitchFamily="18" charset="0"/>
              </a:rPr>
              <a:t>USA, cet indice est </a:t>
            </a:r>
            <a:r>
              <a:rPr lang="fr-FR" sz="2400" dirty="0">
                <a:solidFill>
                  <a:schemeClr val="tx1">
                    <a:lumMod val="50000"/>
                  </a:schemeClr>
                </a:solidFill>
                <a:latin typeface="Times New Roman" pitchFamily="18" charset="0"/>
                <a:cs typeface="Times New Roman" pitchFamily="18" charset="0"/>
              </a:rPr>
              <a:t>calculé d’après la formule de </a:t>
            </a:r>
            <a:r>
              <a:rPr lang="fr-FR" sz="2400" dirty="0" err="1">
                <a:solidFill>
                  <a:schemeClr val="tx1">
                    <a:lumMod val="50000"/>
                  </a:schemeClr>
                </a:solidFill>
                <a:latin typeface="Times New Roman" pitchFamily="18" charset="0"/>
                <a:cs typeface="Times New Roman" pitchFamily="18" charset="0"/>
              </a:rPr>
              <a:t>Gornitz</a:t>
            </a:r>
            <a:r>
              <a:rPr lang="fr-FR" sz="2400" dirty="0">
                <a:solidFill>
                  <a:schemeClr val="tx1">
                    <a:lumMod val="50000"/>
                  </a:schemeClr>
                </a:solidFill>
                <a:latin typeface="Times New Roman" pitchFamily="18" charset="0"/>
                <a:cs typeface="Times New Roman" pitchFamily="18" charset="0"/>
              </a:rPr>
              <a:t> et </a:t>
            </a:r>
            <a:r>
              <a:rPr lang="fr-FR" sz="2400" i="1" dirty="0">
                <a:solidFill>
                  <a:schemeClr val="tx1">
                    <a:lumMod val="50000"/>
                  </a:schemeClr>
                </a:solidFill>
                <a:latin typeface="Times New Roman" pitchFamily="18" charset="0"/>
                <a:cs typeface="Times New Roman" pitchFamily="18" charset="0"/>
              </a:rPr>
              <a:t>al</a:t>
            </a:r>
            <a:r>
              <a:rPr lang="fr-FR" sz="2400" dirty="0">
                <a:solidFill>
                  <a:schemeClr val="tx1">
                    <a:lumMod val="50000"/>
                  </a:schemeClr>
                </a:solidFill>
                <a:latin typeface="Times New Roman" pitchFamily="18" charset="0"/>
                <a:cs typeface="Times New Roman" pitchFamily="18" charset="0"/>
              </a:rPr>
              <a:t>. (1994). C’est la racine carrée du produit des différentes paramètres ou variables divisée par le nombre de variables utilisées:</a:t>
            </a:r>
          </a:p>
          <a:p>
            <a:pPr algn="just"/>
            <a:endParaRPr lang="fr-FR" sz="2400" dirty="0">
              <a:latin typeface="Times New Roman" pitchFamily="18" charset="0"/>
              <a:cs typeface="Times New Roman" pitchFamily="18" charset="0"/>
            </a:endParaRPr>
          </a:p>
        </p:txBody>
      </p:sp>
      <p:sp>
        <p:nvSpPr>
          <p:cNvPr id="6"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7" name="Objet 6"/>
          <p:cNvGraphicFramePr>
            <a:graphicFrameLocks noChangeAspect="1"/>
          </p:cNvGraphicFramePr>
          <p:nvPr>
            <p:extLst>
              <p:ext uri="{D42A27DB-BD31-4B8C-83A1-F6EECF244321}">
                <p14:modId xmlns:p14="http://schemas.microsoft.com/office/powerpoint/2010/main" val="1638269351"/>
              </p:ext>
            </p:extLst>
          </p:nvPr>
        </p:nvGraphicFramePr>
        <p:xfrm>
          <a:off x="3876955" y="4869160"/>
          <a:ext cx="4438089" cy="1023739"/>
        </p:xfrm>
        <a:graphic>
          <a:graphicData uri="http://schemas.openxmlformats.org/presentationml/2006/ole">
            <mc:AlternateContent xmlns:mc="http://schemas.openxmlformats.org/markup-compatibility/2006">
              <mc:Choice xmlns:v="urn:schemas-microsoft-com:vml" Requires="v">
                <p:oleObj spid="_x0000_s1100" name="Equation" r:id="rId4" imgW="2032000" imgH="444500" progId="Equation.DSMT4">
                  <p:embed/>
                </p:oleObj>
              </mc:Choice>
              <mc:Fallback>
                <p:oleObj name="Equation" r:id="rId4" imgW="2032000" imgH="4445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6955" y="4869160"/>
                        <a:ext cx="4438089" cy="1023739"/>
                      </a:xfrm>
                      <a:prstGeom prst="rect">
                        <a:avLst/>
                      </a:prstGeom>
                      <a:noFill/>
                    </p:spPr>
                  </p:pic>
                </p:oleObj>
              </mc:Fallback>
            </mc:AlternateContent>
          </a:graphicData>
        </a:graphic>
      </p:graphicFrame>
      <p:sp>
        <p:nvSpPr>
          <p:cNvPr id="4" name="Espace réservé du numéro de diapositive 3"/>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21</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6533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10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13000"/>
                            </p:stCondLst>
                            <p:childTnLst>
                              <p:par>
                                <p:cTn id="23" presetID="53" presetClass="entr" presetSubtype="16"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701" y="352288"/>
            <a:ext cx="5555367" cy="3046988"/>
          </a:xfrm>
          <a:prstGeom prst="rect">
            <a:avLst/>
          </a:prstGeom>
        </p:spPr>
        <p:txBody>
          <a:bodyPr wrap="none">
            <a:spAutoFit/>
          </a:bodyPr>
          <a:lstStyle/>
          <a:p>
            <a:r>
              <a:rPr lang="fr-FR" sz="2400" dirty="0" smtClean="0">
                <a:solidFill>
                  <a:schemeClr val="tx1">
                    <a:lumMod val="50000"/>
                  </a:schemeClr>
                </a:solidFill>
                <a:latin typeface="Times New Roman" pitchFamily="18" charset="0"/>
                <a:cs typeface="Times New Roman" pitchFamily="18" charset="0"/>
              </a:rPr>
              <a:t>Les paramètres </a:t>
            </a:r>
            <a:r>
              <a:rPr lang="fr-FR" sz="2400" dirty="0">
                <a:solidFill>
                  <a:schemeClr val="tx1">
                    <a:lumMod val="50000"/>
                  </a:schemeClr>
                </a:solidFill>
                <a:latin typeface="Times New Roman" pitchFamily="18" charset="0"/>
                <a:cs typeface="Times New Roman" pitchFamily="18" charset="0"/>
              </a:rPr>
              <a:t>de </a:t>
            </a:r>
            <a:r>
              <a:rPr lang="fr-FR" sz="2400" dirty="0" smtClean="0">
                <a:solidFill>
                  <a:schemeClr val="tx1">
                    <a:lumMod val="50000"/>
                  </a:schemeClr>
                </a:solidFill>
                <a:latin typeface="Times New Roman" pitchFamily="18" charset="0"/>
                <a:cs typeface="Times New Roman" pitchFamily="18" charset="0"/>
              </a:rPr>
              <a:t>l’ICV sont :</a:t>
            </a:r>
          </a:p>
          <a:p>
            <a:endParaRPr lang="fr-FR" sz="2400" dirty="0" smtClean="0">
              <a:solidFill>
                <a:schemeClr val="tx1">
                  <a:lumMod val="50000"/>
                </a:schemeClr>
              </a:solidFill>
              <a:latin typeface="Times New Roman" pitchFamily="18" charset="0"/>
              <a:cs typeface="Times New Roman" pitchFamily="18" charset="0"/>
            </a:endParaRPr>
          </a:p>
          <a:p>
            <a:r>
              <a:rPr lang="fr-FR" sz="2400" b="1" i="1" dirty="0" smtClean="0">
                <a:solidFill>
                  <a:srgbClr val="7030A0"/>
                </a:solidFill>
              </a:rPr>
              <a:t>  </a:t>
            </a:r>
            <a:r>
              <a:rPr lang="fr-FR" sz="2400" b="1" i="1" dirty="0" smtClean="0">
                <a:solidFill>
                  <a:srgbClr val="7030A0"/>
                </a:solidFill>
                <a:latin typeface="Times New Roman" pitchFamily="18" charset="0"/>
                <a:cs typeface="Times New Roman" pitchFamily="18" charset="0"/>
              </a:rPr>
              <a:t>a</a:t>
            </a:r>
            <a:r>
              <a:rPr lang="fr-FR" sz="2400" b="1" dirty="0" smtClean="0">
                <a:solidFill>
                  <a:srgbClr val="7030A0"/>
                </a:solidFill>
                <a:latin typeface="Times New Roman" pitchFamily="18" charset="0"/>
                <a:cs typeface="Times New Roman" pitchFamily="18" charset="0"/>
              </a:rPr>
              <a:t>-</a:t>
            </a:r>
            <a:r>
              <a:rPr lang="fr-FR" sz="2400" b="1" dirty="0" smtClean="0">
                <a:solidFill>
                  <a:srgbClr val="C00000"/>
                </a:solidFill>
                <a:latin typeface="Times New Roman" pitchFamily="18" charset="0"/>
                <a:cs typeface="Times New Roman" pitchFamily="18" charset="0"/>
              </a:rPr>
              <a:t> Géomorphologie</a:t>
            </a:r>
          </a:p>
          <a:p>
            <a:r>
              <a:rPr lang="fr-FR" sz="2400" b="1" i="1" dirty="0" smtClean="0">
                <a:solidFill>
                  <a:srgbClr val="7030A0"/>
                </a:solidFill>
                <a:latin typeface="Times New Roman" pitchFamily="18" charset="0"/>
                <a:cs typeface="Times New Roman" pitchFamily="18" charset="0"/>
              </a:rPr>
              <a:t>  b</a:t>
            </a:r>
            <a:r>
              <a:rPr lang="fr-FR" sz="2400" b="1" dirty="0" smtClean="0">
                <a:solidFill>
                  <a:srgbClr val="7030A0"/>
                </a:solidFill>
                <a:latin typeface="Times New Roman" pitchFamily="18" charset="0"/>
                <a:cs typeface="Times New Roman" pitchFamily="18" charset="0"/>
              </a:rPr>
              <a:t>-</a:t>
            </a:r>
            <a:r>
              <a:rPr lang="fr-FR" sz="2400" b="1" dirty="0" smtClean="0">
                <a:solidFill>
                  <a:srgbClr val="C00000"/>
                </a:solidFill>
                <a:latin typeface="Times New Roman" pitchFamily="18" charset="0"/>
                <a:cs typeface="Times New Roman" pitchFamily="18" charset="0"/>
              </a:rPr>
              <a:t> Pente côtière</a:t>
            </a:r>
          </a:p>
          <a:p>
            <a:r>
              <a:rPr lang="fr-FR" sz="2400" b="1" i="1" dirty="0" smtClean="0">
                <a:solidFill>
                  <a:srgbClr val="7030A0"/>
                </a:solidFill>
                <a:latin typeface="Times New Roman" pitchFamily="18" charset="0"/>
                <a:cs typeface="Times New Roman" pitchFamily="18" charset="0"/>
              </a:rPr>
              <a:t>  c</a:t>
            </a:r>
            <a:r>
              <a:rPr lang="fr-FR" sz="2400" b="1" dirty="0" smtClean="0">
                <a:solidFill>
                  <a:srgbClr val="7030A0"/>
                </a:solidFill>
                <a:latin typeface="Times New Roman" pitchFamily="18" charset="0"/>
                <a:cs typeface="Times New Roman" pitchFamily="18" charset="0"/>
              </a:rPr>
              <a:t>- </a:t>
            </a:r>
            <a:r>
              <a:rPr lang="fr-FR" sz="2400" b="1" dirty="0" smtClean="0">
                <a:solidFill>
                  <a:srgbClr val="C00000"/>
                </a:solidFill>
                <a:latin typeface="Times New Roman" pitchFamily="18" charset="0"/>
                <a:cs typeface="Times New Roman" pitchFamily="18" charset="0"/>
              </a:rPr>
              <a:t>Taux </a:t>
            </a:r>
            <a:r>
              <a:rPr lang="fr-FR" sz="2400" b="1" dirty="0">
                <a:solidFill>
                  <a:srgbClr val="C00000"/>
                </a:solidFill>
                <a:latin typeface="Times New Roman" pitchFamily="18" charset="0"/>
                <a:cs typeface="Times New Roman" pitchFamily="18" charset="0"/>
              </a:rPr>
              <a:t>de la remontée du niveau </a:t>
            </a:r>
            <a:r>
              <a:rPr lang="fr-FR" sz="2400" b="1" dirty="0" smtClean="0">
                <a:solidFill>
                  <a:srgbClr val="C00000"/>
                </a:solidFill>
                <a:latin typeface="Times New Roman" pitchFamily="18" charset="0"/>
                <a:cs typeface="Times New Roman" pitchFamily="18" charset="0"/>
              </a:rPr>
              <a:t>marin</a:t>
            </a:r>
          </a:p>
          <a:p>
            <a:r>
              <a:rPr lang="fr-FR" sz="2400" b="1" i="1" dirty="0" smtClean="0">
                <a:solidFill>
                  <a:srgbClr val="7030A0"/>
                </a:solidFill>
                <a:latin typeface="Times New Roman" pitchFamily="18" charset="0"/>
                <a:cs typeface="Times New Roman" pitchFamily="18" charset="0"/>
              </a:rPr>
              <a:t>  d</a:t>
            </a:r>
            <a:r>
              <a:rPr lang="fr-FR" sz="2400" b="1" dirty="0" smtClean="0">
                <a:solidFill>
                  <a:srgbClr val="7030A0"/>
                </a:solidFill>
                <a:latin typeface="Times New Roman" pitchFamily="18" charset="0"/>
                <a:cs typeface="Times New Roman" pitchFamily="18" charset="0"/>
              </a:rPr>
              <a:t>- </a:t>
            </a:r>
            <a:r>
              <a:rPr lang="fr-FR" sz="2400" b="1" dirty="0" smtClean="0">
                <a:solidFill>
                  <a:srgbClr val="C00000"/>
                </a:solidFill>
                <a:latin typeface="Times New Roman" pitchFamily="18" charset="0"/>
                <a:cs typeface="Times New Roman" pitchFamily="18" charset="0"/>
              </a:rPr>
              <a:t>Recul </a:t>
            </a:r>
            <a:r>
              <a:rPr lang="fr-FR" sz="2400" b="1" dirty="0">
                <a:solidFill>
                  <a:srgbClr val="C00000"/>
                </a:solidFill>
                <a:latin typeface="Times New Roman" pitchFamily="18" charset="0"/>
                <a:cs typeface="Times New Roman" pitchFamily="18" charset="0"/>
              </a:rPr>
              <a:t>du trait de </a:t>
            </a:r>
            <a:r>
              <a:rPr lang="fr-FR" sz="2400" b="1" dirty="0" smtClean="0">
                <a:solidFill>
                  <a:srgbClr val="C00000"/>
                </a:solidFill>
                <a:latin typeface="Times New Roman" pitchFamily="18" charset="0"/>
                <a:cs typeface="Times New Roman" pitchFamily="18" charset="0"/>
              </a:rPr>
              <a:t>côte</a:t>
            </a:r>
          </a:p>
          <a:p>
            <a:r>
              <a:rPr lang="fr-FR" sz="2400" b="1" i="1" dirty="0" smtClean="0">
                <a:solidFill>
                  <a:srgbClr val="7030A0"/>
                </a:solidFill>
                <a:latin typeface="Times New Roman" pitchFamily="18" charset="0"/>
                <a:cs typeface="Times New Roman" pitchFamily="18" charset="0"/>
              </a:rPr>
              <a:t>  e</a:t>
            </a:r>
            <a:r>
              <a:rPr lang="fr-FR" sz="2400" b="1" dirty="0" smtClean="0">
                <a:solidFill>
                  <a:srgbClr val="7030A0"/>
                </a:solidFill>
                <a:latin typeface="Times New Roman" pitchFamily="18" charset="0"/>
                <a:cs typeface="Times New Roman" pitchFamily="18" charset="0"/>
              </a:rPr>
              <a:t>-</a:t>
            </a:r>
            <a:r>
              <a:rPr lang="fr-FR" sz="2400" b="1" dirty="0" smtClean="0">
                <a:solidFill>
                  <a:srgbClr val="C00000"/>
                </a:solidFill>
                <a:latin typeface="Times New Roman" pitchFamily="18" charset="0"/>
                <a:cs typeface="Times New Roman" pitchFamily="18" charset="0"/>
              </a:rPr>
              <a:t> Amplitude </a:t>
            </a:r>
            <a:r>
              <a:rPr lang="fr-FR" sz="2400" b="1" dirty="0">
                <a:solidFill>
                  <a:srgbClr val="C00000"/>
                </a:solidFill>
                <a:latin typeface="Times New Roman" pitchFamily="18" charset="0"/>
                <a:cs typeface="Times New Roman" pitchFamily="18" charset="0"/>
              </a:rPr>
              <a:t>de la </a:t>
            </a:r>
            <a:r>
              <a:rPr lang="fr-FR" sz="2400" b="1" dirty="0" smtClean="0">
                <a:solidFill>
                  <a:srgbClr val="C00000"/>
                </a:solidFill>
                <a:latin typeface="Times New Roman" pitchFamily="18" charset="0"/>
                <a:cs typeface="Times New Roman" pitchFamily="18" charset="0"/>
              </a:rPr>
              <a:t>marée</a:t>
            </a:r>
          </a:p>
          <a:p>
            <a:r>
              <a:rPr lang="fr-FR" sz="2400" b="1" i="1" dirty="0" smtClean="0">
                <a:solidFill>
                  <a:srgbClr val="7030A0"/>
                </a:solidFill>
                <a:latin typeface="Times New Roman" pitchFamily="18" charset="0"/>
                <a:cs typeface="Times New Roman" pitchFamily="18" charset="0"/>
              </a:rPr>
              <a:t>  f</a:t>
            </a:r>
            <a:r>
              <a:rPr lang="fr-FR" sz="2400" b="1" dirty="0" smtClean="0">
                <a:solidFill>
                  <a:srgbClr val="7030A0"/>
                </a:solidFill>
                <a:latin typeface="Times New Roman" pitchFamily="18" charset="0"/>
                <a:cs typeface="Times New Roman" pitchFamily="18" charset="0"/>
              </a:rPr>
              <a:t>-</a:t>
            </a:r>
            <a:r>
              <a:rPr lang="fr-FR" sz="2400" b="1" dirty="0" smtClean="0">
                <a:solidFill>
                  <a:srgbClr val="C00000"/>
                </a:solidFill>
                <a:latin typeface="Times New Roman" pitchFamily="18" charset="0"/>
                <a:cs typeface="Times New Roman" pitchFamily="18" charset="0"/>
              </a:rPr>
              <a:t> Hauteur </a:t>
            </a:r>
            <a:r>
              <a:rPr lang="fr-FR" sz="2400" b="1" dirty="0">
                <a:solidFill>
                  <a:srgbClr val="C00000"/>
                </a:solidFill>
                <a:latin typeface="Times New Roman" pitchFamily="18" charset="0"/>
                <a:cs typeface="Times New Roman" pitchFamily="18" charset="0"/>
              </a:rPr>
              <a:t>moyenne de la houle</a:t>
            </a:r>
            <a:r>
              <a:rPr lang="fr-FR" sz="2400" b="1" dirty="0">
                <a:solidFill>
                  <a:srgbClr val="C00000"/>
                </a:solidFill>
              </a:rPr>
              <a:t> </a:t>
            </a:r>
            <a:endParaRPr lang="fr-FR" sz="2400" dirty="0">
              <a:solidFill>
                <a:srgbClr val="C00000"/>
              </a:solidFill>
              <a:latin typeface="Times New Roman" pitchFamily="18" charset="0"/>
              <a:cs typeface="Times New Roman" pitchFamily="18" charset="0"/>
            </a:endParaRPr>
          </a:p>
        </p:txBody>
      </p:sp>
      <p:sp>
        <p:nvSpPr>
          <p:cNvPr id="4" name="Rectangle 3"/>
          <p:cNvSpPr/>
          <p:nvPr/>
        </p:nvSpPr>
        <p:spPr>
          <a:xfrm>
            <a:off x="196701" y="4077072"/>
            <a:ext cx="5440785" cy="193899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Chaque </a:t>
            </a:r>
            <a:r>
              <a:rPr lang="fr-FR" sz="2400" dirty="0">
                <a:solidFill>
                  <a:schemeClr val="tx1">
                    <a:lumMod val="50000"/>
                  </a:schemeClr>
                </a:solidFill>
                <a:latin typeface="Times New Roman" pitchFamily="18" charset="0"/>
                <a:cs typeface="Times New Roman" pitchFamily="18" charset="0"/>
              </a:rPr>
              <a:t>variable est dotée d’une valeur relative </a:t>
            </a:r>
            <a:r>
              <a:rPr lang="fr-FR" sz="2400" dirty="0" smtClean="0">
                <a:solidFill>
                  <a:schemeClr val="tx1">
                    <a:lumMod val="50000"/>
                  </a:schemeClr>
                </a:solidFill>
                <a:latin typeface="Times New Roman" pitchFamily="18" charset="0"/>
                <a:cs typeface="Times New Roman" pitchFamily="18" charset="0"/>
              </a:rPr>
              <a:t>d’un risque. Ces six variables sont classées selon une échelle linéaire de 1 à 5,  la valeur 1 correspondrait à un risque très faible, et 5 au plus élevé.</a:t>
            </a:r>
          </a:p>
        </p:txBody>
      </p:sp>
      <p:pic>
        <p:nvPicPr>
          <p:cNvPr id="5" name="Image 4" descr="C:\Users\M\Desktop\CV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7486" y="692696"/>
            <a:ext cx="6554514" cy="5879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5447928" y="46365"/>
            <a:ext cx="6514815" cy="707886"/>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Tableau </a:t>
            </a:r>
            <a:r>
              <a:rPr lang="fr-FR" sz="2000" b="1" dirty="0" smtClean="0">
                <a:solidFill>
                  <a:schemeClr val="tx1">
                    <a:lumMod val="50000"/>
                  </a:schemeClr>
                </a:solidFill>
                <a:latin typeface="Times New Roman" pitchFamily="18" charset="0"/>
                <a:cs typeface="Times New Roman" pitchFamily="18" charset="0"/>
              </a:rPr>
              <a:t>3 </a:t>
            </a:r>
            <a:r>
              <a:rPr lang="fr-FR" sz="2000" b="1" dirty="0">
                <a:solidFill>
                  <a:schemeClr val="tx1">
                    <a:lumMod val="50000"/>
                  </a:schemeClr>
                </a:solidFill>
                <a:latin typeface="Times New Roman" pitchFamily="18" charset="0"/>
                <a:cs typeface="Times New Roman" pitchFamily="18" charset="0"/>
              </a:rPr>
              <a:t>: </a:t>
            </a:r>
            <a:r>
              <a:rPr lang="fr-FR" sz="2000" b="1" dirty="0" smtClean="0">
                <a:solidFill>
                  <a:schemeClr val="tx1">
                    <a:lumMod val="50000"/>
                  </a:schemeClr>
                </a:solidFill>
                <a:latin typeface="Times New Roman" pitchFamily="18" charset="0"/>
                <a:cs typeface="Times New Roman" pitchFamily="18" charset="0"/>
              </a:rPr>
              <a:t>Les </a:t>
            </a:r>
            <a:r>
              <a:rPr lang="fr-FR" sz="2000" b="1" dirty="0">
                <a:solidFill>
                  <a:schemeClr val="tx1">
                    <a:lumMod val="50000"/>
                  </a:schemeClr>
                </a:solidFill>
                <a:latin typeface="Times New Roman" pitchFamily="18" charset="0"/>
                <a:cs typeface="Times New Roman" pitchFamily="18" charset="0"/>
              </a:rPr>
              <a:t>six variables physiques utilisées pour la détermination de </a:t>
            </a:r>
            <a:r>
              <a:rPr lang="fr-FR" sz="2000" b="1" dirty="0" smtClean="0">
                <a:solidFill>
                  <a:schemeClr val="tx1">
                    <a:lumMod val="50000"/>
                  </a:schemeClr>
                </a:solidFill>
                <a:latin typeface="Times New Roman" pitchFamily="18" charset="0"/>
                <a:cs typeface="Times New Roman" pitchFamily="18" charset="0"/>
              </a:rPr>
              <a:t>l’ICV (d’après </a:t>
            </a:r>
            <a:r>
              <a:rPr lang="fr-FR" sz="2000" b="1" dirty="0" err="1">
                <a:solidFill>
                  <a:schemeClr val="tx1">
                    <a:lumMod val="50000"/>
                  </a:schemeClr>
                </a:solidFill>
                <a:latin typeface="Times New Roman" pitchFamily="18" charset="0"/>
                <a:cs typeface="Times New Roman" pitchFamily="18" charset="0"/>
              </a:rPr>
              <a:t>Gornitz</a:t>
            </a:r>
            <a:r>
              <a:rPr lang="fr-FR" sz="2000" b="1" dirty="0">
                <a:solidFill>
                  <a:schemeClr val="tx1">
                    <a:lumMod val="50000"/>
                  </a:schemeClr>
                </a:solidFill>
                <a:latin typeface="Times New Roman" pitchFamily="18" charset="0"/>
                <a:cs typeface="Times New Roman" pitchFamily="18" charset="0"/>
              </a:rPr>
              <a:t> et </a:t>
            </a:r>
            <a:r>
              <a:rPr lang="fr-FR" sz="2000" b="1" i="1" dirty="0">
                <a:solidFill>
                  <a:schemeClr val="tx1">
                    <a:lumMod val="50000"/>
                  </a:schemeClr>
                </a:solidFill>
                <a:latin typeface="Times New Roman" pitchFamily="18" charset="0"/>
                <a:cs typeface="Times New Roman" pitchFamily="18" charset="0"/>
              </a:rPr>
              <a:t>al</a:t>
            </a:r>
            <a:r>
              <a:rPr lang="fr-FR" sz="2000" b="1" dirty="0">
                <a:solidFill>
                  <a:schemeClr val="tx1">
                    <a:lumMod val="50000"/>
                  </a:schemeClr>
                </a:solidFill>
                <a:latin typeface="Times New Roman" pitchFamily="18" charset="0"/>
                <a:cs typeface="Times New Roman" pitchFamily="18" charset="0"/>
              </a:rPr>
              <a:t>, 1994)</a:t>
            </a: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22</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6533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60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80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2000"/>
                                        <p:tgtEl>
                                          <p:spTgt spid="5"/>
                                        </p:tgtEl>
                                      </p:cBhvr>
                                    </p:animEffect>
                                  </p:childTnLst>
                                </p:cTn>
                              </p:par>
                            </p:childTnLst>
                          </p:cTn>
                        </p:par>
                        <p:par>
                          <p:cTn id="20" fill="hold">
                            <p:stCondLst>
                              <p:cond delay="10000"/>
                            </p:stCondLst>
                            <p:childTnLst>
                              <p:par>
                                <p:cTn id="21" presetID="16" presetClass="entr" presetSubtype="2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16632"/>
            <a:ext cx="3924472" cy="461665"/>
          </a:xfrm>
          <a:prstGeom prst="rect">
            <a:avLst/>
          </a:prstGeom>
        </p:spPr>
        <p:txBody>
          <a:bodyPr wrap="none">
            <a:spAutoFit/>
          </a:bodyPr>
          <a:lstStyle/>
          <a:p>
            <a:r>
              <a:rPr lang="fr-FR" sz="2400" b="1" dirty="0" smtClean="0">
                <a:solidFill>
                  <a:schemeClr val="tx1">
                    <a:lumMod val="50000"/>
                  </a:schemeClr>
                </a:solidFill>
                <a:latin typeface="Times New Roman" pitchFamily="18" charset="0"/>
                <a:cs typeface="Times New Roman" pitchFamily="18" charset="0"/>
              </a:rPr>
              <a:t>III. MÉTHODE  DRASTIC</a:t>
            </a:r>
            <a:endParaRPr lang="fr-FR" sz="2400" dirty="0">
              <a:solidFill>
                <a:schemeClr val="tx1">
                  <a:lumMod val="50000"/>
                </a:schemeClr>
              </a:solidFill>
              <a:latin typeface="Times New Roman" pitchFamily="18" charset="0"/>
              <a:cs typeface="Times New Roman" pitchFamily="18" charset="0"/>
            </a:endParaRPr>
          </a:p>
        </p:txBody>
      </p:sp>
      <p:sp>
        <p:nvSpPr>
          <p:cNvPr id="3" name="Rectangle 2"/>
          <p:cNvSpPr/>
          <p:nvPr/>
        </p:nvSpPr>
        <p:spPr>
          <a:xfrm>
            <a:off x="335360" y="764704"/>
            <a:ext cx="5760640" cy="3046988"/>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C’est une </a:t>
            </a:r>
            <a:r>
              <a:rPr lang="fr-FR" sz="2400" dirty="0">
                <a:solidFill>
                  <a:schemeClr val="tx1">
                    <a:lumMod val="50000"/>
                  </a:schemeClr>
                </a:solidFill>
                <a:latin typeface="Times New Roman" pitchFamily="18" charset="0"/>
                <a:cs typeface="Times New Roman" pitchFamily="18" charset="0"/>
              </a:rPr>
              <a:t>méthode qui </a:t>
            </a:r>
            <a:r>
              <a:rPr lang="fr-FR" sz="2400" dirty="0" smtClean="0">
                <a:solidFill>
                  <a:schemeClr val="tx1">
                    <a:lumMod val="50000"/>
                  </a:schemeClr>
                </a:solidFill>
                <a:latin typeface="Times New Roman" pitchFamily="18" charset="0"/>
                <a:cs typeface="Times New Roman" pitchFamily="18" charset="0"/>
              </a:rPr>
              <a:t>base </a:t>
            </a:r>
            <a:r>
              <a:rPr lang="fr-FR" sz="2400" dirty="0">
                <a:solidFill>
                  <a:schemeClr val="tx1">
                    <a:lumMod val="50000"/>
                  </a:schemeClr>
                </a:solidFill>
                <a:latin typeface="Times New Roman" pitchFamily="18" charset="0"/>
                <a:cs typeface="Times New Roman" pitchFamily="18" charset="0"/>
              </a:rPr>
              <a:t>sur un système de cotation numérique, intégrant un </a:t>
            </a:r>
            <a:r>
              <a:rPr lang="fr-FR" sz="2400" dirty="0" smtClean="0">
                <a:solidFill>
                  <a:schemeClr val="tx1">
                    <a:lumMod val="50000"/>
                  </a:schemeClr>
                </a:solidFill>
                <a:latin typeface="Times New Roman" pitchFamily="18" charset="0"/>
                <a:cs typeface="Times New Roman" pitchFamily="18" charset="0"/>
              </a:rPr>
              <a:t>SIG, elle fournit </a:t>
            </a:r>
            <a:r>
              <a:rPr lang="fr-FR" sz="2400" dirty="0">
                <a:solidFill>
                  <a:schemeClr val="tx1">
                    <a:lumMod val="50000"/>
                  </a:schemeClr>
                </a:solidFill>
                <a:latin typeface="Times New Roman" pitchFamily="18" charset="0"/>
                <a:cs typeface="Times New Roman" pitchFamily="18" charset="0"/>
              </a:rPr>
              <a:t>un modèle d'évaluation du potentiel de contamination des aquifères indépendamment du type de </a:t>
            </a:r>
            <a:r>
              <a:rPr lang="fr-FR" sz="2400" dirty="0" smtClean="0">
                <a:solidFill>
                  <a:schemeClr val="tx1">
                    <a:lumMod val="50000"/>
                  </a:schemeClr>
                </a:solidFill>
                <a:latin typeface="Times New Roman" pitchFamily="18" charset="0"/>
                <a:cs typeface="Times New Roman" pitchFamily="18" charset="0"/>
              </a:rPr>
              <a:t>polluant.</a:t>
            </a:r>
          </a:p>
          <a:p>
            <a:pPr algn="just"/>
            <a:r>
              <a:rPr lang="fr-FR" sz="2400" dirty="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 On base sur </a:t>
            </a:r>
            <a:r>
              <a:rPr lang="fr-FR" sz="2400" dirty="0">
                <a:solidFill>
                  <a:schemeClr val="tx1">
                    <a:lumMod val="50000"/>
                  </a:schemeClr>
                </a:solidFill>
                <a:latin typeface="Times New Roman" pitchFamily="18" charset="0"/>
                <a:cs typeface="Times New Roman" pitchFamily="18" charset="0"/>
              </a:rPr>
              <a:t>7 paramètres </a:t>
            </a:r>
            <a:r>
              <a:rPr lang="fr-FR" sz="2400" dirty="0" smtClean="0">
                <a:solidFill>
                  <a:schemeClr val="tx1">
                    <a:lumMod val="50000"/>
                  </a:schemeClr>
                </a:solidFill>
                <a:latin typeface="Times New Roman" pitchFamily="18" charset="0"/>
                <a:cs typeface="Times New Roman" pitchFamily="18" charset="0"/>
              </a:rPr>
              <a:t>pour calculer l’indice DRASTIC par utilisation la formule suivante :</a:t>
            </a:r>
            <a:endParaRPr lang="fr-FR" sz="2400" dirty="0">
              <a:solidFill>
                <a:schemeClr val="tx1">
                  <a:lumMod val="50000"/>
                </a:schemeClr>
              </a:solidFill>
              <a:latin typeface="Times New Roman" pitchFamily="18" charset="0"/>
              <a:cs typeface="Times New Roman" pitchFamily="18" charset="0"/>
            </a:endParaRPr>
          </a:p>
        </p:txBody>
      </p:sp>
      <p:sp>
        <p:nvSpPr>
          <p:cNvPr id="4" name="Rectangle 3"/>
          <p:cNvSpPr/>
          <p:nvPr/>
        </p:nvSpPr>
        <p:spPr>
          <a:xfrm>
            <a:off x="334849" y="3933056"/>
            <a:ext cx="5617135" cy="830997"/>
          </a:xfrm>
          <a:prstGeom prst="rect">
            <a:avLst/>
          </a:prstGeom>
        </p:spPr>
        <p:txBody>
          <a:bodyPr wrap="square">
            <a:spAutoFit/>
          </a:bodyPr>
          <a:lstStyle/>
          <a:p>
            <a:pPr algn="ctr"/>
            <a:r>
              <a:rPr lang="fr-FR" sz="2400" b="1" dirty="0" smtClean="0">
                <a:solidFill>
                  <a:srgbClr val="C00000"/>
                </a:solidFill>
                <a:latin typeface="Times New Roman" pitchFamily="18" charset="0"/>
                <a:cs typeface="Times New Roman" pitchFamily="18" charset="0"/>
              </a:rPr>
              <a:t>ID = </a:t>
            </a:r>
            <a:r>
              <a:rPr lang="fr-FR" sz="2400" b="1" dirty="0" smtClean="0">
                <a:solidFill>
                  <a:srgbClr val="002060"/>
                </a:solidFill>
                <a:latin typeface="Times New Roman" pitchFamily="18" charset="0"/>
                <a:cs typeface="Times New Roman" pitchFamily="18" charset="0"/>
              </a:rPr>
              <a:t>(</a:t>
            </a:r>
            <a:r>
              <a:rPr lang="fr-FR" sz="2400" b="1" dirty="0" err="1">
                <a:solidFill>
                  <a:srgbClr val="002060"/>
                </a:solidFill>
                <a:latin typeface="Times New Roman" pitchFamily="18" charset="0"/>
                <a:cs typeface="Times New Roman" pitchFamily="18" charset="0"/>
              </a:rPr>
              <a:t>Dc.Dp</a:t>
            </a:r>
            <a:r>
              <a:rPr lang="fr-FR" sz="2400" b="1" dirty="0" smtClean="0">
                <a:solidFill>
                  <a:srgbClr val="002060"/>
                </a:solidFill>
                <a:latin typeface="Times New Roman" pitchFamily="18" charset="0"/>
                <a:cs typeface="Times New Roman" pitchFamily="18" charset="0"/>
              </a:rPr>
              <a:t>) +(</a:t>
            </a:r>
            <a:r>
              <a:rPr lang="fr-FR" sz="2400" b="1" dirty="0" err="1" smtClean="0">
                <a:solidFill>
                  <a:srgbClr val="002060"/>
                </a:solidFill>
                <a:latin typeface="Times New Roman" pitchFamily="18" charset="0"/>
                <a:cs typeface="Times New Roman" pitchFamily="18" charset="0"/>
              </a:rPr>
              <a:t>Rc.Rp</a:t>
            </a:r>
            <a:r>
              <a:rPr lang="fr-FR" sz="2400" b="1" dirty="0" smtClean="0">
                <a:solidFill>
                  <a:srgbClr val="002060"/>
                </a:solidFill>
                <a:latin typeface="Times New Roman" pitchFamily="18" charset="0"/>
                <a:cs typeface="Times New Roman" pitchFamily="18" charset="0"/>
              </a:rPr>
              <a:t>) +(</a:t>
            </a:r>
            <a:r>
              <a:rPr lang="fr-FR" sz="2400" b="1" dirty="0" err="1">
                <a:solidFill>
                  <a:srgbClr val="002060"/>
                </a:solidFill>
                <a:latin typeface="Times New Roman" pitchFamily="18" charset="0"/>
                <a:cs typeface="Times New Roman" pitchFamily="18" charset="0"/>
              </a:rPr>
              <a:t>Ac.Ap</a:t>
            </a:r>
            <a:r>
              <a:rPr lang="fr-FR" sz="2400" b="1" dirty="0" smtClean="0">
                <a:solidFill>
                  <a:srgbClr val="002060"/>
                </a:solidFill>
                <a:latin typeface="Times New Roman" pitchFamily="18" charset="0"/>
                <a:cs typeface="Times New Roman" pitchFamily="18" charset="0"/>
              </a:rPr>
              <a:t>) +(</a:t>
            </a:r>
            <a:r>
              <a:rPr lang="fr-FR" sz="2400" b="1" dirty="0" err="1">
                <a:solidFill>
                  <a:srgbClr val="002060"/>
                </a:solidFill>
                <a:latin typeface="Times New Roman" pitchFamily="18" charset="0"/>
                <a:cs typeface="Times New Roman" pitchFamily="18" charset="0"/>
              </a:rPr>
              <a:t>Sc.Sp</a:t>
            </a:r>
            <a:r>
              <a:rPr lang="fr-FR" sz="2400" b="1" dirty="0" smtClean="0">
                <a:solidFill>
                  <a:srgbClr val="002060"/>
                </a:solidFill>
                <a:latin typeface="Times New Roman" pitchFamily="18" charset="0"/>
                <a:cs typeface="Times New Roman" pitchFamily="18" charset="0"/>
              </a:rPr>
              <a:t>) +(</a:t>
            </a:r>
            <a:r>
              <a:rPr lang="fr-FR" sz="2400" b="1" dirty="0" err="1">
                <a:solidFill>
                  <a:srgbClr val="002060"/>
                </a:solidFill>
                <a:latin typeface="Times New Roman" pitchFamily="18" charset="0"/>
                <a:cs typeface="Times New Roman" pitchFamily="18" charset="0"/>
              </a:rPr>
              <a:t>Tc.Tp</a:t>
            </a:r>
            <a:r>
              <a:rPr lang="fr-FR" sz="2400" b="1" dirty="0" smtClean="0">
                <a:solidFill>
                  <a:srgbClr val="002060"/>
                </a:solidFill>
                <a:latin typeface="Times New Roman" pitchFamily="18" charset="0"/>
                <a:cs typeface="Times New Roman" pitchFamily="18" charset="0"/>
              </a:rPr>
              <a:t>) +(</a:t>
            </a:r>
            <a:r>
              <a:rPr lang="fr-FR" sz="2400" b="1" dirty="0" err="1">
                <a:solidFill>
                  <a:srgbClr val="002060"/>
                </a:solidFill>
                <a:latin typeface="Times New Roman" pitchFamily="18" charset="0"/>
                <a:cs typeface="Times New Roman" pitchFamily="18" charset="0"/>
              </a:rPr>
              <a:t>Ic.Ip</a:t>
            </a:r>
            <a:r>
              <a:rPr lang="fr-FR" sz="2400" b="1" dirty="0" smtClean="0">
                <a:solidFill>
                  <a:srgbClr val="002060"/>
                </a:solidFill>
                <a:latin typeface="Times New Roman" pitchFamily="18" charset="0"/>
                <a:cs typeface="Times New Roman" pitchFamily="18" charset="0"/>
              </a:rPr>
              <a:t>) +(</a:t>
            </a:r>
            <a:r>
              <a:rPr lang="fr-FR" sz="2400" b="1" dirty="0" err="1">
                <a:solidFill>
                  <a:srgbClr val="002060"/>
                </a:solidFill>
                <a:latin typeface="Times New Roman" pitchFamily="18" charset="0"/>
                <a:cs typeface="Times New Roman" pitchFamily="18" charset="0"/>
              </a:rPr>
              <a:t>Cc.Cp</a:t>
            </a:r>
            <a:r>
              <a:rPr lang="fr-FR" sz="2400" b="1" dirty="0">
                <a:solidFill>
                  <a:srgbClr val="002060"/>
                </a:solidFill>
                <a:latin typeface="Times New Roman" pitchFamily="18" charset="0"/>
                <a:cs typeface="Times New Roman" pitchFamily="18" charset="0"/>
              </a:rPr>
              <a:t>) </a:t>
            </a:r>
            <a:endParaRPr lang="fr-FR" sz="2400" dirty="0">
              <a:solidFill>
                <a:srgbClr val="002060"/>
              </a:solidFill>
              <a:latin typeface="Times New Roman" pitchFamily="18" charset="0"/>
              <a:cs typeface="Times New Roman" pitchFamily="18" charset="0"/>
            </a:endParaRPr>
          </a:p>
        </p:txBody>
      </p:sp>
      <p:sp>
        <p:nvSpPr>
          <p:cNvPr id="5" name="Rectangle 4"/>
          <p:cNvSpPr/>
          <p:nvPr/>
        </p:nvSpPr>
        <p:spPr>
          <a:xfrm>
            <a:off x="309900" y="5157192"/>
            <a:ext cx="5754917" cy="1200329"/>
          </a:xfrm>
          <a:prstGeom prst="rect">
            <a:avLst/>
          </a:prstGeom>
        </p:spPr>
        <p:txBody>
          <a:bodyPr wrap="square">
            <a:spAutoFit/>
          </a:bodyPr>
          <a:lstStyle/>
          <a:p>
            <a:r>
              <a:rPr lang="fr-FR" sz="2400" dirty="0">
                <a:solidFill>
                  <a:schemeClr val="tx1">
                    <a:lumMod val="50000"/>
                  </a:schemeClr>
                </a:solidFill>
                <a:latin typeface="Times New Roman" pitchFamily="18" charset="0"/>
                <a:cs typeface="Times New Roman" pitchFamily="18" charset="0"/>
              </a:rPr>
              <a:t>Où :</a:t>
            </a:r>
          </a:p>
          <a:p>
            <a:r>
              <a:rPr lang="fr-FR" sz="2400" b="1" dirty="0">
                <a:solidFill>
                  <a:schemeClr val="tx1">
                    <a:lumMod val="50000"/>
                  </a:schemeClr>
                </a:solidFill>
                <a:latin typeface="Times New Roman" pitchFamily="18" charset="0"/>
                <a:cs typeface="Times New Roman" pitchFamily="18" charset="0"/>
              </a:rPr>
              <a:t>          </a:t>
            </a:r>
            <a:r>
              <a:rPr lang="fr-FR" sz="2400" b="1" dirty="0" err="1">
                <a:solidFill>
                  <a:srgbClr val="002060"/>
                </a:solidFill>
                <a:latin typeface="Times New Roman" pitchFamily="18" charset="0"/>
                <a:cs typeface="Times New Roman" pitchFamily="18" charset="0"/>
              </a:rPr>
              <a:t>Dc</a:t>
            </a:r>
            <a:r>
              <a:rPr lang="fr-FR" sz="2400" dirty="0">
                <a:solidFill>
                  <a:schemeClr val="tx1">
                    <a:lumMod val="50000"/>
                  </a:schemeClr>
                </a:solidFill>
                <a:latin typeface="Times New Roman" pitchFamily="18" charset="0"/>
                <a:cs typeface="Times New Roman" pitchFamily="18" charset="0"/>
              </a:rPr>
              <a:t> : côte du paramètre </a:t>
            </a:r>
            <a:r>
              <a:rPr lang="fr-FR" sz="2400" b="1" dirty="0">
                <a:solidFill>
                  <a:srgbClr val="C00000"/>
                </a:solidFill>
                <a:latin typeface="Times New Roman" pitchFamily="18" charset="0"/>
                <a:cs typeface="Times New Roman" pitchFamily="18" charset="0"/>
              </a:rPr>
              <a:t>D</a:t>
            </a:r>
            <a:r>
              <a:rPr lang="fr-FR" sz="2400" b="1" dirty="0">
                <a:solidFill>
                  <a:schemeClr val="tx1">
                    <a:lumMod val="50000"/>
                  </a:schemeClr>
                </a:solidFill>
                <a:latin typeface="Times New Roman" pitchFamily="18" charset="0"/>
                <a:cs typeface="Times New Roman" pitchFamily="18" charset="0"/>
              </a:rPr>
              <a:t> ;</a:t>
            </a:r>
            <a:r>
              <a:rPr lang="fr-FR" sz="2400" dirty="0">
                <a:solidFill>
                  <a:schemeClr val="tx1">
                    <a:lumMod val="50000"/>
                  </a:schemeClr>
                </a:solidFill>
                <a:latin typeface="Times New Roman" pitchFamily="18" charset="0"/>
                <a:cs typeface="Times New Roman" pitchFamily="18" charset="0"/>
              </a:rPr>
              <a:t>  </a:t>
            </a:r>
          </a:p>
          <a:p>
            <a:r>
              <a:rPr lang="fr-FR" sz="2400" b="1" dirty="0">
                <a:solidFill>
                  <a:schemeClr val="tx1">
                    <a:lumMod val="50000"/>
                  </a:schemeClr>
                </a:solidFill>
                <a:latin typeface="Times New Roman" pitchFamily="18" charset="0"/>
                <a:cs typeface="Times New Roman" pitchFamily="18" charset="0"/>
              </a:rPr>
              <a:t>          </a:t>
            </a:r>
            <a:r>
              <a:rPr lang="fr-FR" sz="2400" b="1" dirty="0" err="1">
                <a:solidFill>
                  <a:srgbClr val="002060"/>
                </a:solidFill>
                <a:latin typeface="Times New Roman" pitchFamily="18" charset="0"/>
                <a:cs typeface="Times New Roman" pitchFamily="18" charset="0"/>
              </a:rPr>
              <a:t>Dp</a:t>
            </a:r>
            <a:r>
              <a:rPr lang="fr-FR" sz="2400" dirty="0">
                <a:solidFill>
                  <a:schemeClr val="tx1">
                    <a:lumMod val="50000"/>
                  </a:schemeClr>
                </a:solidFill>
                <a:latin typeface="Times New Roman" pitchFamily="18" charset="0"/>
                <a:cs typeface="Times New Roman" pitchFamily="18" charset="0"/>
              </a:rPr>
              <a:t> : poids du paramètre </a:t>
            </a:r>
            <a:r>
              <a:rPr lang="fr-FR" sz="2400" b="1" dirty="0">
                <a:solidFill>
                  <a:srgbClr val="C00000"/>
                </a:solidFill>
                <a:latin typeface="Times New Roman" pitchFamily="18" charset="0"/>
                <a:cs typeface="Times New Roman" pitchFamily="18" charset="0"/>
              </a:rPr>
              <a:t>D</a:t>
            </a:r>
            <a:r>
              <a:rPr lang="fr-FR" sz="2400" b="1" dirty="0">
                <a:solidFill>
                  <a:schemeClr val="tx1">
                    <a:lumMod val="50000"/>
                  </a:schemeClr>
                </a:solidFill>
                <a:latin typeface="Times New Roman" pitchFamily="18" charset="0"/>
                <a:cs typeface="Times New Roman" pitchFamily="18" charset="0"/>
              </a:rPr>
              <a:t>.</a:t>
            </a:r>
            <a:r>
              <a:rPr lang="fr-FR" b="1" dirty="0"/>
              <a:t> </a:t>
            </a:r>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3373024205"/>
              </p:ext>
            </p:extLst>
          </p:nvPr>
        </p:nvGraphicFramePr>
        <p:xfrm>
          <a:off x="6096000" y="578298"/>
          <a:ext cx="6095999" cy="6022840"/>
        </p:xfrm>
        <a:graphic>
          <a:graphicData uri="http://schemas.openxmlformats.org/drawingml/2006/table">
            <a:tbl>
              <a:tblPr firstRow="1" firstCol="1" bandRow="1" bandCol="1">
                <a:tableStyleId>{B301B821-A1FF-4177-AEE7-76D212191A09}</a:tableStyleId>
              </a:tblPr>
              <a:tblGrid>
                <a:gridCol w="757199"/>
                <a:gridCol w="984513"/>
                <a:gridCol w="3809809"/>
                <a:gridCol w="544478"/>
              </a:tblGrid>
              <a:tr h="261336">
                <a:tc>
                  <a:txBody>
                    <a:bodyPr/>
                    <a:lstStyle/>
                    <a:p>
                      <a:pPr algn="ctr">
                        <a:lnSpc>
                          <a:spcPct val="115000"/>
                        </a:lnSpc>
                        <a:spcAft>
                          <a:spcPts val="1000"/>
                        </a:spcAft>
                      </a:pPr>
                      <a:r>
                        <a:rPr lang="fr-FR" sz="1200" dirty="0">
                          <a:solidFill>
                            <a:schemeClr val="tx1">
                              <a:lumMod val="50000"/>
                            </a:schemeClr>
                          </a:solidFill>
                          <a:effectLst/>
                          <a:latin typeface="Times New Roman" pitchFamily="18" charset="0"/>
                          <a:cs typeface="Times New Roman" pitchFamily="18" charset="0"/>
                        </a:rPr>
                        <a:t>Symbole</a:t>
                      </a:r>
                      <a:endParaRPr lang="fr-FR" sz="12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a:solidFill>
                            <a:schemeClr val="tx1">
                              <a:lumMod val="50000"/>
                            </a:schemeClr>
                          </a:solidFill>
                          <a:effectLst/>
                          <a:latin typeface="Times New Roman" pitchFamily="18" charset="0"/>
                          <a:cs typeface="Times New Roman" pitchFamily="18" charset="0"/>
                        </a:rPr>
                        <a:t>Paramètres</a:t>
                      </a:r>
                      <a:endParaRPr lang="fr-FR" sz="120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a:solidFill>
                            <a:schemeClr val="tx1">
                              <a:lumMod val="50000"/>
                            </a:schemeClr>
                          </a:solidFill>
                          <a:effectLst/>
                          <a:latin typeface="Times New Roman" pitchFamily="18" charset="0"/>
                          <a:cs typeface="Times New Roman" pitchFamily="18" charset="0"/>
                        </a:rPr>
                        <a:t>Propriétés</a:t>
                      </a:r>
                      <a:endParaRPr lang="fr-FR" sz="120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a:solidFill>
                            <a:schemeClr val="tx1">
                              <a:lumMod val="50000"/>
                            </a:schemeClr>
                          </a:solidFill>
                          <a:effectLst/>
                          <a:latin typeface="Times New Roman" pitchFamily="18" charset="0"/>
                          <a:cs typeface="Times New Roman" pitchFamily="18" charset="0"/>
                        </a:rPr>
                        <a:t>Poids</a:t>
                      </a:r>
                      <a:endParaRPr lang="fr-FR" sz="120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r>
              <a:tr h="730859">
                <a:tc>
                  <a:txBody>
                    <a:bodyPr/>
                    <a:lstStyle/>
                    <a:p>
                      <a:pPr algn="ctr">
                        <a:lnSpc>
                          <a:spcPct val="115000"/>
                        </a:lnSpc>
                        <a:spcBef>
                          <a:spcPts val="1000"/>
                        </a:spcBef>
                        <a:spcAft>
                          <a:spcPts val="0"/>
                        </a:spcAft>
                      </a:pPr>
                      <a:r>
                        <a:rPr lang="fr-FR" sz="1400" dirty="0">
                          <a:solidFill>
                            <a:schemeClr val="tx1">
                              <a:lumMod val="50000"/>
                            </a:schemeClr>
                          </a:solidFill>
                          <a:effectLst/>
                          <a:latin typeface="Times New Roman" pitchFamily="18" charset="0"/>
                          <a:cs typeface="Times New Roman" pitchFamily="18" charset="0"/>
                        </a:rPr>
                        <a:t>D</a:t>
                      </a:r>
                      <a:endParaRPr lang="fr-FR" sz="1400" b="1" dirty="0">
                        <a:solidFill>
                          <a:schemeClr val="tx1">
                            <a:lumMod val="50000"/>
                          </a:schemeClr>
                        </a:solidFill>
                        <a:effectLst/>
                        <a:latin typeface="Times New Roman" pitchFamily="18" charset="0"/>
                        <a:ea typeface="Times New Roman"/>
                        <a:cs typeface="Times New Roman" pitchFamily="18" charset="0"/>
                      </a:endParaRPr>
                    </a:p>
                  </a:txBody>
                  <a:tcPr marL="56880" marR="56880" marT="0" marB="0" anchor="ctr"/>
                </a:tc>
                <a:tc>
                  <a:txBody>
                    <a:bodyPr/>
                    <a:lstStyle/>
                    <a:p>
                      <a:pPr algn="ctr">
                        <a:lnSpc>
                          <a:spcPct val="115000"/>
                        </a:lnSpc>
                        <a:spcAft>
                          <a:spcPts val="1000"/>
                        </a:spcAft>
                      </a:pPr>
                      <a:r>
                        <a:rPr lang="fr-FR" sz="1200" b="1" dirty="0">
                          <a:solidFill>
                            <a:schemeClr val="tx1">
                              <a:lumMod val="50000"/>
                            </a:schemeClr>
                          </a:solidFill>
                          <a:effectLst/>
                          <a:latin typeface="Times New Roman" pitchFamily="18" charset="0"/>
                          <a:cs typeface="Times New Roman" pitchFamily="18" charset="0"/>
                        </a:rPr>
                        <a:t>Profondeur de la nappe</a:t>
                      </a:r>
                      <a:endParaRPr lang="fr-FR" sz="1200" b="1"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a:solidFill>
                            <a:schemeClr val="tx1">
                              <a:lumMod val="50000"/>
                            </a:schemeClr>
                          </a:solidFill>
                          <a:effectLst/>
                          <a:latin typeface="Times New Roman" pitchFamily="18" charset="0"/>
                          <a:cs typeface="Times New Roman" pitchFamily="18" charset="0"/>
                        </a:rPr>
                        <a:t>Plus cette profondeur est élevée, plus le contaminant met beaucoup de temps pour atteindre la surface piézométrique.</a:t>
                      </a:r>
                      <a:endParaRPr lang="fr-FR" sz="120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400" b="1">
                          <a:solidFill>
                            <a:schemeClr val="tx1">
                              <a:lumMod val="50000"/>
                            </a:schemeClr>
                          </a:solidFill>
                          <a:effectLst/>
                          <a:latin typeface="Times New Roman" pitchFamily="18" charset="0"/>
                          <a:cs typeface="Times New Roman" pitchFamily="18" charset="0"/>
                        </a:rPr>
                        <a:t>5</a:t>
                      </a:r>
                      <a:endParaRPr lang="fr-FR" sz="1400" b="1">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r>
              <a:tr h="730859">
                <a:tc>
                  <a:txBody>
                    <a:bodyPr/>
                    <a:lstStyle/>
                    <a:p>
                      <a:pPr algn="ctr">
                        <a:lnSpc>
                          <a:spcPct val="115000"/>
                        </a:lnSpc>
                        <a:spcAft>
                          <a:spcPts val="1000"/>
                        </a:spcAft>
                      </a:pPr>
                      <a:r>
                        <a:rPr lang="fr-FR" sz="1400" dirty="0">
                          <a:solidFill>
                            <a:schemeClr val="tx1">
                              <a:lumMod val="50000"/>
                            </a:schemeClr>
                          </a:solidFill>
                          <a:effectLst/>
                          <a:latin typeface="Times New Roman" pitchFamily="18" charset="0"/>
                          <a:cs typeface="Times New Roman" pitchFamily="18" charset="0"/>
                        </a:rPr>
                        <a:t>R</a:t>
                      </a:r>
                      <a:endParaRPr lang="fr-FR" sz="14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b="1" dirty="0">
                          <a:solidFill>
                            <a:schemeClr val="tx1">
                              <a:lumMod val="50000"/>
                            </a:schemeClr>
                          </a:solidFill>
                          <a:effectLst/>
                          <a:latin typeface="Times New Roman" pitchFamily="18" charset="0"/>
                          <a:cs typeface="Times New Roman" pitchFamily="18" charset="0"/>
                        </a:rPr>
                        <a:t>Recharge nette</a:t>
                      </a:r>
                      <a:endParaRPr lang="fr-FR" sz="1200" b="1"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a:solidFill>
                            <a:schemeClr val="tx1">
                              <a:lumMod val="50000"/>
                            </a:schemeClr>
                          </a:solidFill>
                          <a:effectLst/>
                          <a:latin typeface="Times New Roman" pitchFamily="18" charset="0"/>
                          <a:cs typeface="Times New Roman" pitchFamily="18" charset="0"/>
                        </a:rPr>
                        <a:t>Véhicule principal pour le transport du contaminant. Plus cette recharge est grande, plus le risque de contamination est élevé.</a:t>
                      </a:r>
                      <a:endParaRPr lang="fr-FR" sz="120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400" b="1">
                          <a:solidFill>
                            <a:schemeClr val="tx1">
                              <a:lumMod val="50000"/>
                            </a:schemeClr>
                          </a:solidFill>
                          <a:effectLst/>
                          <a:latin typeface="Times New Roman" pitchFamily="18" charset="0"/>
                          <a:cs typeface="Times New Roman" pitchFamily="18" charset="0"/>
                        </a:rPr>
                        <a:t>4</a:t>
                      </a:r>
                      <a:endParaRPr lang="fr-FR" sz="1400" b="1">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r>
              <a:tr h="1227802">
                <a:tc>
                  <a:txBody>
                    <a:bodyPr/>
                    <a:lstStyle/>
                    <a:p>
                      <a:pPr algn="ctr">
                        <a:lnSpc>
                          <a:spcPct val="115000"/>
                        </a:lnSpc>
                        <a:spcAft>
                          <a:spcPts val="1000"/>
                        </a:spcAft>
                      </a:pPr>
                      <a:r>
                        <a:rPr lang="fr-FR" sz="1400" dirty="0">
                          <a:solidFill>
                            <a:schemeClr val="tx1">
                              <a:lumMod val="50000"/>
                            </a:schemeClr>
                          </a:solidFill>
                          <a:effectLst/>
                          <a:latin typeface="Times New Roman" pitchFamily="18" charset="0"/>
                          <a:cs typeface="Times New Roman" pitchFamily="18" charset="0"/>
                        </a:rPr>
                        <a:t>A</a:t>
                      </a:r>
                      <a:endParaRPr lang="fr-FR" sz="14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b="1" dirty="0">
                          <a:solidFill>
                            <a:schemeClr val="tx1">
                              <a:lumMod val="50000"/>
                            </a:schemeClr>
                          </a:solidFill>
                          <a:effectLst/>
                          <a:latin typeface="Times New Roman" pitchFamily="18" charset="0"/>
                          <a:cs typeface="Times New Roman" pitchFamily="18" charset="0"/>
                        </a:rPr>
                        <a:t>Lithologie de l’aquifère</a:t>
                      </a:r>
                      <a:endParaRPr lang="fr-FR" sz="1200" b="1"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dirty="0">
                          <a:solidFill>
                            <a:schemeClr val="tx1">
                              <a:lumMod val="50000"/>
                            </a:schemeClr>
                          </a:solidFill>
                          <a:effectLst/>
                          <a:latin typeface="Times New Roman" pitchFamily="18" charset="0"/>
                          <a:cs typeface="Times New Roman" pitchFamily="18" charset="0"/>
                        </a:rPr>
                        <a:t>Caractéristique par la granulométrie des terrains saturés. Elle intervient dans le piégeage du polluant qui peut s’échapper au pouvoir d’absorption du sol. Plus la granulométrie est fine, plus le piégeage du polluant est grand.</a:t>
                      </a:r>
                      <a:endParaRPr lang="fr-FR" sz="12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400" b="1">
                          <a:solidFill>
                            <a:schemeClr val="tx1">
                              <a:lumMod val="50000"/>
                            </a:schemeClr>
                          </a:solidFill>
                          <a:effectLst/>
                          <a:latin typeface="Times New Roman" pitchFamily="18" charset="0"/>
                          <a:cs typeface="Times New Roman" pitchFamily="18" charset="0"/>
                        </a:rPr>
                        <a:t>3</a:t>
                      </a:r>
                      <a:endParaRPr lang="fr-FR" sz="1400" b="1">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r>
              <a:tr h="730859">
                <a:tc>
                  <a:txBody>
                    <a:bodyPr/>
                    <a:lstStyle/>
                    <a:p>
                      <a:pPr algn="ctr">
                        <a:lnSpc>
                          <a:spcPct val="115000"/>
                        </a:lnSpc>
                        <a:spcAft>
                          <a:spcPts val="1000"/>
                        </a:spcAft>
                      </a:pPr>
                      <a:r>
                        <a:rPr lang="fr-FR" sz="1400" dirty="0">
                          <a:solidFill>
                            <a:schemeClr val="tx1">
                              <a:lumMod val="50000"/>
                            </a:schemeClr>
                          </a:solidFill>
                          <a:effectLst/>
                          <a:latin typeface="Times New Roman" pitchFamily="18" charset="0"/>
                          <a:cs typeface="Times New Roman" pitchFamily="18" charset="0"/>
                        </a:rPr>
                        <a:t>S</a:t>
                      </a:r>
                      <a:endParaRPr lang="fr-FR" sz="14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b="1">
                          <a:solidFill>
                            <a:schemeClr val="tx1">
                              <a:lumMod val="50000"/>
                            </a:schemeClr>
                          </a:solidFill>
                          <a:effectLst/>
                          <a:latin typeface="Times New Roman" pitchFamily="18" charset="0"/>
                          <a:cs typeface="Times New Roman" pitchFamily="18" charset="0"/>
                        </a:rPr>
                        <a:t>Type de sol</a:t>
                      </a:r>
                      <a:endParaRPr lang="fr-FR" sz="1200" b="1">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dirty="0">
                          <a:solidFill>
                            <a:schemeClr val="tx1">
                              <a:lumMod val="50000"/>
                            </a:schemeClr>
                          </a:solidFill>
                          <a:effectLst/>
                          <a:latin typeface="Times New Roman" pitchFamily="18" charset="0"/>
                          <a:cs typeface="Times New Roman" pitchFamily="18" charset="0"/>
                        </a:rPr>
                        <a:t>Plus le sol est riche en argile, plus l’absorption des métaux lourds est importante, et plus la protection des eaux souterraines est grande.</a:t>
                      </a:r>
                      <a:endParaRPr lang="fr-FR" sz="12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400" b="1">
                          <a:solidFill>
                            <a:schemeClr val="tx1">
                              <a:lumMod val="50000"/>
                            </a:schemeClr>
                          </a:solidFill>
                          <a:effectLst/>
                          <a:latin typeface="Times New Roman" pitchFamily="18" charset="0"/>
                          <a:cs typeface="Times New Roman" pitchFamily="18" charset="0"/>
                        </a:rPr>
                        <a:t>2</a:t>
                      </a:r>
                      <a:endParaRPr lang="fr-FR" sz="1400" b="1">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r>
              <a:tr h="730859">
                <a:tc>
                  <a:txBody>
                    <a:bodyPr/>
                    <a:lstStyle/>
                    <a:p>
                      <a:pPr algn="ctr">
                        <a:lnSpc>
                          <a:spcPct val="115000"/>
                        </a:lnSpc>
                        <a:spcAft>
                          <a:spcPts val="1000"/>
                        </a:spcAft>
                      </a:pPr>
                      <a:r>
                        <a:rPr lang="fr-FR" sz="1400" dirty="0">
                          <a:solidFill>
                            <a:schemeClr val="tx1">
                              <a:lumMod val="50000"/>
                            </a:schemeClr>
                          </a:solidFill>
                          <a:effectLst/>
                          <a:latin typeface="Times New Roman" pitchFamily="18" charset="0"/>
                          <a:cs typeface="Times New Roman" pitchFamily="18" charset="0"/>
                        </a:rPr>
                        <a:t>T</a:t>
                      </a:r>
                      <a:endParaRPr lang="fr-FR" sz="14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b="1">
                          <a:solidFill>
                            <a:schemeClr val="tx1">
                              <a:lumMod val="50000"/>
                            </a:schemeClr>
                          </a:solidFill>
                          <a:effectLst/>
                          <a:latin typeface="Times New Roman" pitchFamily="18" charset="0"/>
                          <a:cs typeface="Times New Roman" pitchFamily="18" charset="0"/>
                        </a:rPr>
                        <a:t>Topographie</a:t>
                      </a:r>
                      <a:endParaRPr lang="fr-FR" sz="1200" b="1">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dirty="0">
                          <a:solidFill>
                            <a:schemeClr val="tx1">
                              <a:lumMod val="50000"/>
                            </a:schemeClr>
                          </a:solidFill>
                          <a:effectLst/>
                          <a:latin typeface="Times New Roman" pitchFamily="18" charset="0"/>
                          <a:cs typeface="Times New Roman" pitchFamily="18" charset="0"/>
                        </a:rPr>
                        <a:t>Plus la pente des terrains est grande, plus le ruissellement des eaux est important est par conséquent la contamination des eaux souterraines est faible.</a:t>
                      </a:r>
                      <a:endParaRPr lang="fr-FR" sz="12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400" b="1">
                          <a:solidFill>
                            <a:schemeClr val="tx1">
                              <a:lumMod val="50000"/>
                            </a:schemeClr>
                          </a:solidFill>
                          <a:effectLst/>
                          <a:latin typeface="Times New Roman" pitchFamily="18" charset="0"/>
                          <a:cs typeface="Times New Roman" pitchFamily="18" charset="0"/>
                        </a:rPr>
                        <a:t>1</a:t>
                      </a:r>
                      <a:endParaRPr lang="fr-FR" sz="1400" b="1">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r>
              <a:tr h="979330">
                <a:tc>
                  <a:txBody>
                    <a:bodyPr/>
                    <a:lstStyle/>
                    <a:p>
                      <a:pPr algn="ctr">
                        <a:lnSpc>
                          <a:spcPct val="115000"/>
                        </a:lnSpc>
                        <a:spcAft>
                          <a:spcPts val="1000"/>
                        </a:spcAft>
                      </a:pPr>
                      <a:r>
                        <a:rPr lang="fr-FR" sz="1400" dirty="0">
                          <a:solidFill>
                            <a:schemeClr val="tx1">
                              <a:lumMod val="50000"/>
                            </a:schemeClr>
                          </a:solidFill>
                          <a:effectLst/>
                          <a:latin typeface="Times New Roman" pitchFamily="18" charset="0"/>
                          <a:cs typeface="Times New Roman" pitchFamily="18" charset="0"/>
                        </a:rPr>
                        <a:t>I</a:t>
                      </a:r>
                      <a:endParaRPr lang="fr-FR" sz="14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b="1">
                          <a:solidFill>
                            <a:schemeClr val="tx1">
                              <a:lumMod val="50000"/>
                            </a:schemeClr>
                          </a:solidFill>
                          <a:effectLst/>
                          <a:latin typeface="Times New Roman" pitchFamily="18" charset="0"/>
                          <a:cs typeface="Times New Roman" pitchFamily="18" charset="0"/>
                        </a:rPr>
                        <a:t>Impact de la zone non saturée</a:t>
                      </a:r>
                      <a:endParaRPr lang="fr-FR" sz="1200" b="1">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dirty="0">
                          <a:solidFill>
                            <a:schemeClr val="tx1">
                              <a:lumMod val="50000"/>
                            </a:schemeClr>
                          </a:solidFill>
                          <a:effectLst/>
                          <a:latin typeface="Times New Roman" pitchFamily="18" charset="0"/>
                          <a:cs typeface="Times New Roman" pitchFamily="18" charset="0"/>
                        </a:rPr>
                        <a:t>Son impact est déterminé à partir de la texture des terrains qui la constituent. La percolation du polluant jusqu’à la surface piézométrique est d’autant plus grande que cette texture est favorable (graviers, sables grossiers…)</a:t>
                      </a:r>
                      <a:endParaRPr lang="fr-FR" sz="12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400" b="1" dirty="0">
                          <a:solidFill>
                            <a:schemeClr val="tx1">
                              <a:lumMod val="50000"/>
                            </a:schemeClr>
                          </a:solidFill>
                          <a:effectLst/>
                          <a:latin typeface="Times New Roman" pitchFamily="18" charset="0"/>
                          <a:cs typeface="Times New Roman" pitchFamily="18" charset="0"/>
                        </a:rPr>
                        <a:t>5</a:t>
                      </a:r>
                      <a:endParaRPr lang="fr-FR" sz="1400" b="1"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r>
              <a:tr h="627149">
                <a:tc>
                  <a:txBody>
                    <a:bodyPr/>
                    <a:lstStyle/>
                    <a:p>
                      <a:pPr algn="ctr">
                        <a:lnSpc>
                          <a:spcPct val="115000"/>
                        </a:lnSpc>
                        <a:spcBef>
                          <a:spcPts val="1200"/>
                        </a:spcBef>
                        <a:spcAft>
                          <a:spcPts val="300"/>
                        </a:spcAft>
                      </a:pPr>
                      <a:r>
                        <a:rPr lang="fr-FR" sz="1400" dirty="0">
                          <a:solidFill>
                            <a:schemeClr val="tx1">
                              <a:lumMod val="50000"/>
                            </a:schemeClr>
                          </a:solidFill>
                          <a:effectLst/>
                          <a:latin typeface="Times New Roman" pitchFamily="18" charset="0"/>
                          <a:cs typeface="Times New Roman" pitchFamily="18" charset="0"/>
                        </a:rPr>
                        <a:t>C</a:t>
                      </a:r>
                      <a:endParaRPr lang="fr-FR" sz="1400" b="1" dirty="0">
                        <a:solidFill>
                          <a:schemeClr val="tx1">
                            <a:lumMod val="50000"/>
                          </a:schemeClr>
                        </a:solidFill>
                        <a:effectLst/>
                        <a:latin typeface="Times New Roman" pitchFamily="18" charset="0"/>
                        <a:ea typeface="Times New Roman"/>
                        <a:cs typeface="Times New Roman" pitchFamily="18" charset="0"/>
                      </a:endParaRPr>
                    </a:p>
                  </a:txBody>
                  <a:tcPr marL="56880" marR="56880" marT="0" marB="0" anchor="ctr"/>
                </a:tc>
                <a:tc>
                  <a:txBody>
                    <a:bodyPr/>
                    <a:lstStyle/>
                    <a:p>
                      <a:pPr algn="ctr">
                        <a:lnSpc>
                          <a:spcPct val="115000"/>
                        </a:lnSpc>
                        <a:spcAft>
                          <a:spcPts val="1000"/>
                        </a:spcAft>
                      </a:pPr>
                      <a:r>
                        <a:rPr lang="fr-FR" sz="1200" b="1" dirty="0">
                          <a:solidFill>
                            <a:schemeClr val="tx1">
                              <a:lumMod val="50000"/>
                            </a:schemeClr>
                          </a:solidFill>
                          <a:effectLst/>
                          <a:latin typeface="Times New Roman" pitchFamily="18" charset="0"/>
                          <a:cs typeface="Times New Roman" pitchFamily="18" charset="0"/>
                        </a:rPr>
                        <a:t>Conductivité hydraulique de l'aquifère</a:t>
                      </a:r>
                      <a:endParaRPr lang="fr-FR" sz="1200" b="1"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200" dirty="0">
                          <a:solidFill>
                            <a:schemeClr val="tx1">
                              <a:lumMod val="50000"/>
                            </a:schemeClr>
                          </a:solidFill>
                          <a:effectLst/>
                          <a:latin typeface="Times New Roman" pitchFamily="18" charset="0"/>
                          <a:cs typeface="Times New Roman" pitchFamily="18" charset="0"/>
                        </a:rPr>
                        <a:t>Plus ce paramètre est grand, plus le transfert du polluant est rapide.</a:t>
                      </a:r>
                      <a:endParaRPr lang="fr-FR" sz="1200"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c>
                  <a:txBody>
                    <a:bodyPr/>
                    <a:lstStyle/>
                    <a:p>
                      <a:pPr algn="ctr">
                        <a:lnSpc>
                          <a:spcPct val="115000"/>
                        </a:lnSpc>
                        <a:spcAft>
                          <a:spcPts val="1000"/>
                        </a:spcAft>
                      </a:pPr>
                      <a:r>
                        <a:rPr lang="fr-FR" sz="1400" b="1" dirty="0">
                          <a:solidFill>
                            <a:schemeClr val="tx1">
                              <a:lumMod val="50000"/>
                            </a:schemeClr>
                          </a:solidFill>
                          <a:effectLst/>
                          <a:latin typeface="Times New Roman" pitchFamily="18" charset="0"/>
                          <a:cs typeface="Times New Roman" pitchFamily="18" charset="0"/>
                        </a:rPr>
                        <a:t>3</a:t>
                      </a:r>
                      <a:endParaRPr lang="fr-FR" sz="1400" b="1" dirty="0">
                        <a:solidFill>
                          <a:schemeClr val="tx1">
                            <a:lumMod val="50000"/>
                          </a:schemeClr>
                        </a:solidFill>
                        <a:effectLst/>
                        <a:latin typeface="Times New Roman" pitchFamily="18" charset="0"/>
                        <a:ea typeface="Calibri"/>
                        <a:cs typeface="Times New Roman" pitchFamily="18" charset="0"/>
                      </a:endParaRPr>
                    </a:p>
                  </a:txBody>
                  <a:tcPr marL="56880" marR="56880" marT="0" marB="0" anchor="ctr"/>
                </a:tc>
              </a:tr>
            </a:tbl>
          </a:graphicData>
        </a:graphic>
      </p:graphicFrame>
      <p:sp>
        <p:nvSpPr>
          <p:cNvPr id="9" name="Rectangle 8"/>
          <p:cNvSpPr/>
          <p:nvPr/>
        </p:nvSpPr>
        <p:spPr>
          <a:xfrm>
            <a:off x="6064817" y="116632"/>
            <a:ext cx="6096000" cy="400110"/>
          </a:xfrm>
          <a:prstGeom prst="rect">
            <a:avLst/>
          </a:prstGeom>
        </p:spPr>
        <p:txBody>
          <a:bodyPr>
            <a:spAutoFit/>
          </a:bodyPr>
          <a:lstStyle/>
          <a:p>
            <a:pPr algn="ctr"/>
            <a:r>
              <a:rPr lang="fr-FR" sz="2000" b="1" dirty="0">
                <a:solidFill>
                  <a:schemeClr val="tx1">
                    <a:lumMod val="50000"/>
                  </a:schemeClr>
                </a:solidFill>
                <a:latin typeface="Times New Roman" pitchFamily="18" charset="0"/>
                <a:cs typeface="Times New Roman" pitchFamily="18" charset="0"/>
              </a:rPr>
              <a:t>Tableau 4 :   Paramètres de la méthode </a:t>
            </a:r>
            <a:r>
              <a:rPr lang="fr-FR" sz="2000" b="1" dirty="0" smtClean="0">
                <a:solidFill>
                  <a:schemeClr val="tx1">
                    <a:lumMod val="50000"/>
                  </a:schemeClr>
                </a:solidFill>
                <a:latin typeface="Times New Roman" pitchFamily="18" charset="0"/>
                <a:cs typeface="Times New Roman" pitchFamily="18" charset="0"/>
              </a:rPr>
              <a:t>DRASTIC</a:t>
            </a:r>
            <a:endParaRPr lang="fr-FR" sz="2000" b="1" dirty="0">
              <a:solidFill>
                <a:schemeClr val="tx1">
                  <a:lumMod val="50000"/>
                </a:schemeClr>
              </a:solidFill>
              <a:latin typeface="Times New Roman" pitchFamily="18" charset="0"/>
              <a:cs typeface="Times New Roman" pitchFamily="18" charset="0"/>
            </a:endParaRPr>
          </a:p>
        </p:txBody>
      </p:sp>
      <p:sp>
        <p:nvSpPr>
          <p:cNvPr id="6" name="Espace réservé du numéro de diapositive 5"/>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23</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2781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600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9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10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11000"/>
                            </p:stCondLst>
                            <p:childTnLst>
                              <p:par>
                                <p:cTn id="35" presetID="14" presetClass="entr" presetSubtype="1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randombar(horizontal)">
                                      <p:cBhvr>
                                        <p:cTn id="37" dur="2000"/>
                                        <p:tgtEl>
                                          <p:spTgt spid="8"/>
                                        </p:tgtEl>
                                      </p:cBhvr>
                                    </p:animEffect>
                                  </p:childTnLst>
                                </p:cTn>
                              </p:par>
                            </p:childTnLst>
                          </p:cTn>
                        </p:par>
                        <p:par>
                          <p:cTn id="38" fill="hold">
                            <p:stCondLst>
                              <p:cond delay="13000"/>
                            </p:stCondLst>
                            <p:childTnLst>
                              <p:par>
                                <p:cTn id="39" presetID="16" presetClass="entr" presetSubtype="2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5360" y="188640"/>
            <a:ext cx="7321235" cy="461665"/>
          </a:xfrm>
          <a:prstGeom prst="rect">
            <a:avLst/>
          </a:prstGeom>
        </p:spPr>
        <p:txBody>
          <a:bodyPr wrap="none">
            <a:spAutoFit/>
          </a:bodyPr>
          <a:lstStyle/>
          <a:p>
            <a:r>
              <a:rPr lang="fr-FR" sz="2400" b="1" dirty="0" smtClean="0">
                <a:solidFill>
                  <a:schemeClr val="tx1">
                    <a:lumMod val="50000"/>
                  </a:schemeClr>
                </a:solidFill>
                <a:latin typeface="Times New Roman" pitchFamily="18" charset="0"/>
                <a:cs typeface="Times New Roman" pitchFamily="18" charset="0"/>
              </a:rPr>
              <a:t>IV. </a:t>
            </a:r>
            <a:r>
              <a:rPr lang="fr-FR" sz="2400" b="1" dirty="0">
                <a:solidFill>
                  <a:schemeClr val="tx1">
                    <a:lumMod val="50000"/>
                  </a:schemeClr>
                </a:solidFill>
                <a:latin typeface="Times New Roman" pitchFamily="18" charset="0"/>
                <a:cs typeface="Times New Roman" pitchFamily="18" charset="0"/>
              </a:rPr>
              <a:t>CONSTITUTION D’UNE BASE DES DONNEES</a:t>
            </a:r>
            <a:r>
              <a:rPr lang="fr-FR" b="1" dirty="0"/>
              <a:t> </a:t>
            </a:r>
            <a:endParaRPr lang="fr-FR" dirty="0"/>
          </a:p>
        </p:txBody>
      </p:sp>
      <p:sp>
        <p:nvSpPr>
          <p:cNvPr id="4" name="Rectangle 3"/>
          <p:cNvSpPr/>
          <p:nvPr/>
        </p:nvSpPr>
        <p:spPr>
          <a:xfrm>
            <a:off x="335360" y="836712"/>
            <a:ext cx="11593288" cy="193899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Nous avons utilisé </a:t>
            </a:r>
            <a:r>
              <a:rPr lang="fr-FR" sz="2400" dirty="0">
                <a:solidFill>
                  <a:schemeClr val="tx1">
                    <a:lumMod val="50000"/>
                  </a:schemeClr>
                </a:solidFill>
                <a:latin typeface="Times New Roman" pitchFamily="18" charset="0"/>
                <a:cs typeface="Times New Roman" pitchFamily="18" charset="0"/>
              </a:rPr>
              <a:t>le logiciel </a:t>
            </a:r>
            <a:r>
              <a:rPr lang="fr-FR" sz="2400" i="1" dirty="0" err="1">
                <a:solidFill>
                  <a:schemeClr val="tx1">
                    <a:lumMod val="50000"/>
                  </a:schemeClr>
                </a:solidFill>
                <a:latin typeface="Times New Roman" pitchFamily="18" charset="0"/>
                <a:cs typeface="Times New Roman" pitchFamily="18" charset="0"/>
              </a:rPr>
              <a:t>MapInfo</a:t>
            </a:r>
            <a:r>
              <a:rPr lang="fr-FR" sz="2400" i="1" dirty="0">
                <a:solidFill>
                  <a:schemeClr val="tx1">
                    <a:lumMod val="50000"/>
                  </a:schemeClr>
                </a:solidFill>
                <a:latin typeface="Times New Roman" pitchFamily="18" charset="0"/>
                <a:cs typeface="Times New Roman" pitchFamily="18" charset="0"/>
              </a:rPr>
              <a:t> Professional 8.0</a:t>
            </a:r>
            <a:r>
              <a:rPr lang="fr-FR" sz="2400" dirty="0">
                <a:solidFill>
                  <a:schemeClr val="tx1">
                    <a:lumMod val="50000"/>
                  </a:schemeClr>
                </a:solidFill>
                <a:latin typeface="Times New Roman" pitchFamily="18" charset="0"/>
                <a:cs typeface="Times New Roman" pitchFamily="18" charset="0"/>
              </a:rPr>
              <a:t>, ce logiciel permet de construire une base de données, et d’élaborer des cartes traitées par  trois opérations essentielles </a:t>
            </a:r>
            <a:r>
              <a:rPr lang="fr-FR" sz="2400" dirty="0" smtClean="0">
                <a:solidFill>
                  <a:schemeClr val="tx1">
                    <a:lumMod val="50000"/>
                  </a:schemeClr>
                </a:solidFill>
                <a:latin typeface="Times New Roman" pitchFamily="18" charset="0"/>
                <a:cs typeface="Times New Roman" pitchFamily="18" charset="0"/>
              </a:rPr>
              <a:t>:</a:t>
            </a:r>
          </a:p>
          <a:p>
            <a:pPr algn="just"/>
            <a:r>
              <a:rPr lang="fr-FR" sz="2400" b="1" dirty="0" smtClean="0">
                <a:solidFill>
                  <a:srgbClr val="002060"/>
                </a:solidFill>
                <a:latin typeface="Times New Roman" pitchFamily="18" charset="0"/>
                <a:cs typeface="Times New Roman" pitchFamily="18" charset="0"/>
              </a:rPr>
              <a:t>1/ Le calage</a:t>
            </a:r>
          </a:p>
          <a:p>
            <a:pPr algn="just"/>
            <a:r>
              <a:rPr lang="fr-FR" sz="2400" b="1" dirty="0">
                <a:solidFill>
                  <a:srgbClr val="002060"/>
                </a:solidFill>
                <a:latin typeface="Times New Roman" pitchFamily="18" charset="0"/>
                <a:cs typeface="Times New Roman" pitchFamily="18" charset="0"/>
              </a:rPr>
              <a:t>2/ La </a:t>
            </a:r>
            <a:r>
              <a:rPr lang="fr-FR" sz="2400" b="1" dirty="0" smtClean="0">
                <a:solidFill>
                  <a:srgbClr val="002060"/>
                </a:solidFill>
                <a:latin typeface="Times New Roman" pitchFamily="18" charset="0"/>
                <a:cs typeface="Times New Roman" pitchFamily="18" charset="0"/>
              </a:rPr>
              <a:t>digitalisation</a:t>
            </a:r>
          </a:p>
          <a:p>
            <a:pPr algn="just"/>
            <a:r>
              <a:rPr lang="fr-FR" sz="2400" b="1" dirty="0">
                <a:solidFill>
                  <a:srgbClr val="002060"/>
                </a:solidFill>
                <a:latin typeface="Times New Roman" pitchFamily="18" charset="0"/>
                <a:cs typeface="Times New Roman" pitchFamily="18" charset="0"/>
              </a:rPr>
              <a:t>3/ L’analyse thématique</a:t>
            </a:r>
            <a:endParaRPr lang="fr-FR" sz="2400" b="1" dirty="0" smtClean="0">
              <a:solidFill>
                <a:srgbClr val="002060"/>
              </a:solidFill>
              <a:latin typeface="Times New Roman" pitchFamily="18" charset="0"/>
              <a:cs typeface="Times New Roman" pitchFamily="18" charset="0"/>
            </a:endParaRPr>
          </a:p>
        </p:txBody>
      </p:sp>
      <p:sp>
        <p:nvSpPr>
          <p:cNvPr id="6" name="Rectangle 5"/>
          <p:cNvSpPr/>
          <p:nvPr/>
        </p:nvSpPr>
        <p:spPr>
          <a:xfrm>
            <a:off x="-1" y="5509680"/>
            <a:ext cx="3995977"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1</a:t>
            </a:r>
            <a:r>
              <a:rPr lang="fr-FR" sz="2000" b="1" dirty="0" smtClean="0">
                <a:solidFill>
                  <a:schemeClr val="tx1">
                    <a:lumMod val="50000"/>
                  </a:schemeClr>
                </a:solidFill>
                <a:latin typeface="Times New Roman" pitchFamily="18" charset="0"/>
                <a:cs typeface="Times New Roman" pitchFamily="18" charset="0"/>
              </a:rPr>
              <a:t> 1 </a:t>
            </a:r>
            <a:r>
              <a:rPr lang="fr-FR" sz="2000" b="1" dirty="0">
                <a:solidFill>
                  <a:schemeClr val="tx1">
                    <a:lumMod val="50000"/>
                  </a:schemeClr>
                </a:solidFill>
                <a:latin typeface="Times New Roman" pitchFamily="18" charset="0"/>
                <a:cs typeface="Times New Roman" pitchFamily="18" charset="0"/>
              </a:rPr>
              <a:t>: Traitement d’une carte selon la vulnérabilité par des couleurs significatifs</a:t>
            </a:r>
          </a:p>
        </p:txBody>
      </p:sp>
      <p:pic>
        <p:nvPicPr>
          <p:cNvPr id="7" name="Picture 2" descr="mm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77" y="1700808"/>
            <a:ext cx="8076687" cy="482453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24</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2781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700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barn(inVertical)">
                                      <p:cBhvr>
                                        <p:cTn id="19" dur="500"/>
                                        <p:tgtEl>
                                          <p:spTgt spid="4">
                                            <p:txEl>
                                              <p:pRg st="1" end="1"/>
                                            </p:txEl>
                                          </p:spTgt>
                                        </p:tgtEl>
                                      </p:cBhvr>
                                    </p:animEffect>
                                  </p:childTnLst>
                                </p:cTn>
                              </p:par>
                            </p:childTnLst>
                          </p:cTn>
                        </p:par>
                        <p:par>
                          <p:cTn id="20" fill="hold">
                            <p:stCondLst>
                              <p:cond delay="9500"/>
                            </p:stCondLst>
                            <p:childTnLst>
                              <p:par>
                                <p:cTn id="21" presetID="16" presetClass="entr" presetSubtype="21" fill="hold" nodeType="after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barn(inVertical)">
                                      <p:cBhvr>
                                        <p:cTn id="23" dur="1000"/>
                                        <p:tgtEl>
                                          <p:spTgt spid="4">
                                            <p:txEl>
                                              <p:pRg st="2" end="2"/>
                                            </p:txEl>
                                          </p:spTgt>
                                        </p:tgtEl>
                                      </p:cBhvr>
                                    </p:animEffect>
                                  </p:childTnLst>
                                </p:cTn>
                              </p:par>
                            </p:childTnLst>
                          </p:cTn>
                        </p:par>
                        <p:par>
                          <p:cTn id="24" fill="hold">
                            <p:stCondLst>
                              <p:cond delay="10500"/>
                            </p:stCondLst>
                            <p:childTnLst>
                              <p:par>
                                <p:cTn id="25" presetID="16" presetClass="entr" presetSubtype="21" fill="hold" nodeType="after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barn(inVertical)">
                                      <p:cBhvr>
                                        <p:cTn id="27" dur="1000"/>
                                        <p:tgtEl>
                                          <p:spTgt spid="4">
                                            <p:txEl>
                                              <p:pRg st="3" end="3"/>
                                            </p:txEl>
                                          </p:spTgt>
                                        </p:tgtEl>
                                      </p:cBhvr>
                                    </p:animEffect>
                                  </p:childTnLst>
                                </p:cTn>
                              </p:par>
                            </p:childTnLst>
                          </p:cTn>
                        </p:par>
                        <p:par>
                          <p:cTn id="28" fill="hold">
                            <p:stCondLst>
                              <p:cond delay="11500"/>
                            </p:stCondLst>
                            <p:childTnLst>
                              <p:par>
                                <p:cTn id="29" presetID="6" presetClass="entr" presetSubtype="16"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circle(in)">
                                      <p:cBhvr>
                                        <p:cTn id="31" dur="1000"/>
                                        <p:tgtEl>
                                          <p:spTgt spid="7"/>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barn(inVertical)">
                                      <p:cBhvr>
                                        <p:cTn id="3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32656"/>
            <a:ext cx="12192000" cy="576040"/>
          </a:xfrm>
        </p:spPr>
        <p:txBody>
          <a:bodyPr>
            <a:noAutofit/>
          </a:bodyPr>
          <a:lstStyle/>
          <a:p>
            <a:pPr marL="3767138" indent="-3767138"/>
            <a:r>
              <a:rPr lang="fr-FR" sz="3200" b="1" u="sng" dirty="0">
                <a:solidFill>
                  <a:srgbClr val="C00000"/>
                </a:solidFill>
              </a:rPr>
              <a:t>CHAPITRE </a:t>
            </a:r>
            <a:r>
              <a:rPr lang="fr-FR" sz="3200" b="1" u="sng" dirty="0" smtClean="0">
                <a:solidFill>
                  <a:srgbClr val="C00000"/>
                </a:solidFill>
              </a:rPr>
              <a:t>IV </a:t>
            </a:r>
            <a:r>
              <a:rPr lang="fr-FR" sz="3200" b="1" u="sng" dirty="0">
                <a:solidFill>
                  <a:srgbClr val="C00000"/>
                </a:solidFill>
              </a:rPr>
              <a:t>:</a:t>
            </a:r>
            <a:r>
              <a:rPr lang="fr-FR" sz="3200" b="1" dirty="0">
                <a:solidFill>
                  <a:srgbClr val="C00000"/>
                </a:solidFill>
              </a:rPr>
              <a:t> </a:t>
            </a:r>
            <a:r>
              <a:rPr lang="fr-FR" sz="3200" b="1" dirty="0" smtClean="0">
                <a:solidFill>
                  <a:srgbClr val="C00000"/>
                </a:solidFill>
              </a:rPr>
              <a:t>   </a:t>
            </a:r>
            <a:r>
              <a:rPr lang="fr-FR" sz="3200" b="1" dirty="0"/>
              <a:t>E</a:t>
            </a:r>
            <a:r>
              <a:rPr lang="fr-FR" sz="3200" b="1" dirty="0" smtClean="0"/>
              <a:t>valuation de la vulnérabilité des zones côtières</a:t>
            </a:r>
            <a:r>
              <a:rPr lang="fr-FR" sz="3200" b="1" dirty="0" smtClean="0">
                <a:latin typeface="Times New Roman" pitchFamily="18" charset="0"/>
                <a:cs typeface="Times New Roman" pitchFamily="18" charset="0"/>
              </a:rPr>
              <a:t> </a:t>
            </a:r>
            <a:endParaRPr lang="fr-FR" sz="3200" noProof="1"/>
          </a:p>
        </p:txBody>
      </p:sp>
      <p:sp>
        <p:nvSpPr>
          <p:cNvPr id="3" name="Rectangle 2"/>
          <p:cNvSpPr/>
          <p:nvPr/>
        </p:nvSpPr>
        <p:spPr>
          <a:xfrm>
            <a:off x="191344" y="1196752"/>
            <a:ext cx="11881320" cy="461665"/>
          </a:xfrm>
          <a:prstGeom prst="rect">
            <a:avLst/>
          </a:prstGeom>
        </p:spPr>
        <p:txBody>
          <a:bodyPr wrap="square">
            <a:spAutoFit/>
          </a:bodyPr>
          <a:lstStyle/>
          <a:p>
            <a:r>
              <a:rPr lang="fr-FR" sz="2400" b="1" dirty="0" smtClean="0">
                <a:solidFill>
                  <a:schemeClr val="tx1">
                    <a:lumMod val="50000"/>
                  </a:schemeClr>
                </a:solidFill>
                <a:latin typeface="Times New Roman" pitchFamily="18" charset="0"/>
                <a:cs typeface="Times New Roman" pitchFamily="18" charset="0"/>
              </a:rPr>
              <a:t>I. </a:t>
            </a:r>
            <a:r>
              <a:rPr lang="fr-FR" sz="2400" b="1" dirty="0">
                <a:solidFill>
                  <a:schemeClr val="tx1">
                    <a:lumMod val="50000"/>
                  </a:schemeClr>
                </a:solidFill>
                <a:latin typeface="Times New Roman" pitchFamily="18" charset="0"/>
                <a:cs typeface="Times New Roman" pitchFamily="18" charset="0"/>
              </a:rPr>
              <a:t>CHANGEMENTS CLIMATIQUES ET LEURS IMPACTS SUR LE NIVEAU MARIN</a:t>
            </a:r>
            <a:endParaRPr lang="fr-FR" sz="2400" dirty="0">
              <a:solidFill>
                <a:schemeClr val="tx1">
                  <a:lumMod val="50000"/>
                </a:schemeClr>
              </a:solidFill>
              <a:latin typeface="Times New Roman" pitchFamily="18" charset="0"/>
              <a:cs typeface="Times New Roman" pitchFamily="18" charset="0"/>
            </a:endParaRPr>
          </a:p>
        </p:txBody>
      </p:sp>
      <p:graphicFrame>
        <p:nvGraphicFramePr>
          <p:cNvPr id="5" name="Espace réservé du contenu 3"/>
          <p:cNvGraphicFramePr>
            <a:graphicFrameLocks noGrp="1"/>
          </p:cNvGraphicFramePr>
          <p:nvPr>
            <p:ph idx="1"/>
            <p:extLst>
              <p:ext uri="{D42A27DB-BD31-4B8C-83A1-F6EECF244321}">
                <p14:modId xmlns:p14="http://schemas.microsoft.com/office/powerpoint/2010/main" val="3108933253"/>
              </p:ext>
            </p:extLst>
          </p:nvPr>
        </p:nvGraphicFramePr>
        <p:xfrm>
          <a:off x="335360" y="1670672"/>
          <a:ext cx="11593288" cy="1008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Image 1" descr="C:\Documents and Settings\Siscovic\Bureau\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1344" y="2708921"/>
            <a:ext cx="5688632" cy="331236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51" name="Imag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12024" y="2708921"/>
            <a:ext cx="5616624" cy="331236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Rectangle 5"/>
          <p:cNvSpPr/>
          <p:nvPr/>
        </p:nvSpPr>
        <p:spPr>
          <a:xfrm>
            <a:off x="357111" y="6175176"/>
            <a:ext cx="5245539" cy="400110"/>
          </a:xfrm>
          <a:prstGeom prst="rect">
            <a:avLst/>
          </a:prstGeom>
        </p:spPr>
        <p:txBody>
          <a:bodyPr wrap="none">
            <a:spAutoFit/>
          </a:bodyPr>
          <a:lstStyle/>
          <a:p>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12 </a:t>
            </a:r>
            <a:r>
              <a:rPr lang="fr-FR" sz="2000" b="1" dirty="0">
                <a:solidFill>
                  <a:schemeClr val="tx1">
                    <a:lumMod val="50000"/>
                  </a:schemeClr>
                </a:solidFill>
                <a:latin typeface="Times New Roman" pitchFamily="18" charset="0"/>
                <a:cs typeface="Times New Roman" pitchFamily="18" charset="0"/>
              </a:rPr>
              <a:t>: Impacts du changement climatique</a:t>
            </a:r>
          </a:p>
        </p:txBody>
      </p:sp>
      <p:sp>
        <p:nvSpPr>
          <p:cNvPr id="7" name="Rectangle 6"/>
          <p:cNvSpPr/>
          <p:nvPr/>
        </p:nvSpPr>
        <p:spPr>
          <a:xfrm>
            <a:off x="6100802" y="6021288"/>
            <a:ext cx="6096000" cy="707886"/>
          </a:xfrm>
          <a:prstGeom prst="rect">
            <a:avLst/>
          </a:prstGeom>
        </p:spPr>
        <p:txBody>
          <a:bodyPr>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13</a:t>
            </a:r>
            <a:r>
              <a:rPr lang="fr-FR" sz="2000" b="1" dirty="0">
                <a:solidFill>
                  <a:schemeClr val="tx1">
                    <a:lumMod val="50000"/>
                  </a:schemeClr>
                </a:solidFill>
                <a:latin typeface="Times New Roman" pitchFamily="18" charset="0"/>
                <a:cs typeface="Times New Roman" pitchFamily="18" charset="0"/>
              </a:rPr>
              <a:t> : </a:t>
            </a:r>
            <a:r>
              <a:rPr lang="fr-FR" sz="2000" b="1" dirty="0" smtClean="0">
                <a:solidFill>
                  <a:schemeClr val="tx1">
                    <a:lumMod val="50000"/>
                  </a:schemeClr>
                </a:solidFill>
                <a:latin typeface="Times New Roman" pitchFamily="18" charset="0"/>
                <a:cs typeface="Times New Roman" pitchFamily="18" charset="0"/>
              </a:rPr>
              <a:t>La </a:t>
            </a:r>
            <a:r>
              <a:rPr lang="fr-FR" sz="2000" b="1" dirty="0">
                <a:solidFill>
                  <a:schemeClr val="tx1">
                    <a:lumMod val="50000"/>
                  </a:schemeClr>
                </a:solidFill>
                <a:latin typeface="Times New Roman" pitchFamily="18" charset="0"/>
                <a:cs typeface="Times New Roman" pitchFamily="18" charset="0"/>
              </a:rPr>
              <a:t>distribution </a:t>
            </a:r>
            <a:r>
              <a:rPr lang="fr-FR" sz="2000" b="1" dirty="0" smtClean="0">
                <a:solidFill>
                  <a:schemeClr val="tx1">
                    <a:lumMod val="50000"/>
                  </a:schemeClr>
                </a:solidFill>
                <a:latin typeface="Times New Roman" pitchFamily="18" charset="0"/>
                <a:cs typeface="Times New Roman" pitchFamily="18" charset="0"/>
              </a:rPr>
              <a:t>des </a:t>
            </a:r>
            <a:r>
              <a:rPr lang="fr-FR" sz="2000" b="1" dirty="0">
                <a:solidFill>
                  <a:schemeClr val="tx1">
                    <a:lumMod val="50000"/>
                  </a:schemeClr>
                </a:solidFill>
                <a:latin typeface="Times New Roman" pitchFamily="18" charset="0"/>
                <a:cs typeface="Times New Roman" pitchFamily="18" charset="0"/>
              </a:rPr>
              <a:t>vitesses de variation du niveau de la mer (1993-2011) </a:t>
            </a:r>
          </a:p>
        </p:txBody>
      </p:sp>
      <p:sp>
        <p:nvSpPr>
          <p:cNvPr id="4" name="Espace réservé du numéro de diapositive 3"/>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25</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578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5" presetClass="entr" presetSubtype="0" fill="hold" grpId="0" nodeType="afterEffect">
                                  <p:stCondLst>
                                    <p:cond delay="20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par>
                          <p:cTn id="22" fill="hold">
                            <p:stCondLst>
                              <p:cond delay="5000"/>
                            </p:stCondLst>
                            <p:childTnLst>
                              <p:par>
                                <p:cTn id="23" presetID="6" presetClass="entr" presetSubtype="16" fill="hold" nodeType="afterEffect">
                                  <p:stCondLst>
                                    <p:cond delay="0"/>
                                  </p:stCondLst>
                                  <p:childTnLst>
                                    <p:set>
                                      <p:cBhvr>
                                        <p:cTn id="24" dur="1" fill="hold">
                                          <p:stCondLst>
                                            <p:cond delay="0"/>
                                          </p:stCondLst>
                                        </p:cTn>
                                        <p:tgtEl>
                                          <p:spTgt spid="2050"/>
                                        </p:tgtEl>
                                        <p:attrNameLst>
                                          <p:attrName>style.visibility</p:attrName>
                                        </p:attrNameLst>
                                      </p:cBhvr>
                                      <p:to>
                                        <p:strVal val="visible"/>
                                      </p:to>
                                    </p:set>
                                    <p:animEffect transition="in" filter="circle(in)">
                                      <p:cBhvr>
                                        <p:cTn id="25" dur="2000"/>
                                        <p:tgtEl>
                                          <p:spTgt spid="2050"/>
                                        </p:tgtEl>
                                      </p:cBhvr>
                                    </p:animEffect>
                                  </p:childTnLst>
                                </p:cTn>
                              </p:par>
                            </p:childTnLst>
                          </p:cTn>
                        </p:par>
                        <p:par>
                          <p:cTn id="26" fill="hold">
                            <p:stCondLst>
                              <p:cond delay="7000"/>
                            </p:stCondLst>
                            <p:childTnLst>
                              <p:par>
                                <p:cTn id="27" presetID="16" presetClass="entr" presetSubtype="2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par>
                          <p:cTn id="30" fill="hold">
                            <p:stCondLst>
                              <p:cond delay="7500"/>
                            </p:stCondLst>
                            <p:childTnLst>
                              <p:par>
                                <p:cTn id="31" presetID="6" presetClass="entr" presetSubtype="16" fill="hold" nodeType="afterEffect">
                                  <p:stCondLst>
                                    <p:cond delay="0"/>
                                  </p:stCondLst>
                                  <p:childTnLst>
                                    <p:set>
                                      <p:cBhvr>
                                        <p:cTn id="32" dur="1" fill="hold">
                                          <p:stCondLst>
                                            <p:cond delay="0"/>
                                          </p:stCondLst>
                                        </p:cTn>
                                        <p:tgtEl>
                                          <p:spTgt spid="2051"/>
                                        </p:tgtEl>
                                        <p:attrNameLst>
                                          <p:attrName>style.visibility</p:attrName>
                                        </p:attrNameLst>
                                      </p:cBhvr>
                                      <p:to>
                                        <p:strVal val="visible"/>
                                      </p:to>
                                    </p:set>
                                    <p:animEffect transition="in" filter="circle(in)">
                                      <p:cBhvr>
                                        <p:cTn id="33" dur="2000"/>
                                        <p:tgtEl>
                                          <p:spTgt spid="2051"/>
                                        </p:tgtEl>
                                      </p:cBhvr>
                                    </p:animEffect>
                                  </p:childTnLst>
                                </p:cTn>
                              </p:par>
                            </p:childTnLst>
                          </p:cTn>
                        </p:par>
                        <p:par>
                          <p:cTn id="34" fill="hold">
                            <p:stCondLst>
                              <p:cond delay="9500"/>
                            </p:stCondLst>
                            <p:childTnLst>
                              <p:par>
                                <p:cTn id="35" presetID="16" presetClass="entr" presetSubtype="21"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5" grpId="0">
        <p:bldAsOne/>
      </p:bldGraphic>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3420" y="1320150"/>
            <a:ext cx="2954268" cy="378565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En </a:t>
            </a:r>
            <a:r>
              <a:rPr lang="fr-FR" sz="2400" dirty="0">
                <a:solidFill>
                  <a:schemeClr val="tx1">
                    <a:lumMod val="50000"/>
                  </a:schemeClr>
                </a:solidFill>
                <a:latin typeface="Times New Roman" pitchFamily="18" charset="0"/>
                <a:cs typeface="Times New Roman" pitchFamily="18" charset="0"/>
              </a:rPr>
              <a:t>Méditerranée occidentale, </a:t>
            </a:r>
            <a:r>
              <a:rPr lang="fr-FR" sz="2400" dirty="0" smtClean="0">
                <a:solidFill>
                  <a:schemeClr val="tx1">
                    <a:lumMod val="50000"/>
                  </a:schemeClr>
                </a:solidFill>
                <a:latin typeface="Times New Roman" pitchFamily="18" charset="0"/>
                <a:cs typeface="Times New Roman" pitchFamily="18" charset="0"/>
              </a:rPr>
              <a:t>et d’après plusieurs stations d’observation, </a:t>
            </a:r>
            <a:r>
              <a:rPr lang="fr-FR" sz="2400" dirty="0">
                <a:solidFill>
                  <a:schemeClr val="tx1">
                    <a:lumMod val="50000"/>
                  </a:schemeClr>
                </a:solidFill>
                <a:latin typeface="Times New Roman" pitchFamily="18" charset="0"/>
                <a:cs typeface="Times New Roman" pitchFamily="18" charset="0"/>
              </a:rPr>
              <a:t>le taux de variation du niveau de la mer </a:t>
            </a:r>
            <a:r>
              <a:rPr lang="fr-FR" sz="2400" dirty="0" smtClean="0">
                <a:solidFill>
                  <a:schemeClr val="tx1">
                    <a:lumMod val="50000"/>
                  </a:schemeClr>
                </a:solidFill>
                <a:latin typeface="Times New Roman" pitchFamily="18" charset="0"/>
                <a:cs typeface="Times New Roman" pitchFamily="18" charset="0"/>
              </a:rPr>
              <a:t>est presque </a:t>
            </a:r>
            <a:r>
              <a:rPr lang="fr-FR" sz="2400" dirty="0">
                <a:solidFill>
                  <a:schemeClr val="tx1">
                    <a:lumMod val="50000"/>
                  </a:schemeClr>
                </a:solidFill>
                <a:latin typeface="Times New Roman" pitchFamily="18" charset="0"/>
                <a:cs typeface="Times New Roman" pitchFamily="18" charset="0"/>
              </a:rPr>
              <a:t>1 </a:t>
            </a:r>
            <a:r>
              <a:rPr lang="fr-FR" sz="2400" dirty="0" smtClean="0">
                <a:solidFill>
                  <a:schemeClr val="tx1">
                    <a:lumMod val="50000"/>
                  </a:schemeClr>
                </a:solidFill>
                <a:latin typeface="Times New Roman" pitchFamily="18" charset="0"/>
                <a:cs typeface="Times New Roman" pitchFamily="18" charset="0"/>
              </a:rPr>
              <a:t>mm/an, cette valeur  </a:t>
            </a:r>
            <a:r>
              <a:rPr lang="fr-FR" sz="2400" dirty="0">
                <a:solidFill>
                  <a:schemeClr val="tx1">
                    <a:lumMod val="50000"/>
                  </a:schemeClr>
                </a:solidFill>
                <a:latin typeface="Times New Roman" pitchFamily="18" charset="0"/>
                <a:cs typeface="Times New Roman" pitchFamily="18" charset="0"/>
              </a:rPr>
              <a:t>est faible, et ne constitue pas un risque élevé</a:t>
            </a:r>
            <a:r>
              <a:rPr lang="fr-FR" sz="2400" dirty="0" smtClean="0">
                <a:solidFill>
                  <a:schemeClr val="tx1">
                    <a:lumMod val="50000"/>
                  </a:schemeClr>
                </a:solidFill>
                <a:latin typeface="Times New Roman" pitchFamily="18" charset="0"/>
                <a:cs typeface="Times New Roman" pitchFamily="18" charset="0"/>
              </a:rPr>
              <a:t>.</a:t>
            </a:r>
            <a:endParaRPr lang="fr-FR" sz="2400" dirty="0">
              <a:solidFill>
                <a:schemeClr val="tx1">
                  <a:lumMod val="50000"/>
                </a:schemeClr>
              </a:solidFill>
              <a:latin typeface="Times New Roman" pitchFamily="18" charset="0"/>
              <a:cs typeface="Times New Roman" pitchFamily="18" charset="0"/>
            </a:endParaRPr>
          </a:p>
        </p:txBody>
      </p:sp>
      <p:pic>
        <p:nvPicPr>
          <p:cNvPr id="3074" name="Imag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1704" y="620688"/>
            <a:ext cx="8568952" cy="518457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Rectangle 2"/>
          <p:cNvSpPr/>
          <p:nvPr/>
        </p:nvSpPr>
        <p:spPr>
          <a:xfrm>
            <a:off x="3431704" y="5949280"/>
            <a:ext cx="8496943" cy="707886"/>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14 </a:t>
            </a:r>
            <a:r>
              <a:rPr lang="fr-FR" sz="2000" b="1" dirty="0">
                <a:solidFill>
                  <a:schemeClr val="tx1">
                    <a:lumMod val="50000"/>
                  </a:schemeClr>
                </a:solidFill>
                <a:latin typeface="Times New Roman" pitchFamily="18" charset="0"/>
                <a:cs typeface="Times New Roman" pitchFamily="18" charset="0"/>
              </a:rPr>
              <a:t>: Elévation du niveau de la mer de la Méditerranée occidentale selon trois séries de données </a:t>
            </a:r>
          </a:p>
        </p:txBody>
      </p:sp>
      <p:sp>
        <p:nvSpPr>
          <p:cNvPr id="4" name="Espace réservé du numéro de diapositive 3"/>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26</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578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circle(in)">
                                      <p:cBhvr>
                                        <p:cTn id="13" dur="2000"/>
                                        <p:tgtEl>
                                          <p:spTgt spid="3074"/>
                                        </p:tgtEl>
                                      </p:cBhvr>
                                    </p:animEffect>
                                  </p:childTnLst>
                                </p:cTn>
                              </p:par>
                            </p:childTnLst>
                          </p:cTn>
                        </p:par>
                        <p:par>
                          <p:cTn id="14" fill="hold">
                            <p:stCondLst>
                              <p:cond delay="3000"/>
                            </p:stCondLst>
                            <p:childTnLst>
                              <p:par>
                                <p:cTn id="15" presetID="16" presetClass="entr" presetSubtype="2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88640"/>
            <a:ext cx="4271939" cy="461665"/>
          </a:xfrm>
          <a:prstGeom prst="rect">
            <a:avLst/>
          </a:prstGeom>
        </p:spPr>
        <p:txBody>
          <a:bodyPr wrap="none">
            <a:spAutoFit/>
          </a:bodyPr>
          <a:lstStyle/>
          <a:p>
            <a:r>
              <a:rPr lang="fr-FR" sz="2400" b="1" dirty="0" smtClean="0">
                <a:solidFill>
                  <a:schemeClr val="tx1">
                    <a:lumMod val="50000"/>
                  </a:schemeClr>
                </a:solidFill>
                <a:latin typeface="Times New Roman" pitchFamily="18" charset="0"/>
                <a:cs typeface="Times New Roman" pitchFamily="18" charset="0"/>
              </a:rPr>
              <a:t>II. </a:t>
            </a:r>
            <a:r>
              <a:rPr lang="fr-FR" sz="2400" b="1" dirty="0">
                <a:solidFill>
                  <a:schemeClr val="tx1">
                    <a:lumMod val="50000"/>
                  </a:schemeClr>
                </a:solidFill>
                <a:latin typeface="Times New Roman" pitchFamily="18" charset="0"/>
                <a:cs typeface="Times New Roman" pitchFamily="18" charset="0"/>
              </a:rPr>
              <a:t>FACTEURS DE RISQUES</a:t>
            </a:r>
            <a:endParaRPr lang="fr-FR" sz="2400" dirty="0">
              <a:solidFill>
                <a:schemeClr val="tx1">
                  <a:lumMod val="50000"/>
                </a:schemeClr>
              </a:solidFill>
              <a:latin typeface="Times New Roman" pitchFamily="18" charset="0"/>
              <a:cs typeface="Times New Roman" pitchFamily="18" charset="0"/>
            </a:endParaRPr>
          </a:p>
        </p:txBody>
      </p:sp>
      <p:sp>
        <p:nvSpPr>
          <p:cNvPr id="3" name="Rectangle 2"/>
          <p:cNvSpPr/>
          <p:nvPr/>
        </p:nvSpPr>
        <p:spPr>
          <a:xfrm>
            <a:off x="335360" y="673767"/>
            <a:ext cx="4151329"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a:t>
            </a:r>
            <a:r>
              <a:rPr lang="fr-FR" sz="2400" b="1" dirty="0">
                <a:solidFill>
                  <a:srgbClr val="7030A0"/>
                </a:solidFill>
                <a:latin typeface="Times New Roman" pitchFamily="18" charset="0"/>
                <a:cs typeface="Times New Roman" pitchFamily="18" charset="0"/>
              </a:rPr>
              <a:t>1. Géomorphologie côtière</a:t>
            </a:r>
            <a:endParaRPr lang="fr-FR" sz="2400" dirty="0">
              <a:solidFill>
                <a:srgbClr val="7030A0"/>
              </a:solidFill>
              <a:latin typeface="Times New Roman" pitchFamily="18" charset="0"/>
              <a:cs typeface="Times New Roman" pitchFamily="18" charset="0"/>
            </a:endParaRPr>
          </a:p>
        </p:txBody>
      </p:sp>
      <p:pic>
        <p:nvPicPr>
          <p:cNvPr id="2050" name="Image 7" descr="C:\Documents and Settings\Siscovic\Bureau\MO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7299" y="332656"/>
            <a:ext cx="7584701" cy="640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19336" y="1628800"/>
            <a:ext cx="4427658" cy="3046988"/>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formation  géomorphologique </a:t>
            </a:r>
            <a:r>
              <a:rPr lang="fr-FR" sz="2400" dirty="0" smtClean="0">
                <a:solidFill>
                  <a:schemeClr val="tx1">
                    <a:lumMod val="50000"/>
                  </a:schemeClr>
                </a:solidFill>
                <a:latin typeface="Times New Roman" pitchFamily="18" charset="0"/>
                <a:cs typeface="Times New Roman" pitchFamily="18" charset="0"/>
              </a:rPr>
              <a:t> de   la </a:t>
            </a:r>
            <a:r>
              <a:rPr lang="fr-FR" sz="2400" dirty="0">
                <a:solidFill>
                  <a:schemeClr val="tx1">
                    <a:lumMod val="50000"/>
                  </a:schemeClr>
                </a:solidFill>
                <a:latin typeface="Times New Roman" pitchFamily="18" charset="0"/>
                <a:cs typeface="Times New Roman" pitchFamily="18" charset="0"/>
              </a:rPr>
              <a:t>baie d’Alger se compose de trois types </a:t>
            </a:r>
            <a:r>
              <a:rPr lang="fr-FR" sz="2400" dirty="0" smtClean="0">
                <a:solidFill>
                  <a:schemeClr val="tx1">
                    <a:lumMod val="50000"/>
                  </a:schemeClr>
                </a:solidFill>
                <a:latin typeface="Times New Roman" pitchFamily="18" charset="0"/>
                <a:cs typeface="Times New Roman" pitchFamily="18" charset="0"/>
              </a:rPr>
              <a:t>différents :</a:t>
            </a:r>
          </a:p>
          <a:p>
            <a:pPr algn="just"/>
            <a:endParaRPr lang="fr-FR" sz="2400" dirty="0" smtClean="0">
              <a:solidFill>
                <a:schemeClr val="tx1">
                  <a:lumMod val="50000"/>
                </a:schemeClr>
              </a:solidFill>
              <a:latin typeface="Times New Roman" pitchFamily="18" charset="0"/>
              <a:cs typeface="Times New Roman" pitchFamily="18" charset="0"/>
            </a:endParaRPr>
          </a:p>
          <a:p>
            <a:pPr marL="342900" indent="-342900">
              <a:buFont typeface="Arial" pitchFamily="34" charset="0"/>
              <a:buChar char="•"/>
            </a:pPr>
            <a:r>
              <a:rPr lang="fr-FR" sz="2400" b="1" dirty="0" smtClean="0">
                <a:solidFill>
                  <a:srgbClr val="C00000"/>
                </a:solidFill>
                <a:latin typeface="Times New Roman" pitchFamily="18" charset="0"/>
                <a:cs typeface="Times New Roman" pitchFamily="18" charset="0"/>
              </a:rPr>
              <a:t>Roches </a:t>
            </a:r>
            <a:r>
              <a:rPr lang="fr-FR" sz="2400" b="1" dirty="0">
                <a:solidFill>
                  <a:srgbClr val="C00000"/>
                </a:solidFill>
                <a:latin typeface="Times New Roman" pitchFamily="18" charset="0"/>
                <a:cs typeface="Times New Roman" pitchFamily="18" charset="0"/>
              </a:rPr>
              <a:t>plus anciennes.</a:t>
            </a:r>
          </a:p>
          <a:p>
            <a:pPr marL="342900" lvl="0" indent="-342900">
              <a:buFont typeface="Arial" pitchFamily="34" charset="0"/>
              <a:buChar char="•"/>
            </a:pPr>
            <a:r>
              <a:rPr lang="fr-FR" sz="2400" b="1" dirty="0" smtClean="0">
                <a:solidFill>
                  <a:srgbClr val="C00000"/>
                </a:solidFill>
                <a:latin typeface="Times New Roman" pitchFamily="18" charset="0"/>
                <a:cs typeface="Times New Roman" pitchFamily="18" charset="0"/>
              </a:rPr>
              <a:t>Formations </a:t>
            </a:r>
            <a:r>
              <a:rPr lang="fr-FR" sz="2400" b="1" dirty="0">
                <a:solidFill>
                  <a:srgbClr val="C00000"/>
                </a:solidFill>
                <a:latin typeface="Times New Roman" pitchFamily="18" charset="0"/>
                <a:cs typeface="Times New Roman" pitchFamily="18" charset="0"/>
              </a:rPr>
              <a:t>dunaires consolidées.</a:t>
            </a:r>
          </a:p>
          <a:p>
            <a:pPr marL="342900" lvl="0" indent="-342900">
              <a:buFont typeface="Arial" pitchFamily="34" charset="0"/>
              <a:buChar char="•"/>
            </a:pPr>
            <a:r>
              <a:rPr lang="fr-FR" sz="2400" b="1" dirty="0" smtClean="0">
                <a:solidFill>
                  <a:srgbClr val="C00000"/>
                </a:solidFill>
                <a:latin typeface="Times New Roman" pitchFamily="18" charset="0"/>
                <a:cs typeface="Times New Roman" pitchFamily="18" charset="0"/>
              </a:rPr>
              <a:t>Alluvions </a:t>
            </a:r>
            <a:r>
              <a:rPr lang="fr-FR" sz="2400" b="1" dirty="0">
                <a:solidFill>
                  <a:srgbClr val="C00000"/>
                </a:solidFill>
                <a:latin typeface="Times New Roman" pitchFamily="18" charset="0"/>
                <a:cs typeface="Times New Roman" pitchFamily="18" charset="0"/>
              </a:rPr>
              <a:t>de la Mitidja</a:t>
            </a:r>
            <a:r>
              <a:rPr lang="fr-FR" sz="2400" b="1" dirty="0" smtClean="0">
                <a:solidFill>
                  <a:srgbClr val="C00000"/>
                </a:solidFill>
                <a:latin typeface="Times New Roman" pitchFamily="18" charset="0"/>
                <a:cs typeface="Times New Roman" pitchFamily="18" charset="0"/>
              </a:rPr>
              <a:t>.</a:t>
            </a:r>
          </a:p>
        </p:txBody>
      </p:sp>
      <p:sp>
        <p:nvSpPr>
          <p:cNvPr id="5" name="Rectangle 4"/>
          <p:cNvSpPr/>
          <p:nvPr/>
        </p:nvSpPr>
        <p:spPr>
          <a:xfrm>
            <a:off x="328738" y="5589240"/>
            <a:ext cx="4271940"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15 </a:t>
            </a:r>
            <a:r>
              <a:rPr lang="fr-FR" sz="2000" b="1" dirty="0">
                <a:solidFill>
                  <a:schemeClr val="tx1">
                    <a:lumMod val="50000"/>
                  </a:schemeClr>
                </a:solidFill>
                <a:latin typeface="Times New Roman" pitchFamily="18" charset="0"/>
                <a:cs typeface="Times New Roman" pitchFamily="18" charset="0"/>
              </a:rPr>
              <a:t>: Etat de la vulnérabilité côtière selon la géomorphologie pour la baie d’Alger</a:t>
            </a:r>
          </a:p>
        </p:txBody>
      </p:sp>
      <p:sp>
        <p:nvSpPr>
          <p:cNvPr id="6" name="Espace réservé du numéro de diapositive 5"/>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27</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73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6" presetClass="entr" presetSubtype="16" fill="hold" nodeType="afterEffect">
                                  <p:stCondLst>
                                    <p:cond delay="4000"/>
                                  </p:stCondLst>
                                  <p:childTnLst>
                                    <p:set>
                                      <p:cBhvr>
                                        <p:cTn id="22" dur="1" fill="hold">
                                          <p:stCondLst>
                                            <p:cond delay="0"/>
                                          </p:stCondLst>
                                        </p:cTn>
                                        <p:tgtEl>
                                          <p:spTgt spid="2050"/>
                                        </p:tgtEl>
                                        <p:attrNameLst>
                                          <p:attrName>style.visibility</p:attrName>
                                        </p:attrNameLst>
                                      </p:cBhvr>
                                      <p:to>
                                        <p:strVal val="visible"/>
                                      </p:to>
                                    </p:set>
                                    <p:animEffect transition="in" filter="circle(in)">
                                      <p:cBhvr>
                                        <p:cTn id="23" dur="2000"/>
                                        <p:tgtEl>
                                          <p:spTgt spid="2050"/>
                                        </p:tgtEl>
                                      </p:cBhvr>
                                    </p:animEffect>
                                  </p:childTnLst>
                                </p:cTn>
                              </p:par>
                              <p:par>
                                <p:cTn id="24" presetID="16" presetClass="entr" presetSubtype="21" fill="hold" grpId="0" nodeType="withEffect">
                                  <p:stCondLst>
                                    <p:cond delay="4000"/>
                                  </p:stCondLst>
                                  <p:childTnLst>
                                    <p:set>
                                      <p:cBhvr>
                                        <p:cTn id="25" dur="1" fill="hold">
                                          <p:stCondLst>
                                            <p:cond delay="0"/>
                                          </p:stCondLst>
                                        </p:cTn>
                                        <p:tgtEl>
                                          <p:spTgt spid="5"/>
                                        </p:tgtEl>
                                        <p:attrNameLst>
                                          <p:attrName>style.visibility</p:attrName>
                                        </p:attrNameLst>
                                      </p:cBhvr>
                                      <p:to>
                                        <p:strVal val="visible"/>
                                      </p:to>
                                    </p:set>
                                    <p:animEffect transition="in" filter="barn(inVertical)">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88640"/>
            <a:ext cx="2655727"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2</a:t>
            </a:r>
            <a:r>
              <a:rPr lang="fr-FR" sz="2400" b="1" dirty="0">
                <a:solidFill>
                  <a:srgbClr val="7030A0"/>
                </a:solidFill>
                <a:latin typeface="Times New Roman" pitchFamily="18" charset="0"/>
                <a:cs typeface="Times New Roman" pitchFamily="18" charset="0"/>
              </a:rPr>
              <a:t>. Pente côtière </a:t>
            </a:r>
            <a:endParaRPr lang="fr-FR" sz="2400" dirty="0">
              <a:solidFill>
                <a:srgbClr val="7030A0"/>
              </a:solidFill>
              <a:latin typeface="Times New Roman" pitchFamily="18" charset="0"/>
              <a:cs typeface="Times New Roman" pitchFamily="18" charset="0"/>
            </a:endParaRPr>
          </a:p>
        </p:txBody>
      </p:sp>
      <p:sp>
        <p:nvSpPr>
          <p:cNvPr id="3" name="Rectangle 2"/>
          <p:cNvSpPr/>
          <p:nvPr/>
        </p:nvSpPr>
        <p:spPr>
          <a:xfrm>
            <a:off x="122729" y="1272096"/>
            <a:ext cx="4500628" cy="2308324"/>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Les </a:t>
            </a:r>
            <a:r>
              <a:rPr lang="fr-FR" sz="2400" dirty="0">
                <a:solidFill>
                  <a:schemeClr val="tx1">
                    <a:lumMod val="50000"/>
                  </a:schemeClr>
                </a:solidFill>
                <a:latin typeface="Times New Roman" pitchFamily="18" charset="0"/>
                <a:cs typeface="Times New Roman" pitchFamily="18" charset="0"/>
              </a:rPr>
              <a:t>deux extrémités de la baie </a:t>
            </a:r>
            <a:r>
              <a:rPr lang="fr-FR" sz="2400" dirty="0" smtClean="0">
                <a:solidFill>
                  <a:schemeClr val="tx1">
                    <a:lumMod val="50000"/>
                  </a:schemeClr>
                </a:solidFill>
                <a:latin typeface="Times New Roman" pitchFamily="18" charset="0"/>
                <a:cs typeface="Times New Roman" pitchFamily="18" charset="0"/>
              </a:rPr>
              <a:t>d’Alger présentent </a:t>
            </a:r>
            <a:r>
              <a:rPr lang="fr-FR" sz="2400" dirty="0">
                <a:solidFill>
                  <a:schemeClr val="tx1">
                    <a:lumMod val="50000"/>
                  </a:schemeClr>
                </a:solidFill>
                <a:latin typeface="Times New Roman" pitchFamily="18" charset="0"/>
                <a:cs typeface="Times New Roman" pitchFamily="18" charset="0"/>
              </a:rPr>
              <a:t>une pente généralement plus élevée dont </a:t>
            </a:r>
            <a:r>
              <a:rPr lang="fr-FR" sz="2400" dirty="0" smtClean="0">
                <a:solidFill>
                  <a:schemeClr val="tx1">
                    <a:lumMod val="50000"/>
                  </a:schemeClr>
                </a:solidFill>
                <a:latin typeface="Times New Roman" pitchFamily="18" charset="0"/>
                <a:cs typeface="Times New Roman" pitchFamily="18" charset="0"/>
              </a:rPr>
              <a:t>la valeur maximale est 23 %, et </a:t>
            </a:r>
            <a:r>
              <a:rPr lang="fr-FR" sz="2400" dirty="0">
                <a:solidFill>
                  <a:schemeClr val="tx1">
                    <a:lumMod val="50000"/>
                  </a:schemeClr>
                </a:solidFill>
                <a:latin typeface="Times New Roman" pitchFamily="18" charset="0"/>
                <a:cs typeface="Times New Roman" pitchFamily="18" charset="0"/>
              </a:rPr>
              <a:t>la pente </a:t>
            </a:r>
            <a:r>
              <a:rPr lang="fr-FR" sz="2400" dirty="0" smtClean="0">
                <a:solidFill>
                  <a:schemeClr val="tx1">
                    <a:lumMod val="50000"/>
                  </a:schemeClr>
                </a:solidFill>
                <a:latin typeface="Times New Roman" pitchFamily="18" charset="0"/>
                <a:cs typeface="Times New Roman" pitchFamily="18" charset="0"/>
              </a:rPr>
              <a:t>est douce au </a:t>
            </a:r>
            <a:r>
              <a:rPr lang="fr-FR" sz="2400" dirty="0">
                <a:solidFill>
                  <a:schemeClr val="tx1">
                    <a:lumMod val="50000"/>
                  </a:schemeClr>
                </a:solidFill>
                <a:latin typeface="Times New Roman" pitchFamily="18" charset="0"/>
                <a:cs typeface="Times New Roman" pitchFamily="18" charset="0"/>
              </a:rPr>
              <a:t>creux de la baie dont elle varie entre 1 et  2,5 </a:t>
            </a:r>
            <a:r>
              <a:rPr lang="fr-FR" sz="2400" dirty="0" smtClean="0">
                <a:solidFill>
                  <a:schemeClr val="tx1">
                    <a:lumMod val="50000"/>
                  </a:schemeClr>
                </a:solidFill>
                <a:latin typeface="Times New Roman" pitchFamily="18" charset="0"/>
                <a:cs typeface="Times New Roman" pitchFamily="18" charset="0"/>
              </a:rPr>
              <a:t>%.</a:t>
            </a:r>
            <a:endParaRPr lang="fr-FR" sz="2400" dirty="0">
              <a:solidFill>
                <a:schemeClr val="tx1">
                  <a:lumMod val="50000"/>
                </a:schemeClr>
              </a:solidFill>
              <a:latin typeface="Times New Roman" pitchFamily="18" charset="0"/>
              <a:cs typeface="Times New Roman" pitchFamily="18" charset="0"/>
            </a:endParaRPr>
          </a:p>
        </p:txBody>
      </p:sp>
      <p:pic>
        <p:nvPicPr>
          <p:cNvPr id="3074" name="Image 8" descr="C:\Documents and Settings\Siscovic\Bureau\PEN.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7848" y="419472"/>
            <a:ext cx="7464152" cy="632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35360" y="5517232"/>
            <a:ext cx="4356612"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16 </a:t>
            </a:r>
            <a:r>
              <a:rPr lang="fr-FR" sz="2000" b="1" dirty="0">
                <a:solidFill>
                  <a:schemeClr val="tx1">
                    <a:lumMod val="50000"/>
                  </a:schemeClr>
                </a:solidFill>
                <a:latin typeface="Times New Roman" pitchFamily="18" charset="0"/>
                <a:cs typeface="Times New Roman" pitchFamily="18" charset="0"/>
              </a:rPr>
              <a:t>: Etat de la vulnérabilité côtière selon la pente côtière pour la baie d’Alger</a:t>
            </a: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28</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73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6" presetClass="entr" presetSubtype="16" fill="hold" nodeType="afterEffect">
                                  <p:stCondLst>
                                    <p:cond delay="3000"/>
                                  </p:stCondLst>
                                  <p:childTnLst>
                                    <p:set>
                                      <p:cBhvr>
                                        <p:cTn id="16" dur="1" fill="hold">
                                          <p:stCondLst>
                                            <p:cond delay="0"/>
                                          </p:stCondLst>
                                        </p:cTn>
                                        <p:tgtEl>
                                          <p:spTgt spid="3074"/>
                                        </p:tgtEl>
                                        <p:attrNameLst>
                                          <p:attrName>style.visibility</p:attrName>
                                        </p:attrNameLst>
                                      </p:cBhvr>
                                      <p:to>
                                        <p:strVal val="visible"/>
                                      </p:to>
                                    </p:set>
                                    <p:animEffect transition="in" filter="circle(in)">
                                      <p:cBhvr>
                                        <p:cTn id="17" dur="2000"/>
                                        <p:tgtEl>
                                          <p:spTgt spid="3074"/>
                                        </p:tgtEl>
                                      </p:cBhvr>
                                    </p:animEffect>
                                  </p:childTnLst>
                                </p:cTn>
                              </p:par>
                              <p:par>
                                <p:cTn id="18" presetID="16" presetClass="entr" presetSubtype="21" fill="hold" grpId="0" nodeType="withEffect">
                                  <p:stCondLst>
                                    <p:cond delay="300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16632"/>
            <a:ext cx="5984972"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3</a:t>
            </a:r>
            <a:r>
              <a:rPr lang="fr-FR" sz="2400" b="1" dirty="0">
                <a:solidFill>
                  <a:srgbClr val="7030A0"/>
                </a:solidFill>
                <a:latin typeface="Times New Roman" pitchFamily="18" charset="0"/>
                <a:cs typeface="Times New Roman" pitchFamily="18" charset="0"/>
              </a:rPr>
              <a:t>. Taux de la remontée du niveau marin</a:t>
            </a:r>
            <a:endParaRPr lang="fr-FR" sz="2400" dirty="0">
              <a:solidFill>
                <a:srgbClr val="7030A0"/>
              </a:solidFill>
              <a:latin typeface="Times New Roman" pitchFamily="18" charset="0"/>
              <a:cs typeface="Times New Roman" pitchFamily="18" charset="0"/>
            </a:endParaRPr>
          </a:p>
        </p:txBody>
      </p:sp>
      <p:pic>
        <p:nvPicPr>
          <p:cNvPr id="4098" name="Image 9" descr="C:\Documents and Settings\Siscovic\Bureau\REMON.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9" y="578298"/>
            <a:ext cx="8184232" cy="609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35360" y="1124744"/>
            <a:ext cx="3672408" cy="193899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Comme </a:t>
            </a:r>
            <a:r>
              <a:rPr lang="fr-FR" sz="2400" dirty="0">
                <a:solidFill>
                  <a:schemeClr val="tx1">
                    <a:lumMod val="50000"/>
                  </a:schemeClr>
                </a:solidFill>
                <a:latin typeface="Times New Roman" pitchFamily="18" charset="0"/>
                <a:cs typeface="Times New Roman" pitchFamily="18" charset="0"/>
              </a:rPr>
              <a:t>nous avons vu précédemment, le taux de l’élévation du niveau de la mer ne dépasse pas la valeur de 1,1 </a:t>
            </a:r>
            <a:r>
              <a:rPr lang="fr-FR" sz="2400" dirty="0" smtClean="0">
                <a:solidFill>
                  <a:schemeClr val="tx1">
                    <a:lumMod val="50000"/>
                  </a:schemeClr>
                </a:solidFill>
                <a:latin typeface="Times New Roman" pitchFamily="18" charset="0"/>
                <a:cs typeface="Times New Roman" pitchFamily="18" charset="0"/>
              </a:rPr>
              <a:t>mm/an.</a:t>
            </a:r>
            <a:endParaRPr lang="fr-FR" sz="2400" dirty="0">
              <a:solidFill>
                <a:schemeClr val="tx1">
                  <a:lumMod val="50000"/>
                </a:schemeClr>
              </a:solidFill>
              <a:latin typeface="Times New Roman" pitchFamily="18" charset="0"/>
              <a:cs typeface="Times New Roman" pitchFamily="18" charset="0"/>
            </a:endParaRPr>
          </a:p>
        </p:txBody>
      </p:sp>
      <p:sp>
        <p:nvSpPr>
          <p:cNvPr id="4" name="Rectangle 3"/>
          <p:cNvSpPr/>
          <p:nvPr/>
        </p:nvSpPr>
        <p:spPr>
          <a:xfrm>
            <a:off x="21698" y="5589240"/>
            <a:ext cx="3986071"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17 </a:t>
            </a:r>
            <a:r>
              <a:rPr lang="fr-FR" sz="2000" b="1" dirty="0">
                <a:solidFill>
                  <a:schemeClr val="tx1">
                    <a:lumMod val="50000"/>
                  </a:schemeClr>
                </a:solidFill>
                <a:latin typeface="Times New Roman" pitchFamily="18" charset="0"/>
                <a:cs typeface="Times New Roman" pitchFamily="18" charset="0"/>
              </a:rPr>
              <a:t>: Etat de la vulnérabilité côtière selon l’élévation du  niveau marin pour la baie d’Alger</a:t>
            </a: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29</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73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6" presetClass="entr" presetSubtype="16" fill="hold" nodeType="afterEffect">
                                  <p:stCondLst>
                                    <p:cond delay="2000"/>
                                  </p:stCondLst>
                                  <p:childTnLst>
                                    <p:set>
                                      <p:cBhvr>
                                        <p:cTn id="16" dur="1" fill="hold">
                                          <p:stCondLst>
                                            <p:cond delay="0"/>
                                          </p:stCondLst>
                                        </p:cTn>
                                        <p:tgtEl>
                                          <p:spTgt spid="4098"/>
                                        </p:tgtEl>
                                        <p:attrNameLst>
                                          <p:attrName>style.visibility</p:attrName>
                                        </p:attrNameLst>
                                      </p:cBhvr>
                                      <p:to>
                                        <p:strVal val="visible"/>
                                      </p:to>
                                    </p:set>
                                    <p:animEffect transition="in" filter="circle(in)">
                                      <p:cBhvr>
                                        <p:cTn id="17" dur="2000"/>
                                        <p:tgtEl>
                                          <p:spTgt spid="4098"/>
                                        </p:tgtEl>
                                      </p:cBhvr>
                                    </p:animEffect>
                                  </p:childTnLst>
                                </p:cTn>
                              </p:par>
                              <p:par>
                                <p:cTn id="18" presetID="16" presetClass="entr" presetSubtype="21" fill="hold" grpId="0" nodeType="withEffect">
                                  <p:stCondLst>
                                    <p:cond delay="200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5360" y="404664"/>
            <a:ext cx="11521280" cy="6048672"/>
          </a:xfrm>
        </p:spPr>
        <p:txBody>
          <a:bodyPr>
            <a:normAutofit fontScale="40000" lnSpcReduction="20000"/>
          </a:bodyPr>
          <a:lstStyle/>
          <a:p>
            <a:pPr marL="45720" indent="0" algn="just">
              <a:buNone/>
            </a:pPr>
            <a:r>
              <a:rPr lang="fr-FR" sz="6000" dirty="0" smtClean="0">
                <a:latin typeface="Times New Roman" pitchFamily="18" charset="0"/>
                <a:cs typeface="Times New Roman" pitchFamily="18" charset="0"/>
              </a:rPr>
              <a:t> </a:t>
            </a:r>
            <a:r>
              <a:rPr lang="fr-FR" sz="6000" dirty="0" smtClean="0">
                <a:solidFill>
                  <a:schemeClr val="tx1">
                    <a:lumMod val="50000"/>
                  </a:schemeClr>
                </a:solidFill>
                <a:latin typeface="Times New Roman" pitchFamily="18" charset="0"/>
                <a:cs typeface="Times New Roman" pitchFamily="18" charset="0"/>
              </a:rPr>
              <a:t>Pour </a:t>
            </a:r>
            <a:r>
              <a:rPr lang="fr-FR" sz="6000" dirty="0">
                <a:solidFill>
                  <a:schemeClr val="tx1">
                    <a:lumMod val="50000"/>
                  </a:schemeClr>
                </a:solidFill>
                <a:latin typeface="Times New Roman" pitchFamily="18" charset="0"/>
                <a:cs typeface="Times New Roman" pitchFamily="18" charset="0"/>
              </a:rPr>
              <a:t>ce faire notre mémoire est structuré ainsi, </a:t>
            </a:r>
            <a:r>
              <a:rPr lang="fr-FR" sz="6000" dirty="0" smtClean="0">
                <a:solidFill>
                  <a:schemeClr val="tx1">
                    <a:lumMod val="50000"/>
                  </a:schemeClr>
                </a:solidFill>
                <a:latin typeface="Times New Roman" pitchFamily="18" charset="0"/>
                <a:cs typeface="Times New Roman" pitchFamily="18" charset="0"/>
              </a:rPr>
              <a:t>nous avons basé sur le plan travail suivant :</a:t>
            </a:r>
          </a:p>
          <a:p>
            <a:pPr algn="just"/>
            <a:r>
              <a:rPr lang="fr-FR" sz="6000" b="1" dirty="0">
                <a:latin typeface="Times New Roman" pitchFamily="18" charset="0"/>
                <a:cs typeface="Times New Roman" pitchFamily="18" charset="0"/>
              </a:rPr>
              <a:t>Chapitre I : Etats de connaissances sur l’hydrodynamique côtière et le </a:t>
            </a:r>
            <a:r>
              <a:rPr lang="fr-FR" sz="6000" b="1" dirty="0" smtClean="0">
                <a:latin typeface="Times New Roman" pitchFamily="18" charset="0"/>
                <a:cs typeface="Times New Roman" pitchFamily="18" charset="0"/>
              </a:rPr>
              <a:t>transport sédimentaire : </a:t>
            </a:r>
            <a:r>
              <a:rPr lang="fr-FR" sz="6000" dirty="0" smtClean="0">
                <a:solidFill>
                  <a:schemeClr val="tx1">
                    <a:lumMod val="50000"/>
                  </a:schemeClr>
                </a:solidFill>
                <a:latin typeface="Times New Roman" pitchFamily="18" charset="0"/>
                <a:cs typeface="Times New Roman" pitchFamily="18" charset="0"/>
              </a:rPr>
              <a:t>La connaissance </a:t>
            </a:r>
            <a:r>
              <a:rPr lang="fr-FR" sz="6000" dirty="0">
                <a:solidFill>
                  <a:schemeClr val="tx1">
                    <a:lumMod val="50000"/>
                  </a:schemeClr>
                </a:solidFill>
                <a:latin typeface="Times New Roman" pitchFamily="18" charset="0"/>
                <a:cs typeface="Times New Roman" pitchFamily="18" charset="0"/>
              </a:rPr>
              <a:t>générale des facteurs influant sur l'évolution des zones </a:t>
            </a:r>
            <a:r>
              <a:rPr lang="fr-FR" sz="6000" dirty="0" smtClean="0">
                <a:solidFill>
                  <a:schemeClr val="tx1">
                    <a:lumMod val="50000"/>
                  </a:schemeClr>
                </a:solidFill>
                <a:latin typeface="Times New Roman" pitchFamily="18" charset="0"/>
                <a:cs typeface="Times New Roman" pitchFamily="18" charset="0"/>
              </a:rPr>
              <a:t>côtières (la </a:t>
            </a:r>
            <a:r>
              <a:rPr lang="fr-FR" sz="6000" dirty="0">
                <a:solidFill>
                  <a:schemeClr val="tx1">
                    <a:lumMod val="50000"/>
                  </a:schemeClr>
                </a:solidFill>
                <a:latin typeface="Times New Roman" pitchFamily="18" charset="0"/>
                <a:cs typeface="Times New Roman" pitchFamily="18" charset="0"/>
              </a:rPr>
              <a:t>dynamique </a:t>
            </a:r>
            <a:r>
              <a:rPr lang="fr-FR" sz="6000" dirty="0" smtClean="0">
                <a:solidFill>
                  <a:schemeClr val="tx1">
                    <a:lumMod val="50000"/>
                  </a:schemeClr>
                </a:solidFill>
                <a:latin typeface="Times New Roman" pitchFamily="18" charset="0"/>
                <a:cs typeface="Times New Roman" pitchFamily="18" charset="0"/>
              </a:rPr>
              <a:t>marine, </a:t>
            </a:r>
            <a:r>
              <a:rPr lang="fr-FR" sz="6000" dirty="0">
                <a:solidFill>
                  <a:schemeClr val="tx1">
                    <a:lumMod val="50000"/>
                  </a:schemeClr>
                </a:solidFill>
                <a:latin typeface="Times New Roman" pitchFamily="18" charset="0"/>
                <a:cs typeface="Times New Roman" pitchFamily="18" charset="0"/>
              </a:rPr>
              <a:t>et </a:t>
            </a:r>
            <a:r>
              <a:rPr lang="fr-FR" sz="6000" dirty="0" smtClean="0">
                <a:solidFill>
                  <a:schemeClr val="tx1">
                    <a:lumMod val="50000"/>
                  </a:schemeClr>
                </a:solidFill>
                <a:latin typeface="Times New Roman" pitchFamily="18" charset="0"/>
                <a:cs typeface="Times New Roman" pitchFamily="18" charset="0"/>
              </a:rPr>
              <a:t>le </a:t>
            </a:r>
            <a:r>
              <a:rPr lang="fr-FR" sz="6000" dirty="0">
                <a:solidFill>
                  <a:schemeClr val="tx1">
                    <a:lumMod val="50000"/>
                  </a:schemeClr>
                </a:solidFill>
                <a:latin typeface="Times New Roman" pitchFamily="18" charset="0"/>
                <a:cs typeface="Times New Roman" pitchFamily="18" charset="0"/>
              </a:rPr>
              <a:t>comportement des sédiments et leur mécanisme </a:t>
            </a:r>
            <a:r>
              <a:rPr lang="fr-FR" sz="6000" dirty="0" smtClean="0">
                <a:solidFill>
                  <a:schemeClr val="tx1">
                    <a:lumMod val="50000"/>
                  </a:schemeClr>
                </a:solidFill>
                <a:latin typeface="Times New Roman" pitchFamily="18" charset="0"/>
                <a:cs typeface="Times New Roman" pitchFamily="18" charset="0"/>
              </a:rPr>
              <a:t>de déplacement </a:t>
            </a:r>
            <a:r>
              <a:rPr lang="fr-FR" sz="6000" dirty="0">
                <a:solidFill>
                  <a:schemeClr val="tx1">
                    <a:lumMod val="50000"/>
                  </a:schemeClr>
                </a:solidFill>
                <a:latin typeface="Times New Roman" pitchFamily="18" charset="0"/>
                <a:cs typeface="Times New Roman" pitchFamily="18" charset="0"/>
              </a:rPr>
              <a:t>au voisinage des côtes et des embouchures des </a:t>
            </a:r>
            <a:r>
              <a:rPr lang="fr-FR" sz="6000" dirty="0" smtClean="0">
                <a:solidFill>
                  <a:schemeClr val="tx1">
                    <a:lumMod val="50000"/>
                  </a:schemeClr>
                </a:solidFill>
                <a:latin typeface="Times New Roman" pitchFamily="18" charset="0"/>
                <a:cs typeface="Times New Roman" pitchFamily="18" charset="0"/>
              </a:rPr>
              <a:t>oueds). </a:t>
            </a:r>
          </a:p>
          <a:p>
            <a:pPr marL="45720" indent="0" algn="just">
              <a:buNone/>
            </a:pPr>
            <a:endParaRPr lang="fr-FR" sz="6000" dirty="0" smtClean="0">
              <a:latin typeface="Times New Roman" pitchFamily="18" charset="0"/>
              <a:cs typeface="Times New Roman" pitchFamily="18" charset="0"/>
            </a:endParaRPr>
          </a:p>
          <a:p>
            <a:pPr algn="just"/>
            <a:r>
              <a:rPr lang="fr-FR" sz="6000" b="1" dirty="0">
                <a:latin typeface="Times New Roman" pitchFamily="18" charset="0"/>
                <a:cs typeface="Times New Roman" pitchFamily="18" charset="0"/>
              </a:rPr>
              <a:t>Chapitre II : Etat des lieux du domaine côtier de </a:t>
            </a:r>
            <a:r>
              <a:rPr lang="fr-FR" sz="6000" b="1" dirty="0" smtClean="0">
                <a:latin typeface="Times New Roman" pitchFamily="18" charset="0"/>
                <a:cs typeface="Times New Roman" pitchFamily="18" charset="0"/>
              </a:rPr>
              <a:t>l’Algérois :</a:t>
            </a:r>
            <a:r>
              <a:rPr lang="fr-FR" sz="6000" dirty="0" smtClean="0">
                <a:latin typeface="Times New Roman" pitchFamily="18" charset="0"/>
                <a:cs typeface="Times New Roman" pitchFamily="18" charset="0"/>
              </a:rPr>
              <a:t> </a:t>
            </a:r>
            <a:r>
              <a:rPr lang="fr-FR" sz="6000" dirty="0" smtClean="0">
                <a:solidFill>
                  <a:schemeClr val="tx1">
                    <a:lumMod val="50000"/>
                  </a:schemeClr>
                </a:solidFill>
                <a:latin typeface="Times New Roman" pitchFamily="18" charset="0"/>
                <a:cs typeface="Times New Roman" pitchFamily="18" charset="0"/>
              </a:rPr>
              <a:t>La </a:t>
            </a:r>
            <a:r>
              <a:rPr lang="fr-FR" sz="6000" dirty="0">
                <a:solidFill>
                  <a:schemeClr val="tx1">
                    <a:lumMod val="50000"/>
                  </a:schemeClr>
                </a:solidFill>
                <a:latin typeface="Times New Roman" pitchFamily="18" charset="0"/>
                <a:cs typeface="Times New Roman" pitchFamily="18" charset="0"/>
              </a:rPr>
              <a:t>situation géographique, </a:t>
            </a:r>
            <a:r>
              <a:rPr lang="fr-FR" sz="6000" dirty="0" smtClean="0">
                <a:solidFill>
                  <a:schemeClr val="tx1">
                    <a:lumMod val="50000"/>
                  </a:schemeClr>
                </a:solidFill>
                <a:latin typeface="Times New Roman" pitchFamily="18" charset="0"/>
                <a:cs typeface="Times New Roman" pitchFamily="18" charset="0"/>
              </a:rPr>
              <a:t>géologique, hydrogéologique</a:t>
            </a:r>
            <a:r>
              <a:rPr lang="fr-FR" sz="6000" dirty="0">
                <a:solidFill>
                  <a:schemeClr val="tx1">
                    <a:lumMod val="50000"/>
                  </a:schemeClr>
                </a:solidFill>
                <a:latin typeface="Times New Roman" pitchFamily="18" charset="0"/>
                <a:cs typeface="Times New Roman" pitchFamily="18" charset="0"/>
              </a:rPr>
              <a:t>, et </a:t>
            </a:r>
            <a:r>
              <a:rPr lang="fr-FR" sz="6000" dirty="0" err="1">
                <a:solidFill>
                  <a:schemeClr val="tx1">
                    <a:lumMod val="50000"/>
                  </a:schemeClr>
                </a:solidFill>
                <a:latin typeface="Times New Roman" pitchFamily="18" charset="0"/>
                <a:cs typeface="Times New Roman" pitchFamily="18" charset="0"/>
              </a:rPr>
              <a:t>hydroclimatologique</a:t>
            </a:r>
            <a:r>
              <a:rPr lang="fr-FR" sz="6000" dirty="0">
                <a:solidFill>
                  <a:schemeClr val="tx1">
                    <a:lumMod val="50000"/>
                  </a:schemeClr>
                </a:solidFill>
                <a:latin typeface="Times New Roman" pitchFamily="18" charset="0"/>
                <a:cs typeface="Times New Roman" pitchFamily="18" charset="0"/>
              </a:rPr>
              <a:t> de la baie d’Alger, </a:t>
            </a:r>
            <a:r>
              <a:rPr lang="fr-FR" sz="6000" dirty="0" smtClean="0">
                <a:solidFill>
                  <a:schemeClr val="tx1">
                    <a:lumMod val="50000"/>
                  </a:schemeClr>
                </a:solidFill>
                <a:latin typeface="Times New Roman" pitchFamily="18" charset="0"/>
                <a:cs typeface="Times New Roman" pitchFamily="18" charset="0"/>
              </a:rPr>
              <a:t>et le risque de la pollution (pollution </a:t>
            </a:r>
            <a:r>
              <a:rPr lang="fr-FR" sz="6000" dirty="0">
                <a:solidFill>
                  <a:schemeClr val="tx1">
                    <a:lumMod val="50000"/>
                  </a:schemeClr>
                </a:solidFill>
                <a:latin typeface="Times New Roman" pitchFamily="18" charset="0"/>
                <a:cs typeface="Times New Roman" pitchFamily="18" charset="0"/>
              </a:rPr>
              <a:t>des eaux de la mer, des oueds et des </a:t>
            </a:r>
            <a:r>
              <a:rPr lang="fr-FR" sz="6000" dirty="0" smtClean="0">
                <a:solidFill>
                  <a:schemeClr val="tx1">
                    <a:lumMod val="50000"/>
                  </a:schemeClr>
                </a:solidFill>
                <a:latin typeface="Times New Roman" pitchFamily="18" charset="0"/>
                <a:cs typeface="Times New Roman" pitchFamily="18" charset="0"/>
              </a:rPr>
              <a:t>nappes) dans cette zone. </a:t>
            </a:r>
          </a:p>
          <a:p>
            <a:pPr marL="45720" indent="0" algn="just">
              <a:buNone/>
            </a:pPr>
            <a:endParaRPr lang="fr-FR" sz="6000" dirty="0" smtClean="0">
              <a:latin typeface="Times New Roman" pitchFamily="18" charset="0"/>
              <a:cs typeface="Times New Roman" pitchFamily="18" charset="0"/>
            </a:endParaRPr>
          </a:p>
          <a:p>
            <a:pPr algn="just"/>
            <a:r>
              <a:rPr lang="fr-FR" sz="6000" b="1" dirty="0">
                <a:latin typeface="Times New Roman" pitchFamily="18" charset="0"/>
                <a:cs typeface="Times New Roman" pitchFamily="18" charset="0"/>
              </a:rPr>
              <a:t>Chapitre III : Système d’informations géographiques (SIG) de gestion des </a:t>
            </a:r>
            <a:r>
              <a:rPr lang="fr-FR" sz="6000" b="1" dirty="0" smtClean="0">
                <a:latin typeface="Times New Roman" pitchFamily="18" charset="0"/>
                <a:cs typeface="Times New Roman" pitchFamily="18" charset="0"/>
              </a:rPr>
              <a:t>zones côtières : </a:t>
            </a:r>
            <a:r>
              <a:rPr lang="fr-FR" sz="6000" dirty="0" smtClean="0">
                <a:solidFill>
                  <a:schemeClr val="tx1">
                    <a:lumMod val="50000"/>
                  </a:schemeClr>
                </a:solidFill>
                <a:latin typeface="Times New Roman" pitchFamily="18" charset="0"/>
                <a:cs typeface="Times New Roman" pitchFamily="18" charset="0"/>
              </a:rPr>
              <a:t>La </a:t>
            </a:r>
            <a:r>
              <a:rPr lang="fr-FR" sz="6000" dirty="0">
                <a:solidFill>
                  <a:schemeClr val="tx1">
                    <a:lumMod val="50000"/>
                  </a:schemeClr>
                </a:solidFill>
                <a:latin typeface="Times New Roman" pitchFamily="18" charset="0"/>
                <a:cs typeface="Times New Roman" pitchFamily="18" charset="0"/>
              </a:rPr>
              <a:t>contribution </a:t>
            </a:r>
            <a:r>
              <a:rPr lang="fr-FR" sz="6000" dirty="0" smtClean="0">
                <a:solidFill>
                  <a:schemeClr val="tx1">
                    <a:lumMod val="50000"/>
                  </a:schemeClr>
                </a:solidFill>
                <a:latin typeface="Times New Roman" pitchFamily="18" charset="0"/>
                <a:cs typeface="Times New Roman" pitchFamily="18" charset="0"/>
              </a:rPr>
              <a:t>du (SIG</a:t>
            </a:r>
            <a:r>
              <a:rPr lang="fr-FR" sz="6000" dirty="0">
                <a:solidFill>
                  <a:schemeClr val="tx1">
                    <a:lumMod val="50000"/>
                  </a:schemeClr>
                </a:solidFill>
                <a:latin typeface="Times New Roman" pitchFamily="18" charset="0"/>
                <a:cs typeface="Times New Roman" pitchFamily="18" charset="0"/>
              </a:rPr>
              <a:t>) pour déterminer la vulnérabilité des zones côtières au niveau de la baie d’Alger, en </a:t>
            </a:r>
            <a:r>
              <a:rPr lang="fr-FR" sz="6000" dirty="0" smtClean="0">
                <a:solidFill>
                  <a:schemeClr val="tx1">
                    <a:lumMod val="50000"/>
                  </a:schemeClr>
                </a:solidFill>
                <a:latin typeface="Times New Roman" pitchFamily="18" charset="0"/>
                <a:cs typeface="Times New Roman" pitchFamily="18" charset="0"/>
              </a:rPr>
              <a:t>basant sur des plusieurs paramètres (géologiques</a:t>
            </a:r>
            <a:r>
              <a:rPr lang="fr-FR" sz="6000" dirty="0">
                <a:solidFill>
                  <a:schemeClr val="tx1">
                    <a:lumMod val="50000"/>
                  </a:schemeClr>
                </a:solidFill>
                <a:latin typeface="Times New Roman" pitchFamily="18" charset="0"/>
                <a:cs typeface="Times New Roman" pitchFamily="18" charset="0"/>
              </a:rPr>
              <a:t>, stratigraphiques, hydrogéologiques, </a:t>
            </a:r>
            <a:r>
              <a:rPr lang="fr-FR" sz="6000" dirty="0" smtClean="0">
                <a:solidFill>
                  <a:schemeClr val="tx1">
                    <a:lumMod val="50000"/>
                  </a:schemeClr>
                </a:solidFill>
                <a:latin typeface="Times New Roman" pitchFamily="18" charset="0"/>
                <a:cs typeface="Times New Roman" pitchFamily="18" charset="0"/>
              </a:rPr>
              <a:t>hydrodynamiques, hydrauliques,…).</a:t>
            </a:r>
          </a:p>
          <a:p>
            <a:pPr algn="just"/>
            <a:endParaRPr lang="fr-FR" sz="1800" dirty="0">
              <a:latin typeface="Times New Roman" pitchFamily="18" charset="0"/>
              <a:cs typeface="Times New Roman" pitchFamily="18" charset="0"/>
            </a:endParaRPr>
          </a:p>
          <a:p>
            <a:pPr algn="just"/>
            <a:endParaRPr lang="fr-FR" sz="2600" dirty="0">
              <a:latin typeface="Times New Roman" pitchFamily="18" charset="0"/>
              <a:cs typeface="Times New Roman" pitchFamily="18" charset="0"/>
            </a:endParaRPr>
          </a:p>
          <a:p>
            <a:pPr marL="45720" indent="0">
              <a:buNone/>
            </a:pPr>
            <a:endParaRPr lang="fr-FR" dirty="0" smtClean="0"/>
          </a:p>
          <a:p>
            <a:pPr marL="45720" indent="0">
              <a:buNone/>
            </a:pPr>
            <a:endParaRPr lang="fr-FR" dirty="0"/>
          </a:p>
          <a:p>
            <a:pPr marL="45720" indent="0">
              <a:buNone/>
            </a:pPr>
            <a:endParaRPr lang="fr-FR" dirty="0" smtClean="0"/>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1746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300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2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6000"/>
                            </p:stCondLst>
                            <p:childTnLst>
                              <p:par>
                                <p:cTn id="17" presetID="42" presetClass="entr" presetSubtype="0" fill="hold" nodeType="afterEffect">
                                  <p:stCondLst>
                                    <p:cond delay="6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anim calcmode="lin" valueType="num">
                                      <p:cBhvr>
                                        <p:cTn id="20"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2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2" fill="hold">
                            <p:stCondLst>
                              <p:cond delay="14000"/>
                            </p:stCondLst>
                            <p:childTnLst>
                              <p:par>
                                <p:cTn id="23" presetID="42" presetClass="entr" presetSubtype="0" fill="hold" nodeType="afterEffect">
                                  <p:stCondLst>
                                    <p:cond delay="1200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2000"/>
                                        <p:tgtEl>
                                          <p:spTgt spid="3">
                                            <p:txEl>
                                              <p:pRg st="5" end="5"/>
                                            </p:txEl>
                                          </p:spTgt>
                                        </p:tgtEl>
                                      </p:cBhvr>
                                    </p:animEffect>
                                    <p:anim calcmode="lin" valueType="num">
                                      <p:cBhvr>
                                        <p:cTn id="26"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7" dur="2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260648"/>
            <a:ext cx="3826689"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4</a:t>
            </a:r>
            <a:r>
              <a:rPr lang="fr-FR" sz="2400" b="1" dirty="0">
                <a:solidFill>
                  <a:srgbClr val="7030A0"/>
                </a:solidFill>
                <a:latin typeface="Times New Roman" pitchFamily="18" charset="0"/>
                <a:cs typeface="Times New Roman" pitchFamily="18" charset="0"/>
              </a:rPr>
              <a:t>. Recul du trait de côte</a:t>
            </a:r>
            <a:endParaRPr lang="fr-FR" sz="2400" dirty="0">
              <a:solidFill>
                <a:srgbClr val="7030A0"/>
              </a:solidFill>
              <a:latin typeface="Times New Roman" pitchFamily="18" charset="0"/>
              <a:cs typeface="Times New Roman" pitchFamily="18" charset="0"/>
            </a:endParaRPr>
          </a:p>
        </p:txBody>
      </p:sp>
      <p:pic>
        <p:nvPicPr>
          <p:cNvPr id="5122" name="Image 2" descr="C:\Documents and Settings\Siscovic\Bureau\recul de trait.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722313"/>
            <a:ext cx="8184232" cy="601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35361" y="908720"/>
            <a:ext cx="3528392" cy="2308324"/>
          </a:xfrm>
          <a:prstGeom prst="rect">
            <a:avLst/>
          </a:prstGeom>
        </p:spPr>
        <p:txBody>
          <a:bodyPr wrap="square">
            <a:spAutoFit/>
          </a:bodyPr>
          <a:lstStyle/>
          <a:p>
            <a:pPr algn="just"/>
            <a:r>
              <a:rPr lang="fr-FR" sz="2400" dirty="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Par </a:t>
            </a:r>
            <a:r>
              <a:rPr lang="fr-FR" sz="2400" dirty="0">
                <a:solidFill>
                  <a:schemeClr val="tx1">
                    <a:lumMod val="50000"/>
                  </a:schemeClr>
                </a:solidFill>
                <a:latin typeface="Times New Roman" pitchFamily="18" charset="0"/>
                <a:cs typeface="Times New Roman" pitchFamily="18" charset="0"/>
              </a:rPr>
              <a:t>une approche tendancielle de 42 ans à la </a:t>
            </a:r>
            <a:r>
              <a:rPr lang="fr-FR" sz="2400" dirty="0" smtClean="0">
                <a:solidFill>
                  <a:schemeClr val="tx1">
                    <a:lumMod val="50000"/>
                  </a:schemeClr>
                </a:solidFill>
                <a:latin typeface="Times New Roman" pitchFamily="18" charset="0"/>
                <a:cs typeface="Times New Roman" pitchFamily="18" charset="0"/>
              </a:rPr>
              <a:t>période </a:t>
            </a:r>
            <a:r>
              <a:rPr lang="fr-FR" sz="2400" dirty="0">
                <a:solidFill>
                  <a:schemeClr val="tx1">
                    <a:lumMod val="50000"/>
                  </a:schemeClr>
                </a:solidFill>
                <a:latin typeface="Times New Roman" pitchFamily="18" charset="0"/>
                <a:cs typeface="Times New Roman" pitchFamily="18" charset="0"/>
              </a:rPr>
              <a:t>de (1972-2014</a:t>
            </a:r>
            <a:r>
              <a:rPr lang="fr-FR" sz="2400" dirty="0" smtClean="0">
                <a:solidFill>
                  <a:schemeClr val="tx1">
                    <a:lumMod val="50000"/>
                  </a:schemeClr>
                </a:solidFill>
                <a:latin typeface="Times New Roman" pitchFamily="18" charset="0"/>
                <a:cs typeface="Times New Roman" pitchFamily="18" charset="0"/>
              </a:rPr>
              <a:t>), les </a:t>
            </a:r>
            <a:r>
              <a:rPr lang="fr-FR" sz="2400" dirty="0">
                <a:solidFill>
                  <a:schemeClr val="tx1">
                    <a:lumMod val="50000"/>
                  </a:schemeClr>
                </a:solidFill>
                <a:latin typeface="Times New Roman" pitchFamily="18" charset="0"/>
                <a:cs typeface="Times New Roman" pitchFamily="18" charset="0"/>
              </a:rPr>
              <a:t>rivages de la baie d’Alger sont enregistrées un recul </a:t>
            </a:r>
            <a:r>
              <a:rPr lang="fr-FR" sz="2400" dirty="0" smtClean="0">
                <a:solidFill>
                  <a:schemeClr val="tx1">
                    <a:lumMod val="50000"/>
                  </a:schemeClr>
                </a:solidFill>
                <a:latin typeface="Times New Roman" pitchFamily="18" charset="0"/>
                <a:cs typeface="Times New Roman" pitchFamily="18" charset="0"/>
              </a:rPr>
              <a:t>modéré.</a:t>
            </a:r>
            <a:endParaRPr lang="fr-FR" sz="2400" dirty="0">
              <a:solidFill>
                <a:schemeClr val="tx1">
                  <a:lumMod val="50000"/>
                </a:schemeClr>
              </a:solidFill>
              <a:latin typeface="Times New Roman" pitchFamily="18" charset="0"/>
              <a:cs typeface="Times New Roman" pitchFamily="18" charset="0"/>
            </a:endParaRPr>
          </a:p>
        </p:txBody>
      </p:sp>
      <p:sp>
        <p:nvSpPr>
          <p:cNvPr id="4" name="Rectangle 3"/>
          <p:cNvSpPr/>
          <p:nvPr/>
        </p:nvSpPr>
        <p:spPr>
          <a:xfrm>
            <a:off x="8456" y="5534561"/>
            <a:ext cx="4104725"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18 </a:t>
            </a:r>
            <a:r>
              <a:rPr lang="fr-FR" sz="2000" b="1" dirty="0">
                <a:solidFill>
                  <a:schemeClr val="tx1">
                    <a:lumMod val="50000"/>
                  </a:schemeClr>
                </a:solidFill>
                <a:latin typeface="Times New Roman" pitchFamily="18" charset="0"/>
                <a:cs typeface="Times New Roman" pitchFamily="18" charset="0"/>
              </a:rPr>
              <a:t>: Etat de la vulnérabilité côtière selon l’évolution du trait de côte pour la baie d’Alger</a:t>
            </a: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30</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73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6" presetClass="entr" presetSubtype="16" fill="hold" nodeType="afterEffect">
                                  <p:stCondLst>
                                    <p:cond delay="3000"/>
                                  </p:stCondLst>
                                  <p:childTnLst>
                                    <p:set>
                                      <p:cBhvr>
                                        <p:cTn id="16" dur="1" fill="hold">
                                          <p:stCondLst>
                                            <p:cond delay="0"/>
                                          </p:stCondLst>
                                        </p:cTn>
                                        <p:tgtEl>
                                          <p:spTgt spid="5122"/>
                                        </p:tgtEl>
                                        <p:attrNameLst>
                                          <p:attrName>style.visibility</p:attrName>
                                        </p:attrNameLst>
                                      </p:cBhvr>
                                      <p:to>
                                        <p:strVal val="visible"/>
                                      </p:to>
                                    </p:set>
                                    <p:animEffect transition="in" filter="circle(in)">
                                      <p:cBhvr>
                                        <p:cTn id="17" dur="2000"/>
                                        <p:tgtEl>
                                          <p:spTgt spid="5122"/>
                                        </p:tgtEl>
                                      </p:cBhvr>
                                    </p:animEffect>
                                  </p:childTnLst>
                                </p:cTn>
                              </p:par>
                              <p:par>
                                <p:cTn id="18" presetID="16" presetClass="entr" presetSubtype="21" fill="hold" grpId="0" nodeType="withEffect">
                                  <p:stCondLst>
                                    <p:cond delay="300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352" y="188640"/>
            <a:ext cx="5245988"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5</a:t>
            </a:r>
            <a:r>
              <a:rPr lang="fr-FR" sz="2400" b="1" dirty="0">
                <a:solidFill>
                  <a:srgbClr val="7030A0"/>
                </a:solidFill>
                <a:latin typeface="Times New Roman" pitchFamily="18" charset="0"/>
                <a:cs typeface="Times New Roman" pitchFamily="18" charset="0"/>
              </a:rPr>
              <a:t>. Amplitude moyenne de la marée</a:t>
            </a:r>
            <a:endParaRPr lang="fr-FR" sz="2400" dirty="0">
              <a:solidFill>
                <a:srgbClr val="7030A0"/>
              </a:solidFill>
              <a:latin typeface="Times New Roman" pitchFamily="18" charset="0"/>
              <a:cs typeface="Times New Roman" pitchFamily="18" charset="0"/>
            </a:endParaRPr>
          </a:p>
        </p:txBody>
      </p:sp>
      <p:sp>
        <p:nvSpPr>
          <p:cNvPr id="3" name="Rectangle 2"/>
          <p:cNvSpPr/>
          <p:nvPr/>
        </p:nvSpPr>
        <p:spPr>
          <a:xfrm>
            <a:off x="242097" y="1124744"/>
            <a:ext cx="4084568" cy="193899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L’amplitude </a:t>
            </a:r>
            <a:r>
              <a:rPr lang="fr-FR" sz="2400" dirty="0">
                <a:solidFill>
                  <a:schemeClr val="tx1">
                    <a:lumMod val="50000"/>
                  </a:schemeClr>
                </a:solidFill>
                <a:latin typeface="Times New Roman" pitchFamily="18" charset="0"/>
                <a:cs typeface="Times New Roman" pitchFamily="18" charset="0"/>
              </a:rPr>
              <a:t>moyenne de la </a:t>
            </a:r>
            <a:r>
              <a:rPr lang="fr-FR" sz="2400" dirty="0" smtClean="0">
                <a:solidFill>
                  <a:schemeClr val="tx1">
                    <a:lumMod val="50000"/>
                  </a:schemeClr>
                </a:solidFill>
                <a:latin typeface="Times New Roman" pitchFamily="18" charset="0"/>
                <a:cs typeface="Times New Roman" pitchFamily="18" charset="0"/>
              </a:rPr>
              <a:t>marée </a:t>
            </a:r>
            <a:r>
              <a:rPr lang="fr-FR" sz="2400" dirty="0">
                <a:solidFill>
                  <a:schemeClr val="tx1">
                    <a:lumMod val="50000"/>
                  </a:schemeClr>
                </a:solidFill>
                <a:latin typeface="Times New Roman" pitchFamily="18" charset="0"/>
                <a:cs typeface="Times New Roman" pitchFamily="18" charset="0"/>
              </a:rPr>
              <a:t>au niveau de la baie </a:t>
            </a:r>
            <a:r>
              <a:rPr lang="fr-FR" sz="2400" dirty="0" smtClean="0">
                <a:solidFill>
                  <a:schemeClr val="tx1">
                    <a:lumMod val="50000"/>
                  </a:schemeClr>
                </a:solidFill>
                <a:latin typeface="Times New Roman" pitchFamily="18" charset="0"/>
                <a:cs typeface="Times New Roman" pitchFamily="18" charset="0"/>
              </a:rPr>
              <a:t>d’Alger </a:t>
            </a:r>
            <a:r>
              <a:rPr lang="fr-FR" sz="2400" dirty="0">
                <a:solidFill>
                  <a:schemeClr val="tx1">
                    <a:lumMod val="50000"/>
                  </a:schemeClr>
                </a:solidFill>
                <a:latin typeface="Times New Roman" pitchFamily="18" charset="0"/>
                <a:cs typeface="Times New Roman" pitchFamily="18" charset="0"/>
              </a:rPr>
              <a:t>est 0,34 m, </a:t>
            </a:r>
            <a:r>
              <a:rPr lang="fr-FR" sz="2400" dirty="0" smtClean="0">
                <a:solidFill>
                  <a:schemeClr val="tx1">
                    <a:lumMod val="50000"/>
                  </a:schemeClr>
                </a:solidFill>
                <a:latin typeface="Times New Roman" pitchFamily="18" charset="0"/>
                <a:cs typeface="Times New Roman" pitchFamily="18" charset="0"/>
              </a:rPr>
              <a:t>dont le </a:t>
            </a:r>
            <a:r>
              <a:rPr lang="fr-FR" sz="2400" dirty="0">
                <a:solidFill>
                  <a:schemeClr val="tx1">
                    <a:lumMod val="50000"/>
                  </a:schemeClr>
                </a:solidFill>
                <a:latin typeface="Times New Roman" pitchFamily="18" charset="0"/>
                <a:cs typeface="Times New Roman" pitchFamily="18" charset="0"/>
              </a:rPr>
              <a:t>risque de ce facteur est très élevé.</a:t>
            </a:r>
          </a:p>
        </p:txBody>
      </p:sp>
      <p:pic>
        <p:nvPicPr>
          <p:cNvPr id="6146" name="Image 11" descr="C:\Documents and Settings\Siscovic\Bureau\MAR.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1824" y="650305"/>
            <a:ext cx="7680176" cy="601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40301" y="5589240"/>
            <a:ext cx="4488160"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19 </a:t>
            </a:r>
            <a:r>
              <a:rPr lang="fr-FR" sz="2000" b="1" dirty="0">
                <a:solidFill>
                  <a:schemeClr val="tx1">
                    <a:lumMod val="50000"/>
                  </a:schemeClr>
                </a:solidFill>
                <a:latin typeface="Times New Roman" pitchFamily="18" charset="0"/>
                <a:cs typeface="Times New Roman" pitchFamily="18" charset="0"/>
              </a:rPr>
              <a:t>: Etat de la vulnérabilité côtière selon l’amplitude moyenne de la marée pour la baie d’Alger</a:t>
            </a: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31</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273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6" presetClass="entr" presetSubtype="16" fill="hold" nodeType="afterEffect">
                                  <p:stCondLst>
                                    <p:cond delay="2000"/>
                                  </p:stCondLst>
                                  <p:childTnLst>
                                    <p:set>
                                      <p:cBhvr>
                                        <p:cTn id="16" dur="1" fill="hold">
                                          <p:stCondLst>
                                            <p:cond delay="0"/>
                                          </p:stCondLst>
                                        </p:cTn>
                                        <p:tgtEl>
                                          <p:spTgt spid="6146"/>
                                        </p:tgtEl>
                                        <p:attrNameLst>
                                          <p:attrName>style.visibility</p:attrName>
                                        </p:attrNameLst>
                                      </p:cBhvr>
                                      <p:to>
                                        <p:strVal val="visible"/>
                                      </p:to>
                                    </p:set>
                                    <p:animEffect transition="in" filter="circle(in)">
                                      <p:cBhvr>
                                        <p:cTn id="17" dur="2000"/>
                                        <p:tgtEl>
                                          <p:spTgt spid="6146"/>
                                        </p:tgtEl>
                                      </p:cBhvr>
                                    </p:animEffect>
                                  </p:childTnLst>
                                </p:cTn>
                              </p:par>
                              <p:par>
                                <p:cTn id="18" presetID="16" presetClass="entr" presetSubtype="21" fill="hold" grpId="0" nodeType="withEffect">
                                  <p:stCondLst>
                                    <p:cond delay="200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16632"/>
            <a:ext cx="4864665"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a:t>
            </a:r>
            <a:r>
              <a:rPr lang="fr-FR" sz="2400" b="1" dirty="0">
                <a:solidFill>
                  <a:srgbClr val="7030A0"/>
                </a:solidFill>
                <a:latin typeface="Times New Roman" pitchFamily="18" charset="0"/>
                <a:cs typeface="Times New Roman" pitchFamily="18" charset="0"/>
              </a:rPr>
              <a:t>6. Hauteur moyenne de la houle</a:t>
            </a:r>
            <a:endParaRPr lang="fr-FR" sz="2400" dirty="0">
              <a:solidFill>
                <a:srgbClr val="7030A0"/>
              </a:solidFill>
              <a:latin typeface="Times New Roman" pitchFamily="18" charset="0"/>
              <a:cs typeface="Times New Roman" pitchFamily="18" charset="0"/>
            </a:endParaRPr>
          </a:p>
        </p:txBody>
      </p:sp>
      <p:pic>
        <p:nvPicPr>
          <p:cNvPr id="7170" name="Image 12" descr="C:\Documents and Settings\Siscovic\Bureau\HOU.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840" y="578297"/>
            <a:ext cx="7536160" cy="6163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35360" y="764704"/>
            <a:ext cx="4320480" cy="3416320"/>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Dans la baie d’Alger, </a:t>
            </a:r>
            <a:r>
              <a:rPr lang="fr-FR" sz="2400" dirty="0">
                <a:solidFill>
                  <a:schemeClr val="tx1">
                    <a:lumMod val="50000"/>
                  </a:schemeClr>
                </a:solidFill>
                <a:latin typeface="Times New Roman" pitchFamily="18" charset="0"/>
                <a:cs typeface="Times New Roman" pitchFamily="18" charset="0"/>
              </a:rPr>
              <a:t>les vagues se propagent de l’ouest vers l’est, </a:t>
            </a:r>
            <a:r>
              <a:rPr lang="fr-FR" sz="2400" smtClean="0">
                <a:solidFill>
                  <a:schemeClr val="tx1">
                    <a:lumMod val="50000"/>
                  </a:schemeClr>
                </a:solidFill>
                <a:latin typeface="Times New Roman" pitchFamily="18" charset="0"/>
                <a:cs typeface="Times New Roman" pitchFamily="18" charset="0"/>
              </a:rPr>
              <a:t>on remarque </a:t>
            </a:r>
            <a:r>
              <a:rPr lang="fr-FR" sz="2400" dirty="0" smtClean="0">
                <a:solidFill>
                  <a:schemeClr val="tx1">
                    <a:lumMod val="50000"/>
                  </a:schemeClr>
                </a:solidFill>
                <a:latin typeface="Times New Roman" pitchFamily="18" charset="0"/>
                <a:cs typeface="Times New Roman" pitchFamily="18" charset="0"/>
              </a:rPr>
              <a:t>une </a:t>
            </a:r>
            <a:r>
              <a:rPr lang="fr-FR" sz="2400" dirty="0">
                <a:solidFill>
                  <a:schemeClr val="tx1">
                    <a:lumMod val="50000"/>
                  </a:schemeClr>
                </a:solidFill>
                <a:latin typeface="Times New Roman" pitchFamily="18" charset="0"/>
                <a:cs typeface="Times New Roman" pitchFamily="18" charset="0"/>
              </a:rPr>
              <a:t>diminution de la hauteur de  vague qui atteint à 0,1 m </a:t>
            </a:r>
            <a:r>
              <a:rPr lang="fr-FR" sz="2400" dirty="0" smtClean="0">
                <a:solidFill>
                  <a:schemeClr val="tx1">
                    <a:lumMod val="50000"/>
                  </a:schemeClr>
                </a:solidFill>
                <a:latin typeface="Times New Roman" pitchFamily="18" charset="0"/>
                <a:cs typeface="Times New Roman" pitchFamily="18" charset="0"/>
              </a:rPr>
              <a:t>aux </a:t>
            </a:r>
            <a:r>
              <a:rPr lang="fr-FR" sz="2400" dirty="0">
                <a:solidFill>
                  <a:schemeClr val="tx1">
                    <a:lumMod val="50000"/>
                  </a:schemeClr>
                </a:solidFill>
                <a:latin typeface="Times New Roman" pitchFamily="18" charset="0"/>
                <a:cs typeface="Times New Roman" pitchFamily="18" charset="0"/>
              </a:rPr>
              <a:t>rivages des communes d’Alger centre et </a:t>
            </a:r>
            <a:r>
              <a:rPr lang="fr-FR" sz="2400" dirty="0" err="1" smtClean="0">
                <a:solidFill>
                  <a:schemeClr val="tx1">
                    <a:lumMod val="50000"/>
                  </a:schemeClr>
                </a:solidFill>
                <a:latin typeface="Times New Roman" pitchFamily="18" charset="0"/>
                <a:cs typeface="Times New Roman" pitchFamily="18" charset="0"/>
              </a:rPr>
              <a:t>Belouizdad</a:t>
            </a:r>
            <a:r>
              <a:rPr lang="fr-FR" sz="2400" dirty="0" smtClean="0">
                <a:solidFill>
                  <a:schemeClr val="tx1">
                    <a:lumMod val="50000"/>
                  </a:schemeClr>
                </a:solidFill>
                <a:latin typeface="Times New Roman" pitchFamily="18" charset="0"/>
                <a:cs typeface="Times New Roman" pitchFamily="18" charset="0"/>
              </a:rPr>
              <a:t>, </a:t>
            </a:r>
            <a:r>
              <a:rPr lang="fr-FR" sz="2400" dirty="0">
                <a:solidFill>
                  <a:schemeClr val="tx1">
                    <a:lumMod val="50000"/>
                  </a:schemeClr>
                </a:solidFill>
                <a:latin typeface="Times New Roman" pitchFamily="18" charset="0"/>
                <a:cs typeface="Times New Roman" pitchFamily="18" charset="0"/>
              </a:rPr>
              <a:t>mais aux extrémités de la baie </a:t>
            </a:r>
            <a:r>
              <a:rPr lang="fr-FR" sz="2400" dirty="0" smtClean="0">
                <a:solidFill>
                  <a:schemeClr val="tx1">
                    <a:lumMod val="50000"/>
                  </a:schemeClr>
                </a:solidFill>
                <a:latin typeface="Times New Roman" pitchFamily="18" charset="0"/>
                <a:cs typeface="Times New Roman" pitchFamily="18" charset="0"/>
              </a:rPr>
              <a:t>la </a:t>
            </a:r>
            <a:r>
              <a:rPr lang="fr-FR" sz="2400" dirty="0">
                <a:solidFill>
                  <a:schemeClr val="tx1">
                    <a:lumMod val="50000"/>
                  </a:schemeClr>
                </a:solidFill>
                <a:latin typeface="Times New Roman" pitchFamily="18" charset="0"/>
                <a:cs typeface="Times New Roman" pitchFamily="18" charset="0"/>
              </a:rPr>
              <a:t>hauteur moyenne de la houle peut dépasser 4,5 m (LEM).  </a:t>
            </a:r>
          </a:p>
        </p:txBody>
      </p:sp>
      <p:sp>
        <p:nvSpPr>
          <p:cNvPr id="4" name="Rectangle 3"/>
          <p:cNvSpPr/>
          <p:nvPr/>
        </p:nvSpPr>
        <p:spPr>
          <a:xfrm>
            <a:off x="335360" y="5589240"/>
            <a:ext cx="4320480"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20 </a:t>
            </a:r>
            <a:r>
              <a:rPr lang="fr-FR" sz="2000" b="1" dirty="0">
                <a:solidFill>
                  <a:schemeClr val="tx1">
                    <a:lumMod val="50000"/>
                  </a:schemeClr>
                </a:solidFill>
                <a:latin typeface="Times New Roman" pitchFamily="18" charset="0"/>
                <a:cs typeface="Times New Roman" pitchFamily="18" charset="0"/>
              </a:rPr>
              <a:t>: Eta de la vulnérabilité côtière selon la hauteur moyenne de la houle pour la baie d’Alger</a:t>
            </a: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32</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6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6" presetClass="entr" presetSubtype="16" fill="hold" nodeType="afterEffect">
                                  <p:stCondLst>
                                    <p:cond delay="3000"/>
                                  </p:stCondLst>
                                  <p:childTnLst>
                                    <p:set>
                                      <p:cBhvr>
                                        <p:cTn id="16" dur="1" fill="hold">
                                          <p:stCondLst>
                                            <p:cond delay="0"/>
                                          </p:stCondLst>
                                        </p:cTn>
                                        <p:tgtEl>
                                          <p:spTgt spid="7170"/>
                                        </p:tgtEl>
                                        <p:attrNameLst>
                                          <p:attrName>style.visibility</p:attrName>
                                        </p:attrNameLst>
                                      </p:cBhvr>
                                      <p:to>
                                        <p:strVal val="visible"/>
                                      </p:to>
                                    </p:set>
                                    <p:animEffect transition="in" filter="circle(in)">
                                      <p:cBhvr>
                                        <p:cTn id="17" dur="2000"/>
                                        <p:tgtEl>
                                          <p:spTgt spid="7170"/>
                                        </p:tgtEl>
                                      </p:cBhvr>
                                    </p:animEffect>
                                  </p:childTnLst>
                                </p:cTn>
                              </p:par>
                              <p:par>
                                <p:cTn id="18" presetID="16" presetClass="entr" presetSubtype="21" fill="hold" grpId="0" nodeType="withEffect">
                                  <p:stCondLst>
                                    <p:cond delay="300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16632"/>
            <a:ext cx="8440003" cy="461665"/>
          </a:xfrm>
          <a:prstGeom prst="rect">
            <a:avLst/>
          </a:prstGeom>
        </p:spPr>
        <p:txBody>
          <a:bodyPr wrap="none">
            <a:spAutoFit/>
          </a:bodyPr>
          <a:lstStyle/>
          <a:p>
            <a:r>
              <a:rPr lang="fr-FR" sz="2400" b="1" dirty="0" smtClean="0">
                <a:solidFill>
                  <a:schemeClr val="tx1">
                    <a:lumMod val="50000"/>
                  </a:schemeClr>
                </a:solidFill>
                <a:latin typeface="Times New Roman" pitchFamily="18" charset="0"/>
                <a:cs typeface="Times New Roman" pitchFamily="18" charset="0"/>
              </a:rPr>
              <a:t>III. </a:t>
            </a:r>
            <a:r>
              <a:rPr lang="fr-FR" sz="2400" b="1" dirty="0">
                <a:solidFill>
                  <a:schemeClr val="tx1">
                    <a:lumMod val="50000"/>
                  </a:schemeClr>
                </a:solidFill>
                <a:latin typeface="Times New Roman" pitchFamily="18" charset="0"/>
                <a:cs typeface="Times New Roman" pitchFamily="18" charset="0"/>
              </a:rPr>
              <a:t>INDICE CÔTIER DE LA VULNERABILITE PHYSIQUE</a:t>
            </a:r>
            <a:endParaRPr lang="fr-FR" sz="2400" dirty="0">
              <a:solidFill>
                <a:schemeClr val="tx1">
                  <a:lumMod val="50000"/>
                </a:schemeClr>
              </a:solidFill>
              <a:latin typeface="Times New Roman" pitchFamily="18" charset="0"/>
              <a:cs typeface="Times New Roman" pitchFamily="18" charset="0"/>
            </a:endParaRPr>
          </a:p>
        </p:txBody>
      </p:sp>
      <p:sp>
        <p:nvSpPr>
          <p:cNvPr id="3" name="Rectangle 2"/>
          <p:cNvSpPr/>
          <p:nvPr/>
        </p:nvSpPr>
        <p:spPr>
          <a:xfrm>
            <a:off x="345494" y="580155"/>
            <a:ext cx="11521280" cy="830997"/>
          </a:xfrm>
          <a:prstGeom prst="rect">
            <a:avLst/>
          </a:prstGeom>
        </p:spPr>
        <p:txBody>
          <a:bodyPr wrap="square">
            <a:spAutoFit/>
          </a:bodyPr>
          <a:lstStyle/>
          <a:p>
            <a:r>
              <a:rPr lang="fr-FR" sz="2400" dirty="0" smtClean="0">
                <a:solidFill>
                  <a:schemeClr val="tx1">
                    <a:lumMod val="50000"/>
                  </a:schemeClr>
                </a:solidFill>
                <a:latin typeface="Times New Roman" pitchFamily="18" charset="0"/>
                <a:cs typeface="Times New Roman" pitchFamily="18" charset="0"/>
              </a:rPr>
              <a:t>  Les </a:t>
            </a:r>
            <a:r>
              <a:rPr lang="fr-FR" sz="2400" dirty="0">
                <a:solidFill>
                  <a:schemeClr val="tx1">
                    <a:lumMod val="50000"/>
                  </a:schemeClr>
                </a:solidFill>
                <a:latin typeface="Times New Roman" pitchFamily="18" charset="0"/>
                <a:cs typeface="Times New Roman" pitchFamily="18" charset="0"/>
              </a:rPr>
              <a:t>valeurs de l’ICV </a:t>
            </a:r>
            <a:r>
              <a:rPr lang="fr-FR" sz="2400" dirty="0" smtClean="0">
                <a:solidFill>
                  <a:schemeClr val="tx1">
                    <a:lumMod val="50000"/>
                  </a:schemeClr>
                </a:solidFill>
                <a:latin typeface="Times New Roman" pitchFamily="18" charset="0"/>
                <a:cs typeface="Times New Roman" pitchFamily="18" charset="0"/>
              </a:rPr>
              <a:t>que </a:t>
            </a:r>
            <a:r>
              <a:rPr lang="fr-FR" sz="2400" dirty="0">
                <a:solidFill>
                  <a:schemeClr val="tx1">
                    <a:lumMod val="50000"/>
                  </a:schemeClr>
                </a:solidFill>
                <a:latin typeface="Times New Roman" pitchFamily="18" charset="0"/>
                <a:cs typeface="Times New Roman" pitchFamily="18" charset="0"/>
              </a:rPr>
              <a:t>nous avons calculé selon la formule de </a:t>
            </a:r>
            <a:r>
              <a:rPr lang="fr-FR" sz="2400" dirty="0" err="1">
                <a:solidFill>
                  <a:schemeClr val="tx1">
                    <a:lumMod val="50000"/>
                  </a:schemeClr>
                </a:solidFill>
                <a:latin typeface="Times New Roman" pitchFamily="18" charset="0"/>
                <a:cs typeface="Times New Roman" pitchFamily="18" charset="0"/>
              </a:rPr>
              <a:t>Gornitz</a:t>
            </a:r>
            <a:r>
              <a:rPr lang="fr-FR" sz="2400" dirty="0">
                <a:solidFill>
                  <a:schemeClr val="tx1">
                    <a:lumMod val="50000"/>
                  </a:schemeClr>
                </a:solidFill>
                <a:latin typeface="Times New Roman" pitchFamily="18" charset="0"/>
                <a:cs typeface="Times New Roman" pitchFamily="18" charset="0"/>
              </a:rPr>
              <a:t> et </a:t>
            </a:r>
            <a:r>
              <a:rPr lang="fr-FR" sz="2400" i="1" dirty="0">
                <a:solidFill>
                  <a:schemeClr val="tx1">
                    <a:lumMod val="50000"/>
                  </a:schemeClr>
                </a:solidFill>
                <a:latin typeface="Times New Roman" pitchFamily="18" charset="0"/>
                <a:cs typeface="Times New Roman" pitchFamily="18" charset="0"/>
              </a:rPr>
              <a:t>al</a:t>
            </a:r>
            <a:r>
              <a:rPr lang="fr-FR" sz="2400" dirty="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1994) varient </a:t>
            </a:r>
            <a:r>
              <a:rPr lang="fr-FR" sz="2400" dirty="0">
                <a:solidFill>
                  <a:schemeClr val="tx1">
                    <a:lumMod val="50000"/>
                  </a:schemeClr>
                </a:solidFill>
                <a:latin typeface="Times New Roman" pitchFamily="18" charset="0"/>
                <a:cs typeface="Times New Roman" pitchFamily="18" charset="0"/>
              </a:rPr>
              <a:t>entre 1,6 et </a:t>
            </a:r>
            <a:r>
              <a:rPr lang="fr-FR" sz="2400" dirty="0" smtClean="0">
                <a:solidFill>
                  <a:schemeClr val="tx1">
                    <a:lumMod val="50000"/>
                  </a:schemeClr>
                </a:solidFill>
                <a:latin typeface="Times New Roman" pitchFamily="18" charset="0"/>
                <a:cs typeface="Times New Roman" pitchFamily="18" charset="0"/>
              </a:rPr>
              <a:t>17,7, </a:t>
            </a:r>
            <a:r>
              <a:rPr lang="fr-FR" sz="2400" dirty="0">
                <a:solidFill>
                  <a:schemeClr val="tx1">
                    <a:lumMod val="50000"/>
                  </a:schemeClr>
                </a:solidFill>
                <a:latin typeface="Times New Roman" pitchFamily="18" charset="0"/>
                <a:cs typeface="Times New Roman" pitchFamily="18" charset="0"/>
              </a:rPr>
              <a:t>on </a:t>
            </a:r>
            <a:r>
              <a:rPr lang="fr-FR" sz="2400" dirty="0" smtClean="0">
                <a:solidFill>
                  <a:schemeClr val="tx1">
                    <a:lumMod val="50000"/>
                  </a:schemeClr>
                </a:solidFill>
                <a:latin typeface="Times New Roman" pitchFamily="18" charset="0"/>
                <a:cs typeface="Times New Roman" pitchFamily="18" charset="0"/>
              </a:rPr>
              <a:t>distingue quatre catégories</a:t>
            </a:r>
            <a:r>
              <a:rPr lang="fr-FR" sz="2400" dirty="0">
                <a:solidFill>
                  <a:schemeClr val="tx1">
                    <a:lumMod val="50000"/>
                  </a:schemeClr>
                </a:solidFill>
                <a:latin typeface="Times New Roman" pitchFamily="18" charset="0"/>
                <a:cs typeface="Times New Roman" pitchFamily="18" charset="0"/>
              </a:rPr>
              <a:t> de </a:t>
            </a:r>
            <a:r>
              <a:rPr lang="fr-FR" sz="2400" dirty="0" smtClean="0">
                <a:solidFill>
                  <a:schemeClr val="tx1">
                    <a:lumMod val="50000"/>
                  </a:schemeClr>
                </a:solidFill>
                <a:latin typeface="Times New Roman" pitchFamily="18" charset="0"/>
                <a:cs typeface="Times New Roman" pitchFamily="18" charset="0"/>
              </a:rPr>
              <a:t>l’ICV</a:t>
            </a:r>
            <a:r>
              <a:rPr lang="fr-FR" sz="2400" dirty="0">
                <a:solidFill>
                  <a:schemeClr val="tx1">
                    <a:lumMod val="50000"/>
                  </a:schemeClr>
                </a:solidFill>
                <a:latin typeface="Times New Roman" pitchFamily="18" charset="0"/>
                <a:cs typeface="Times New Roman" pitchFamily="18" charset="0"/>
              </a:rPr>
              <a:t>.</a:t>
            </a:r>
          </a:p>
        </p:txBody>
      </p:sp>
      <p:pic>
        <p:nvPicPr>
          <p:cNvPr id="2050" name="Image 3" descr="C:\Documents and Settings\Siscovic\Bureau\VULNERABILIT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1152"/>
            <a:ext cx="12192000" cy="482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623392" y="6192167"/>
            <a:ext cx="11017224" cy="400110"/>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21 </a:t>
            </a:r>
            <a:r>
              <a:rPr lang="fr-FR" sz="2000" b="1" dirty="0">
                <a:solidFill>
                  <a:schemeClr val="tx1">
                    <a:lumMod val="50000"/>
                  </a:schemeClr>
                </a:solidFill>
                <a:latin typeface="Times New Roman" pitchFamily="18" charset="0"/>
                <a:cs typeface="Times New Roman" pitchFamily="18" charset="0"/>
              </a:rPr>
              <a:t>: Carte de l’indice côtier de vulnérabilité (ICV) pour le littoral de la baie d’Alger </a:t>
            </a: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33</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6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circle(in)">
                                      <p:cBhvr>
                                        <p:cTn id="19" dur="2000"/>
                                        <p:tgtEl>
                                          <p:spTgt spid="205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88640"/>
            <a:ext cx="6135590" cy="461665"/>
          </a:xfrm>
          <a:prstGeom prst="rect">
            <a:avLst/>
          </a:prstGeom>
        </p:spPr>
        <p:txBody>
          <a:bodyPr wrap="none">
            <a:spAutoFit/>
          </a:bodyPr>
          <a:lstStyle/>
          <a:p>
            <a:r>
              <a:rPr lang="fr-FR" sz="2400" b="1" dirty="0" smtClean="0">
                <a:solidFill>
                  <a:schemeClr val="tx1">
                    <a:lumMod val="50000"/>
                  </a:schemeClr>
                </a:solidFill>
                <a:latin typeface="Times New Roman" pitchFamily="18" charset="0"/>
                <a:cs typeface="Times New Roman" pitchFamily="18" charset="0"/>
              </a:rPr>
              <a:t>IV. DISCUSSION DES VALEURS DE L’ICV</a:t>
            </a:r>
            <a:endParaRPr lang="fr-FR" sz="2400" dirty="0">
              <a:solidFill>
                <a:schemeClr val="tx1">
                  <a:lumMod val="50000"/>
                </a:schemeClr>
              </a:solidFill>
              <a:latin typeface="Times New Roman" pitchFamily="18" charset="0"/>
              <a:cs typeface="Times New Roman" pitchFamily="18" charset="0"/>
            </a:endParaRPr>
          </a:p>
        </p:txBody>
      </p:sp>
      <p:pic>
        <p:nvPicPr>
          <p:cNvPr id="2050" name="Graphiqu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 y="2803160"/>
            <a:ext cx="7247480" cy="3101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52352" y="5904728"/>
            <a:ext cx="6744072" cy="707886"/>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22 </a:t>
            </a:r>
            <a:r>
              <a:rPr lang="fr-FR" sz="2000" b="1" dirty="0">
                <a:solidFill>
                  <a:schemeClr val="tx1">
                    <a:lumMod val="50000"/>
                  </a:schemeClr>
                </a:solidFill>
                <a:latin typeface="Times New Roman" pitchFamily="18" charset="0"/>
                <a:cs typeface="Times New Roman" pitchFamily="18" charset="0"/>
              </a:rPr>
              <a:t>: Pourcentage du littoral de la baie d’Alger pour chaque degré de vulnérabilité physique</a:t>
            </a:r>
          </a:p>
        </p:txBody>
      </p:sp>
      <p:sp>
        <p:nvSpPr>
          <p:cNvPr id="5" name="Rectangle 4"/>
          <p:cNvSpPr/>
          <p:nvPr/>
        </p:nvSpPr>
        <p:spPr>
          <a:xfrm>
            <a:off x="243344" y="709095"/>
            <a:ext cx="11668535" cy="193899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On peut constater </a:t>
            </a:r>
            <a:r>
              <a:rPr lang="fr-FR" sz="2400" dirty="0">
                <a:solidFill>
                  <a:schemeClr val="tx1">
                    <a:lumMod val="50000"/>
                  </a:schemeClr>
                </a:solidFill>
                <a:latin typeface="Times New Roman" pitchFamily="18" charset="0"/>
                <a:cs typeface="Times New Roman" pitchFamily="18" charset="0"/>
              </a:rPr>
              <a:t>qu’environ de 50 % du littoral de la baie d’Alger subit un risque </a:t>
            </a:r>
            <a:r>
              <a:rPr lang="fr-FR" sz="2400" dirty="0" smtClean="0">
                <a:solidFill>
                  <a:schemeClr val="tx1">
                    <a:lumMod val="50000"/>
                  </a:schemeClr>
                </a:solidFill>
                <a:latin typeface="Times New Roman" pitchFamily="18" charset="0"/>
                <a:cs typeface="Times New Roman" pitchFamily="18" charset="0"/>
              </a:rPr>
              <a:t>réel, presque de 28 % de long de côte sont des zones à très haut risque par 14,02 km, et supérieur à 10 km sont classées comme des zones  à risque élevé 21 %, le risque modéré présente la grande proportion 31% (15,69 km du long de la côte), enfin, on remarque une valeur considérable des zones côtières à faible risque environ de 20%  (9,86 km).</a:t>
            </a:r>
          </a:p>
        </p:txBody>
      </p:sp>
      <p:sp>
        <p:nvSpPr>
          <p:cNvPr id="6" name="Rectangle 5"/>
          <p:cNvSpPr/>
          <p:nvPr/>
        </p:nvSpPr>
        <p:spPr>
          <a:xfrm>
            <a:off x="7386828" y="2842351"/>
            <a:ext cx="4787604" cy="3416320"/>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Cette </a:t>
            </a:r>
            <a:r>
              <a:rPr lang="fr-FR" sz="2400" dirty="0">
                <a:solidFill>
                  <a:schemeClr val="tx1">
                    <a:lumMod val="50000"/>
                  </a:schemeClr>
                </a:solidFill>
                <a:latin typeface="Times New Roman" pitchFamily="18" charset="0"/>
                <a:cs typeface="Times New Roman" pitchFamily="18" charset="0"/>
              </a:rPr>
              <a:t>variété est dû principalement à la morphologie </a:t>
            </a:r>
            <a:r>
              <a:rPr lang="fr-FR" sz="2400" dirty="0" smtClean="0">
                <a:solidFill>
                  <a:schemeClr val="tx1">
                    <a:lumMod val="50000"/>
                  </a:schemeClr>
                </a:solidFill>
                <a:latin typeface="Times New Roman" pitchFamily="18" charset="0"/>
                <a:cs typeface="Times New Roman" pitchFamily="18" charset="0"/>
              </a:rPr>
              <a:t>du littoral et la </a:t>
            </a:r>
            <a:r>
              <a:rPr lang="fr-FR" sz="2400" dirty="0">
                <a:solidFill>
                  <a:schemeClr val="tx1">
                    <a:lumMod val="50000"/>
                  </a:schemeClr>
                </a:solidFill>
                <a:latin typeface="Times New Roman" pitchFamily="18" charset="0"/>
                <a:cs typeface="Times New Roman" pitchFamily="18" charset="0"/>
              </a:rPr>
              <a:t>pente côtière, c’est ce qui rend la côte plus vulnérable aux érosions de sols et aux inondations, surtout au niveau de l’embouchure de oued El Harrach et oued El </a:t>
            </a:r>
            <a:r>
              <a:rPr lang="fr-FR" sz="2400" dirty="0" err="1">
                <a:solidFill>
                  <a:schemeClr val="tx1">
                    <a:lumMod val="50000"/>
                  </a:schemeClr>
                </a:solidFill>
                <a:latin typeface="Times New Roman" pitchFamily="18" charset="0"/>
                <a:cs typeface="Times New Roman" pitchFamily="18" charset="0"/>
              </a:rPr>
              <a:t>Hamiz</a:t>
            </a:r>
            <a:r>
              <a:rPr lang="fr-FR" sz="2400" dirty="0">
                <a:solidFill>
                  <a:schemeClr val="tx1">
                    <a:lumMod val="50000"/>
                  </a:schemeClr>
                </a:solidFill>
                <a:latin typeface="Times New Roman" pitchFamily="18" charset="0"/>
                <a:cs typeface="Times New Roman" pitchFamily="18" charset="0"/>
              </a:rPr>
              <a:t>, en raison d’absence de la protection et l’aménagement efficaces. </a:t>
            </a:r>
          </a:p>
        </p:txBody>
      </p:sp>
      <p:sp>
        <p:nvSpPr>
          <p:cNvPr id="4" name="Espace réservé du numéro de diapositive 3"/>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34</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6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circle(in)">
                                      <p:cBhvr>
                                        <p:cTn id="19" dur="2000"/>
                                        <p:tgtEl>
                                          <p:spTgt spid="205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arn(inVertical)">
                                      <p:cBhvr>
                                        <p:cTn id="22" dur="500"/>
                                        <p:tgtEl>
                                          <p:spTgt spid="3"/>
                                        </p:tgtEl>
                                      </p:cBhvr>
                                    </p:animEffect>
                                  </p:childTnLst>
                                </p:cTn>
                              </p:par>
                            </p:childTnLst>
                          </p:cTn>
                        </p:par>
                        <p:par>
                          <p:cTn id="23" fill="hold">
                            <p:stCondLst>
                              <p:cond delay="4000"/>
                            </p:stCondLst>
                            <p:childTnLst>
                              <p:par>
                                <p:cTn id="24" presetID="42" presetClass="entr" presetSubtype="0" fill="hold" grpId="0" nodeType="afterEffect">
                                  <p:stCondLst>
                                    <p:cond delay="200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344" y="109645"/>
            <a:ext cx="11881320" cy="830997"/>
          </a:xfrm>
          <a:prstGeom prst="rect">
            <a:avLst/>
          </a:prstGeom>
        </p:spPr>
        <p:txBody>
          <a:bodyPr wrap="square">
            <a:spAutoFit/>
          </a:bodyPr>
          <a:lstStyle/>
          <a:p>
            <a:pPr marL="3862388" indent="-3862388" algn="just"/>
            <a:r>
              <a:rPr lang="fr-FR" sz="2400" b="1" dirty="0" smtClean="0">
                <a:solidFill>
                  <a:schemeClr val="tx1">
                    <a:lumMod val="50000"/>
                  </a:schemeClr>
                </a:solidFill>
                <a:latin typeface="Times New Roman" pitchFamily="18" charset="0"/>
                <a:cs typeface="Times New Roman" pitchFamily="18" charset="0"/>
              </a:rPr>
              <a:t>V. APPLICATION </a:t>
            </a:r>
            <a:r>
              <a:rPr lang="fr-FR" sz="2400" b="1" dirty="0">
                <a:solidFill>
                  <a:schemeClr val="tx1">
                    <a:lumMod val="50000"/>
                  </a:schemeClr>
                </a:solidFill>
                <a:latin typeface="Times New Roman" pitchFamily="18" charset="0"/>
                <a:cs typeface="Times New Roman" pitchFamily="18" charset="0"/>
              </a:rPr>
              <a:t>DE LA METHODE DRASTIC AUX ZONES CÔTIERES SENSIBLES SELON L’ICV</a:t>
            </a:r>
            <a:endParaRPr lang="fr-FR" sz="2400" dirty="0">
              <a:solidFill>
                <a:schemeClr val="tx1">
                  <a:lumMod val="50000"/>
                </a:schemeClr>
              </a:solidFill>
              <a:latin typeface="Times New Roman" pitchFamily="18" charset="0"/>
              <a:cs typeface="Times New Roman" pitchFamily="18" charset="0"/>
            </a:endParaRPr>
          </a:p>
        </p:txBody>
      </p:sp>
      <p:sp>
        <p:nvSpPr>
          <p:cNvPr id="6" name="Rectangle 5"/>
          <p:cNvSpPr/>
          <p:nvPr/>
        </p:nvSpPr>
        <p:spPr>
          <a:xfrm>
            <a:off x="191344" y="940642"/>
            <a:ext cx="4968552" cy="3416320"/>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D’après la détermination de l’ICV au niveau de la baie d’Alger, on a vu que les quatre communes (Hussein Dey, </a:t>
            </a:r>
            <a:r>
              <a:rPr lang="fr-FR" sz="2400" dirty="0" err="1" smtClean="0">
                <a:solidFill>
                  <a:schemeClr val="tx1">
                    <a:lumMod val="50000"/>
                  </a:schemeClr>
                </a:solidFill>
                <a:latin typeface="Times New Roman" pitchFamily="18" charset="0"/>
                <a:cs typeface="Times New Roman" pitchFamily="18" charset="0"/>
              </a:rPr>
              <a:t>Mohammadia</a:t>
            </a:r>
            <a:r>
              <a:rPr lang="fr-FR" sz="2400" dirty="0" smtClean="0">
                <a:solidFill>
                  <a:schemeClr val="tx1">
                    <a:lumMod val="50000"/>
                  </a:schemeClr>
                </a:solidFill>
                <a:latin typeface="Times New Roman" pitchFamily="18" charset="0"/>
                <a:cs typeface="Times New Roman" pitchFamily="18" charset="0"/>
              </a:rPr>
              <a:t>, Bordj El </a:t>
            </a:r>
            <a:r>
              <a:rPr lang="fr-FR" sz="2400" dirty="0" err="1" smtClean="0">
                <a:solidFill>
                  <a:schemeClr val="tx1">
                    <a:lumMod val="50000"/>
                  </a:schemeClr>
                </a:solidFill>
                <a:latin typeface="Times New Roman" pitchFamily="18" charset="0"/>
                <a:cs typeface="Times New Roman" pitchFamily="18" charset="0"/>
              </a:rPr>
              <a:t>Kiffan</a:t>
            </a:r>
            <a:r>
              <a:rPr lang="fr-FR" sz="2400" dirty="0" smtClean="0">
                <a:solidFill>
                  <a:schemeClr val="tx1">
                    <a:lumMod val="50000"/>
                  </a:schemeClr>
                </a:solidFill>
                <a:latin typeface="Times New Roman" pitchFamily="18" charset="0"/>
                <a:cs typeface="Times New Roman" pitchFamily="18" charset="0"/>
              </a:rPr>
              <a:t> et Bordj El </a:t>
            </a:r>
            <a:r>
              <a:rPr lang="fr-FR" sz="2400" dirty="0" err="1" smtClean="0">
                <a:solidFill>
                  <a:schemeClr val="tx1">
                    <a:lumMod val="50000"/>
                  </a:schemeClr>
                </a:solidFill>
                <a:latin typeface="Times New Roman" pitchFamily="18" charset="0"/>
                <a:cs typeface="Times New Roman" pitchFamily="18" charset="0"/>
              </a:rPr>
              <a:t>Bahri</a:t>
            </a:r>
            <a:r>
              <a:rPr lang="fr-FR" sz="2400" dirty="0" smtClean="0">
                <a:solidFill>
                  <a:schemeClr val="tx1">
                    <a:lumMod val="50000"/>
                  </a:schemeClr>
                </a:solidFill>
                <a:latin typeface="Times New Roman" pitchFamily="18" charset="0"/>
                <a:cs typeface="Times New Roman" pitchFamily="18" charset="0"/>
              </a:rPr>
              <a:t>) sont les plus vulnérables, à cet égard,  nous avons utilisé la méthode DRASTIC pour étudier la vulnérabilité des nappes dans ces zones.</a:t>
            </a:r>
            <a:endParaRPr lang="fr-FR" sz="2400" dirty="0">
              <a:solidFill>
                <a:schemeClr val="tx1">
                  <a:lumMod val="50000"/>
                </a:schemeClr>
              </a:solidFill>
              <a:latin typeface="Times New Roman" pitchFamily="18" charset="0"/>
              <a:cs typeface="Times New Roman" pitchFamily="18" charset="0"/>
            </a:endParaRPr>
          </a:p>
        </p:txBody>
      </p:sp>
      <p:sp>
        <p:nvSpPr>
          <p:cNvPr id="9" name="Rectangle 8"/>
          <p:cNvSpPr/>
          <p:nvPr/>
        </p:nvSpPr>
        <p:spPr>
          <a:xfrm>
            <a:off x="191344" y="4401230"/>
            <a:ext cx="4968552" cy="2308324"/>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L’indice </a:t>
            </a:r>
            <a:r>
              <a:rPr lang="fr-FR" sz="2400" dirty="0">
                <a:solidFill>
                  <a:schemeClr val="tx1">
                    <a:lumMod val="50000"/>
                  </a:schemeClr>
                </a:solidFill>
                <a:latin typeface="Times New Roman" pitchFamily="18" charset="0"/>
                <a:cs typeface="Times New Roman" pitchFamily="18" charset="0"/>
              </a:rPr>
              <a:t>de vulnérabilité obtenu varie de 110 à 136, dont 30% de la superficie sont des zones à faible vulnérabilité (pas d’un grand risque), et 70% sont des zones moyennement vulnérables.  </a:t>
            </a:r>
          </a:p>
        </p:txBody>
      </p:sp>
      <p:pic>
        <p:nvPicPr>
          <p:cNvPr id="10" name="Picture 2" descr="DRASTI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9896" y="940642"/>
            <a:ext cx="6972437" cy="4720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5375921" y="5661248"/>
            <a:ext cx="6756412"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23 </a:t>
            </a:r>
            <a:r>
              <a:rPr lang="fr-FR" sz="2000" b="1" dirty="0">
                <a:solidFill>
                  <a:schemeClr val="tx1">
                    <a:lumMod val="50000"/>
                  </a:schemeClr>
                </a:solidFill>
                <a:latin typeface="Times New Roman" pitchFamily="18" charset="0"/>
                <a:cs typeface="Times New Roman" pitchFamily="18" charset="0"/>
              </a:rPr>
              <a:t>: Carte de vulnérabilité (DRASTIC) des zones sensibles selon l’ICV : communes I : Hussein Dey ; II : </a:t>
            </a:r>
            <a:r>
              <a:rPr lang="fr-FR" sz="2000" b="1" dirty="0" err="1">
                <a:solidFill>
                  <a:schemeClr val="tx1">
                    <a:lumMod val="50000"/>
                  </a:schemeClr>
                </a:solidFill>
                <a:latin typeface="Times New Roman" pitchFamily="18" charset="0"/>
                <a:cs typeface="Times New Roman" pitchFamily="18" charset="0"/>
              </a:rPr>
              <a:t>Mohammadia</a:t>
            </a:r>
            <a:r>
              <a:rPr lang="fr-FR" sz="2000" b="1" dirty="0">
                <a:solidFill>
                  <a:schemeClr val="tx1">
                    <a:lumMod val="50000"/>
                  </a:schemeClr>
                </a:solidFill>
                <a:latin typeface="Times New Roman" pitchFamily="18" charset="0"/>
                <a:cs typeface="Times New Roman" pitchFamily="18" charset="0"/>
              </a:rPr>
              <a:t> ; III : Bordj El </a:t>
            </a:r>
            <a:r>
              <a:rPr lang="fr-FR" sz="2000" b="1" dirty="0" err="1">
                <a:solidFill>
                  <a:schemeClr val="tx1">
                    <a:lumMod val="50000"/>
                  </a:schemeClr>
                </a:solidFill>
                <a:latin typeface="Times New Roman" pitchFamily="18" charset="0"/>
                <a:cs typeface="Times New Roman" pitchFamily="18" charset="0"/>
              </a:rPr>
              <a:t>Kiffan</a:t>
            </a:r>
            <a:r>
              <a:rPr lang="fr-FR" sz="2000" b="1" dirty="0">
                <a:solidFill>
                  <a:schemeClr val="tx1">
                    <a:lumMod val="50000"/>
                  </a:schemeClr>
                </a:solidFill>
                <a:latin typeface="Times New Roman" pitchFamily="18" charset="0"/>
                <a:cs typeface="Times New Roman" pitchFamily="18" charset="0"/>
              </a:rPr>
              <a:t> ; IV : Bordj El </a:t>
            </a:r>
            <a:r>
              <a:rPr lang="fr-FR" sz="2000" b="1" dirty="0" err="1">
                <a:solidFill>
                  <a:schemeClr val="tx1">
                    <a:lumMod val="50000"/>
                  </a:schemeClr>
                </a:solidFill>
                <a:latin typeface="Times New Roman" pitchFamily="18" charset="0"/>
                <a:cs typeface="Times New Roman" pitchFamily="18" charset="0"/>
              </a:rPr>
              <a:t>Bahri</a:t>
            </a:r>
            <a:endParaRPr lang="fr-FR" sz="2000" b="1" dirty="0">
              <a:solidFill>
                <a:schemeClr val="tx1">
                  <a:lumMod val="50000"/>
                </a:schemeClr>
              </a:solidFill>
              <a:latin typeface="Times New Roman" pitchFamily="18" charset="0"/>
              <a:cs typeface="Times New Roman" pitchFamily="18" charset="0"/>
            </a:endParaRP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35</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6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14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7000"/>
                            </p:stCondLst>
                            <p:childTnLst>
                              <p:par>
                                <p:cTn id="23" presetID="6"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ircle(in)">
                                      <p:cBhvr>
                                        <p:cTn id="25" dur="2000"/>
                                        <p:tgtEl>
                                          <p:spTgt spid="10"/>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0210" y="1536174"/>
            <a:ext cx="11449272" cy="378565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a:t>
            </a:r>
            <a:r>
              <a:rPr lang="fr-FR" sz="4000" dirty="0" smtClean="0">
                <a:solidFill>
                  <a:schemeClr val="tx1">
                    <a:lumMod val="50000"/>
                  </a:schemeClr>
                </a:solidFill>
                <a:latin typeface="Times New Roman" pitchFamily="18" charset="0"/>
                <a:cs typeface="Times New Roman" pitchFamily="18" charset="0"/>
              </a:rPr>
              <a:t>La </a:t>
            </a:r>
            <a:r>
              <a:rPr lang="fr-FR" sz="4000" dirty="0">
                <a:solidFill>
                  <a:schemeClr val="tx1">
                    <a:lumMod val="50000"/>
                  </a:schemeClr>
                </a:solidFill>
                <a:latin typeface="Times New Roman" pitchFamily="18" charset="0"/>
                <a:cs typeface="Times New Roman" pitchFamily="18" charset="0"/>
              </a:rPr>
              <a:t>surexploitation des ressources souterraines a contribué à diminution de risque de la pollution des nappes, mais on peut prévoir le danger dans les zones intérieures (la Mitidja), comme nous sommes confrontés aussi le risque de phénomène de l’invasion marine dans ces zones.</a:t>
            </a: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36</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6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12192000" cy="1196728"/>
          </a:xfrm>
        </p:spPr>
        <p:txBody>
          <a:bodyPr>
            <a:noAutofit/>
          </a:bodyPr>
          <a:lstStyle/>
          <a:p>
            <a:pPr marL="3767138" indent="-3767138"/>
            <a:r>
              <a:rPr lang="fr-FR" sz="3200" b="1" u="sng" dirty="0">
                <a:solidFill>
                  <a:srgbClr val="C00000"/>
                </a:solidFill>
              </a:rPr>
              <a:t>CHAPITRE </a:t>
            </a:r>
            <a:r>
              <a:rPr lang="fr-FR" sz="3200" b="1" u="sng" dirty="0" smtClean="0">
                <a:solidFill>
                  <a:srgbClr val="C00000"/>
                </a:solidFill>
              </a:rPr>
              <a:t>V </a:t>
            </a:r>
            <a:r>
              <a:rPr lang="fr-FR" sz="3200" b="1" u="sng" dirty="0">
                <a:solidFill>
                  <a:srgbClr val="C00000"/>
                </a:solidFill>
              </a:rPr>
              <a:t>:</a:t>
            </a:r>
            <a:r>
              <a:rPr lang="fr-FR" sz="3200" b="1" dirty="0">
                <a:solidFill>
                  <a:srgbClr val="C00000"/>
                </a:solidFill>
              </a:rPr>
              <a:t> </a:t>
            </a:r>
            <a:r>
              <a:rPr lang="fr-FR" sz="3200" b="1" dirty="0" smtClean="0">
                <a:solidFill>
                  <a:srgbClr val="C00000"/>
                </a:solidFill>
              </a:rPr>
              <a:t>   </a:t>
            </a:r>
            <a:r>
              <a:rPr lang="fr-FR" sz="3200" b="1" dirty="0" smtClean="0"/>
              <a:t>Aménagement des zones côtières vulnérables et des embouchures</a:t>
            </a:r>
            <a:r>
              <a:rPr lang="fr-FR" sz="3200" b="1" dirty="0" smtClean="0">
                <a:latin typeface="Times New Roman" pitchFamily="18" charset="0"/>
                <a:cs typeface="Times New Roman" pitchFamily="18" charset="0"/>
              </a:rPr>
              <a:t> </a:t>
            </a:r>
            <a:endParaRPr lang="fr-FR" sz="3200" noProof="1"/>
          </a:p>
        </p:txBody>
      </p:sp>
      <p:sp>
        <p:nvSpPr>
          <p:cNvPr id="3" name="Rectangle 2"/>
          <p:cNvSpPr/>
          <p:nvPr/>
        </p:nvSpPr>
        <p:spPr>
          <a:xfrm>
            <a:off x="323541" y="1378889"/>
            <a:ext cx="3667992" cy="461665"/>
          </a:xfrm>
          <a:prstGeom prst="rect">
            <a:avLst/>
          </a:prstGeom>
        </p:spPr>
        <p:txBody>
          <a:bodyPr wrap="none">
            <a:spAutoFit/>
          </a:bodyPr>
          <a:lstStyle/>
          <a:p>
            <a:r>
              <a:rPr lang="fr-FR" sz="2400" b="1" dirty="0">
                <a:solidFill>
                  <a:schemeClr val="tx1">
                    <a:lumMod val="50000"/>
                  </a:schemeClr>
                </a:solidFill>
                <a:latin typeface="Times New Roman" pitchFamily="18" charset="0"/>
                <a:cs typeface="Times New Roman" pitchFamily="18" charset="0"/>
              </a:rPr>
              <a:t>I</a:t>
            </a:r>
            <a:r>
              <a:rPr lang="fr-FR" sz="2400" b="1" dirty="0" smtClean="0">
                <a:solidFill>
                  <a:schemeClr val="tx1">
                    <a:lumMod val="50000"/>
                  </a:schemeClr>
                </a:solidFill>
                <a:latin typeface="Times New Roman" pitchFamily="18" charset="0"/>
                <a:cs typeface="Times New Roman" pitchFamily="18" charset="0"/>
              </a:rPr>
              <a:t>. </a:t>
            </a:r>
            <a:r>
              <a:rPr lang="fr-FR" sz="2400" b="1" dirty="0">
                <a:solidFill>
                  <a:schemeClr val="tx1">
                    <a:lumMod val="50000"/>
                  </a:schemeClr>
                </a:solidFill>
                <a:latin typeface="Times New Roman" pitchFamily="18" charset="0"/>
                <a:cs typeface="Times New Roman" pitchFamily="18" charset="0"/>
              </a:rPr>
              <a:t>OUVRAGES CÔTIERS</a:t>
            </a:r>
            <a:endParaRPr lang="fr-FR" sz="2400" dirty="0">
              <a:solidFill>
                <a:schemeClr val="tx1">
                  <a:lumMod val="50000"/>
                </a:schemeClr>
              </a:solidFill>
              <a:latin typeface="Times New Roman" pitchFamily="18" charset="0"/>
              <a:cs typeface="Times New Roman" pitchFamily="18" charset="0"/>
            </a:endParaRPr>
          </a:p>
        </p:txBody>
      </p:sp>
      <p:sp>
        <p:nvSpPr>
          <p:cNvPr id="4" name="Rectangle 3"/>
          <p:cNvSpPr/>
          <p:nvPr/>
        </p:nvSpPr>
        <p:spPr>
          <a:xfrm>
            <a:off x="323541" y="1997839"/>
            <a:ext cx="11533099" cy="830997"/>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On </a:t>
            </a:r>
            <a:r>
              <a:rPr lang="fr-FR" sz="2400" dirty="0">
                <a:solidFill>
                  <a:schemeClr val="tx1">
                    <a:lumMod val="50000"/>
                  </a:schemeClr>
                </a:solidFill>
                <a:latin typeface="Times New Roman" pitchFamily="18" charset="0"/>
                <a:cs typeface="Times New Roman" pitchFamily="18" charset="0"/>
              </a:rPr>
              <a:t>distingue trois types d’ouvrages : les murs et revêtements</a:t>
            </a:r>
            <a:r>
              <a:rPr lang="fr-FR" sz="2400" dirty="0">
                <a:latin typeface="Times New Roman" pitchFamily="18" charset="0"/>
                <a:cs typeface="Times New Roman" pitchFamily="18" charset="0"/>
              </a:rPr>
              <a:t> </a:t>
            </a:r>
            <a:r>
              <a:rPr lang="fr-FR" sz="2400" dirty="0" smtClean="0">
                <a:latin typeface="Times New Roman" pitchFamily="18" charset="0"/>
                <a:cs typeface="Times New Roman" pitchFamily="18" charset="0"/>
              </a:rPr>
              <a:t>en </a:t>
            </a:r>
            <a:r>
              <a:rPr lang="fr-FR" sz="2400" dirty="0" smtClean="0">
                <a:solidFill>
                  <a:schemeClr val="tx1">
                    <a:lumMod val="50000"/>
                  </a:schemeClr>
                </a:solidFill>
                <a:latin typeface="Times New Roman" pitchFamily="18" charset="0"/>
                <a:cs typeface="Times New Roman" pitchFamily="18" charset="0"/>
              </a:rPr>
              <a:t>enrochements</a:t>
            </a:r>
            <a:r>
              <a:rPr lang="fr-FR" sz="2400" dirty="0">
                <a:solidFill>
                  <a:schemeClr val="tx1">
                    <a:lumMod val="50000"/>
                  </a:schemeClr>
                </a:solidFill>
                <a:latin typeface="Times New Roman" pitchFamily="18" charset="0"/>
                <a:cs typeface="Times New Roman" pitchFamily="18" charset="0"/>
              </a:rPr>
              <a:t>, les brise-lames, et les épis.      </a:t>
            </a:r>
          </a:p>
        </p:txBody>
      </p:sp>
      <p:sp>
        <p:nvSpPr>
          <p:cNvPr id="5" name="Rectangle 4"/>
          <p:cNvSpPr/>
          <p:nvPr/>
        </p:nvSpPr>
        <p:spPr>
          <a:xfrm>
            <a:off x="323541" y="2967335"/>
            <a:ext cx="5822491" cy="461665"/>
          </a:xfrm>
          <a:prstGeom prst="rect">
            <a:avLst/>
          </a:prstGeom>
        </p:spPr>
        <p:txBody>
          <a:bodyPr wrap="none">
            <a:spAutoFit/>
          </a:bodyPr>
          <a:lstStyle/>
          <a:p>
            <a:r>
              <a:rPr lang="fr-FR" sz="2400" b="1" dirty="0">
                <a:solidFill>
                  <a:srgbClr val="7030A0"/>
                </a:solidFill>
                <a:latin typeface="Times New Roman" pitchFamily="18" charset="0"/>
                <a:cs typeface="Times New Roman" pitchFamily="18" charset="0"/>
              </a:rPr>
              <a:t>I</a:t>
            </a:r>
            <a:r>
              <a:rPr lang="fr-FR" sz="2400" b="1" dirty="0" smtClean="0">
                <a:solidFill>
                  <a:srgbClr val="7030A0"/>
                </a:solidFill>
                <a:latin typeface="Times New Roman" pitchFamily="18" charset="0"/>
                <a:cs typeface="Times New Roman" pitchFamily="18" charset="0"/>
              </a:rPr>
              <a:t>. 1</a:t>
            </a:r>
            <a:r>
              <a:rPr lang="fr-FR" sz="2400" b="1" dirty="0">
                <a:solidFill>
                  <a:srgbClr val="7030A0"/>
                </a:solidFill>
                <a:latin typeface="Times New Roman" pitchFamily="18" charset="0"/>
                <a:cs typeface="Times New Roman" pitchFamily="18" charset="0"/>
              </a:rPr>
              <a:t>.  Murs et revêtements en enrochements</a:t>
            </a:r>
            <a:endParaRPr lang="fr-FR" sz="2400" dirty="0">
              <a:solidFill>
                <a:srgbClr val="7030A0"/>
              </a:solidFill>
              <a:latin typeface="Times New Roman" pitchFamily="18" charset="0"/>
              <a:cs typeface="Times New Roman" pitchFamily="18" charset="0"/>
            </a:endParaRPr>
          </a:p>
        </p:txBody>
      </p:sp>
      <p:sp>
        <p:nvSpPr>
          <p:cNvPr id="6" name="Rectangle 5"/>
          <p:cNvSpPr/>
          <p:nvPr/>
        </p:nvSpPr>
        <p:spPr>
          <a:xfrm>
            <a:off x="323541" y="3717032"/>
            <a:ext cx="11749123" cy="1200329"/>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Ces </a:t>
            </a:r>
            <a:r>
              <a:rPr lang="fr-FR" sz="2400" dirty="0">
                <a:solidFill>
                  <a:schemeClr val="tx1">
                    <a:lumMod val="50000"/>
                  </a:schemeClr>
                </a:solidFill>
                <a:latin typeface="Times New Roman" pitchFamily="18" charset="0"/>
                <a:cs typeface="Times New Roman" pitchFamily="18" charset="0"/>
              </a:rPr>
              <a:t>ouvrages ont pour objet d’assurer la protection de la zone terrestre située derrière eux en s’opposant aux attaques frontales de la houle et à l’action des courants. Ils sont généralement implantes devant des </a:t>
            </a:r>
            <a:r>
              <a:rPr lang="fr-FR" sz="2400" dirty="0" smtClean="0">
                <a:solidFill>
                  <a:schemeClr val="tx1">
                    <a:lumMod val="50000"/>
                  </a:schemeClr>
                </a:solidFill>
                <a:latin typeface="Times New Roman" pitchFamily="18" charset="0"/>
                <a:cs typeface="Times New Roman" pitchFamily="18" charset="0"/>
              </a:rPr>
              <a:t>installations. </a:t>
            </a:r>
            <a:endParaRPr lang="fr-FR" sz="2400" dirty="0">
              <a:solidFill>
                <a:schemeClr val="tx1">
                  <a:lumMod val="50000"/>
                </a:schemeClr>
              </a:solidFill>
              <a:latin typeface="Times New Roman" pitchFamily="18" charset="0"/>
              <a:cs typeface="Times New Roman" pitchFamily="18" charset="0"/>
            </a:endParaRPr>
          </a:p>
        </p:txBody>
      </p:sp>
      <p:sp>
        <p:nvSpPr>
          <p:cNvPr id="7" name="Espace réservé du numéro de diapositive 6"/>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37</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6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88640"/>
            <a:ext cx="3760966" cy="461665"/>
          </a:xfrm>
          <a:prstGeom prst="rect">
            <a:avLst/>
          </a:prstGeom>
        </p:spPr>
        <p:txBody>
          <a:bodyPr wrap="none">
            <a:spAutoFit/>
          </a:bodyPr>
          <a:lstStyle/>
          <a:p>
            <a:r>
              <a:rPr lang="fr-FR" sz="2400" dirty="0">
                <a:solidFill>
                  <a:schemeClr val="tx1">
                    <a:lumMod val="50000"/>
                  </a:schemeClr>
                </a:solidFill>
                <a:latin typeface="Times New Roman" pitchFamily="18" charset="0"/>
                <a:cs typeface="Times New Roman" pitchFamily="18" charset="0"/>
              </a:rPr>
              <a:t>On cite 3 types d’utilisation :</a:t>
            </a:r>
          </a:p>
        </p:txBody>
      </p:sp>
      <p:pic>
        <p:nvPicPr>
          <p:cNvPr id="2050" name="Imag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9" y="11219"/>
            <a:ext cx="6027649" cy="2736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Imag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051" y="2492897"/>
            <a:ext cx="5434909" cy="372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Imag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1" y="3228652"/>
            <a:ext cx="6027649" cy="303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35360" y="764704"/>
            <a:ext cx="3369833" cy="1200329"/>
          </a:xfrm>
          <a:prstGeom prst="rect">
            <a:avLst/>
          </a:prstGeom>
        </p:spPr>
        <p:txBody>
          <a:bodyPr wrap="none">
            <a:spAutoFit/>
          </a:bodyPr>
          <a:lstStyle/>
          <a:p>
            <a:pPr marL="342900" indent="-342900">
              <a:buFont typeface="Wingdings" pitchFamily="2" charset="2"/>
              <a:buChar char="ü"/>
            </a:pPr>
            <a:r>
              <a:rPr lang="fr-FR" sz="2400" b="1" dirty="0">
                <a:solidFill>
                  <a:srgbClr val="C00000"/>
                </a:solidFill>
                <a:latin typeface="Times New Roman" pitchFamily="18" charset="0"/>
                <a:cs typeface="Times New Roman" pitchFamily="18" charset="0"/>
              </a:rPr>
              <a:t>Murs de </a:t>
            </a:r>
            <a:r>
              <a:rPr lang="fr-FR" sz="2400" b="1" dirty="0" smtClean="0">
                <a:solidFill>
                  <a:srgbClr val="C00000"/>
                </a:solidFill>
                <a:latin typeface="Times New Roman" pitchFamily="18" charset="0"/>
                <a:cs typeface="Times New Roman" pitchFamily="18" charset="0"/>
              </a:rPr>
              <a:t>soutènement</a:t>
            </a:r>
          </a:p>
          <a:p>
            <a:pPr marL="342900" indent="-342900">
              <a:buFont typeface="Wingdings" pitchFamily="2" charset="2"/>
              <a:buChar char="ü"/>
            </a:pPr>
            <a:r>
              <a:rPr lang="fr-FR" sz="2400" b="1" dirty="0" smtClean="0">
                <a:solidFill>
                  <a:srgbClr val="C00000"/>
                </a:solidFill>
                <a:latin typeface="Times New Roman" pitchFamily="18" charset="0"/>
                <a:cs typeface="Times New Roman" pitchFamily="18" charset="0"/>
              </a:rPr>
              <a:t>Digues </a:t>
            </a:r>
            <a:r>
              <a:rPr lang="fr-FR" sz="2400" b="1" dirty="0">
                <a:solidFill>
                  <a:srgbClr val="C00000"/>
                </a:solidFill>
                <a:latin typeface="Times New Roman" pitchFamily="18" charset="0"/>
                <a:cs typeface="Times New Roman" pitchFamily="18" charset="0"/>
              </a:rPr>
              <a:t>côtières </a:t>
            </a:r>
            <a:endParaRPr lang="fr-FR" sz="2400" b="1" dirty="0" smtClean="0">
              <a:solidFill>
                <a:srgbClr val="C00000"/>
              </a:solidFill>
              <a:latin typeface="Times New Roman" pitchFamily="18" charset="0"/>
              <a:cs typeface="Times New Roman" pitchFamily="18" charset="0"/>
            </a:endParaRPr>
          </a:p>
          <a:p>
            <a:pPr marL="342900" indent="-342900">
              <a:buFont typeface="Wingdings" pitchFamily="2" charset="2"/>
              <a:buChar char="ü"/>
            </a:pPr>
            <a:r>
              <a:rPr lang="fr-FR" sz="2400" b="1" dirty="0">
                <a:solidFill>
                  <a:srgbClr val="C00000"/>
                </a:solidFill>
                <a:latin typeface="Times New Roman" pitchFamily="18" charset="0"/>
                <a:cs typeface="Times New Roman" pitchFamily="18" charset="0"/>
              </a:rPr>
              <a:t>Perrés </a:t>
            </a:r>
            <a:endParaRPr lang="fr-FR" sz="2400" dirty="0">
              <a:solidFill>
                <a:srgbClr val="C00000"/>
              </a:solidFill>
              <a:latin typeface="Times New Roman" pitchFamily="18" charset="0"/>
              <a:cs typeface="Times New Roman" pitchFamily="18" charset="0"/>
            </a:endParaRPr>
          </a:p>
        </p:txBody>
      </p:sp>
      <p:sp>
        <p:nvSpPr>
          <p:cNvPr id="4" name="Rectangle 3"/>
          <p:cNvSpPr/>
          <p:nvPr/>
        </p:nvSpPr>
        <p:spPr>
          <a:xfrm>
            <a:off x="7664584" y="2747523"/>
            <a:ext cx="2995115" cy="400110"/>
          </a:xfrm>
          <a:prstGeom prst="rect">
            <a:avLst/>
          </a:prstGeom>
        </p:spPr>
        <p:txBody>
          <a:bodyPr wrap="none">
            <a:spAutoFit/>
          </a:bodyPr>
          <a:lstStyle/>
          <a:p>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24 </a:t>
            </a:r>
            <a:r>
              <a:rPr lang="fr-FR" sz="2000" b="1" dirty="0">
                <a:solidFill>
                  <a:schemeClr val="tx1">
                    <a:lumMod val="50000"/>
                  </a:schemeClr>
                </a:solidFill>
                <a:latin typeface="Times New Roman" pitchFamily="18" charset="0"/>
                <a:cs typeface="Times New Roman" pitchFamily="18" charset="0"/>
              </a:rPr>
              <a:t>: Mur en béton </a:t>
            </a:r>
          </a:p>
        </p:txBody>
      </p:sp>
      <p:sp>
        <p:nvSpPr>
          <p:cNvPr id="5" name="Rectangle 4"/>
          <p:cNvSpPr/>
          <p:nvPr/>
        </p:nvSpPr>
        <p:spPr>
          <a:xfrm>
            <a:off x="1429122" y="6221031"/>
            <a:ext cx="3072059" cy="400110"/>
          </a:xfrm>
          <a:prstGeom prst="rect">
            <a:avLst/>
          </a:prstGeom>
        </p:spPr>
        <p:txBody>
          <a:bodyPr wrap="none">
            <a:spAutoFit/>
          </a:bodyPr>
          <a:lstStyle/>
          <a:p>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25 </a:t>
            </a:r>
            <a:r>
              <a:rPr lang="fr-FR" sz="2000" b="1" dirty="0">
                <a:solidFill>
                  <a:schemeClr val="tx1">
                    <a:lumMod val="50000"/>
                  </a:schemeClr>
                </a:solidFill>
                <a:latin typeface="Times New Roman" pitchFamily="18" charset="0"/>
                <a:cs typeface="Times New Roman" pitchFamily="18" charset="0"/>
              </a:rPr>
              <a:t>: Digue frontale </a:t>
            </a:r>
          </a:p>
        </p:txBody>
      </p:sp>
      <p:sp>
        <p:nvSpPr>
          <p:cNvPr id="6" name="Rectangle 5"/>
          <p:cNvSpPr/>
          <p:nvPr/>
        </p:nvSpPr>
        <p:spPr>
          <a:xfrm>
            <a:off x="7295866" y="6236420"/>
            <a:ext cx="4019434" cy="400110"/>
          </a:xfrm>
          <a:prstGeom prst="rect">
            <a:avLst/>
          </a:prstGeom>
        </p:spPr>
        <p:txBody>
          <a:bodyPr wrap="none">
            <a:spAutoFit/>
          </a:bodyPr>
          <a:lstStyle/>
          <a:p>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26 </a:t>
            </a:r>
            <a:r>
              <a:rPr lang="fr-FR" sz="2000" b="1" dirty="0">
                <a:solidFill>
                  <a:schemeClr val="tx1">
                    <a:lumMod val="50000"/>
                  </a:schemeClr>
                </a:solidFill>
                <a:latin typeface="Times New Roman" pitchFamily="18" charset="0"/>
                <a:cs typeface="Times New Roman" pitchFamily="18" charset="0"/>
              </a:rPr>
              <a:t>: Perré en enrochements </a:t>
            </a:r>
          </a:p>
        </p:txBody>
      </p:sp>
      <p:sp>
        <p:nvSpPr>
          <p:cNvPr id="7" name="Espace réservé du numéro de diapositive 6"/>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38</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753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6" presetClass="entr" presetSubtype="16"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circle(in)">
                                      <p:cBhvr>
                                        <p:cTn id="17" dur="2000"/>
                                        <p:tgtEl>
                                          <p:spTgt spid="2050"/>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par>
                          <p:cTn id="21" fill="hold">
                            <p:stCondLst>
                              <p:cond delay="3500"/>
                            </p:stCondLst>
                            <p:childTnLst>
                              <p:par>
                                <p:cTn id="22" presetID="6" presetClass="entr" presetSubtype="16" fill="hold" nodeType="afterEffect">
                                  <p:stCondLst>
                                    <p:cond delay="0"/>
                                  </p:stCondLst>
                                  <p:childTnLst>
                                    <p:set>
                                      <p:cBhvr>
                                        <p:cTn id="23" dur="1" fill="hold">
                                          <p:stCondLst>
                                            <p:cond delay="0"/>
                                          </p:stCondLst>
                                        </p:cTn>
                                        <p:tgtEl>
                                          <p:spTgt spid="2051"/>
                                        </p:tgtEl>
                                        <p:attrNameLst>
                                          <p:attrName>style.visibility</p:attrName>
                                        </p:attrNameLst>
                                      </p:cBhvr>
                                      <p:to>
                                        <p:strVal val="visible"/>
                                      </p:to>
                                    </p:set>
                                    <p:animEffect transition="in" filter="circle(in)">
                                      <p:cBhvr>
                                        <p:cTn id="24" dur="2000"/>
                                        <p:tgtEl>
                                          <p:spTgt spid="2051"/>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Vertical)">
                                      <p:cBhvr>
                                        <p:cTn id="27" dur="500"/>
                                        <p:tgtEl>
                                          <p:spTgt spid="5"/>
                                        </p:tgtEl>
                                      </p:cBhvr>
                                    </p:animEffect>
                                  </p:childTnLst>
                                </p:cTn>
                              </p:par>
                            </p:childTnLst>
                          </p:cTn>
                        </p:par>
                        <p:par>
                          <p:cTn id="28" fill="hold">
                            <p:stCondLst>
                              <p:cond delay="5500"/>
                            </p:stCondLst>
                            <p:childTnLst>
                              <p:par>
                                <p:cTn id="29" presetID="6" presetClass="entr" presetSubtype="16" fill="hold" nodeType="afterEffect">
                                  <p:stCondLst>
                                    <p:cond delay="0"/>
                                  </p:stCondLst>
                                  <p:childTnLst>
                                    <p:set>
                                      <p:cBhvr>
                                        <p:cTn id="30" dur="1" fill="hold">
                                          <p:stCondLst>
                                            <p:cond delay="0"/>
                                          </p:stCondLst>
                                        </p:cTn>
                                        <p:tgtEl>
                                          <p:spTgt spid="2052"/>
                                        </p:tgtEl>
                                        <p:attrNameLst>
                                          <p:attrName>style.visibility</p:attrName>
                                        </p:attrNameLst>
                                      </p:cBhvr>
                                      <p:to>
                                        <p:strVal val="visible"/>
                                      </p:to>
                                    </p:set>
                                    <p:animEffect transition="in" filter="circle(in)">
                                      <p:cBhvr>
                                        <p:cTn id="31" dur="2000"/>
                                        <p:tgtEl>
                                          <p:spTgt spid="205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barn(inVertical)">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344" y="116632"/>
            <a:ext cx="2380780" cy="461665"/>
          </a:xfrm>
          <a:prstGeom prst="rect">
            <a:avLst/>
          </a:prstGeom>
        </p:spPr>
        <p:txBody>
          <a:bodyPr wrap="none">
            <a:spAutoFit/>
          </a:bodyPr>
          <a:lstStyle/>
          <a:p>
            <a:r>
              <a:rPr lang="fr-FR" sz="2400" b="1" dirty="0">
                <a:solidFill>
                  <a:srgbClr val="7030A0"/>
                </a:solidFill>
                <a:latin typeface="Times New Roman" pitchFamily="18" charset="0"/>
                <a:cs typeface="Times New Roman" pitchFamily="18" charset="0"/>
              </a:rPr>
              <a:t>I</a:t>
            </a:r>
            <a:r>
              <a:rPr lang="fr-FR" sz="2400" b="1" dirty="0" smtClean="0">
                <a:solidFill>
                  <a:srgbClr val="7030A0"/>
                </a:solidFill>
                <a:latin typeface="Times New Roman" pitchFamily="18" charset="0"/>
                <a:cs typeface="Times New Roman" pitchFamily="18" charset="0"/>
              </a:rPr>
              <a:t>. </a:t>
            </a:r>
            <a:r>
              <a:rPr lang="fr-FR" sz="2400" b="1" dirty="0">
                <a:solidFill>
                  <a:srgbClr val="7030A0"/>
                </a:solidFill>
                <a:latin typeface="Times New Roman" pitchFamily="18" charset="0"/>
                <a:cs typeface="Times New Roman" pitchFamily="18" charset="0"/>
              </a:rPr>
              <a:t>2.  Brise-lames</a:t>
            </a:r>
            <a:endParaRPr lang="fr-FR" sz="2400" dirty="0">
              <a:solidFill>
                <a:srgbClr val="7030A0"/>
              </a:solidFill>
              <a:latin typeface="Times New Roman" pitchFamily="18" charset="0"/>
              <a:cs typeface="Times New Roman" pitchFamily="18" charset="0"/>
            </a:endParaRPr>
          </a:p>
        </p:txBody>
      </p:sp>
      <p:pic>
        <p:nvPicPr>
          <p:cNvPr id="3074" name="Image 4" descr="C:\Documents and Settings\Siscovic\Bureau\Sans tit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560" y="1774893"/>
            <a:ext cx="10488488" cy="4276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642992" y="5949280"/>
            <a:ext cx="6888088" cy="707886"/>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27</a:t>
            </a:r>
            <a:r>
              <a:rPr lang="fr-FR" sz="2000" b="1" dirty="0">
                <a:solidFill>
                  <a:schemeClr val="tx1">
                    <a:lumMod val="50000"/>
                  </a:schemeClr>
                </a:solidFill>
                <a:latin typeface="Times New Roman" pitchFamily="18" charset="0"/>
                <a:cs typeface="Times New Roman" pitchFamily="18" charset="0"/>
              </a:rPr>
              <a:t> : Brise-lames : a) Schéma descriptif des brise-lames </a:t>
            </a:r>
            <a:r>
              <a:rPr lang="fr-FR" sz="2000" b="1" dirty="0" smtClean="0">
                <a:solidFill>
                  <a:schemeClr val="tx1">
                    <a:lumMod val="50000"/>
                  </a:schemeClr>
                </a:solidFill>
                <a:latin typeface="Times New Roman" pitchFamily="18" charset="0"/>
                <a:cs typeface="Times New Roman" pitchFamily="18" charset="0"/>
              </a:rPr>
              <a:t> b</a:t>
            </a:r>
            <a:r>
              <a:rPr lang="fr-FR" sz="2000" b="1" dirty="0">
                <a:solidFill>
                  <a:schemeClr val="tx1">
                    <a:lumMod val="50000"/>
                  </a:schemeClr>
                </a:solidFill>
                <a:latin typeface="Times New Roman" pitchFamily="18" charset="0"/>
                <a:cs typeface="Times New Roman" pitchFamily="18" charset="0"/>
              </a:rPr>
              <a:t>) Les brise-lames </a:t>
            </a:r>
          </a:p>
        </p:txBody>
      </p:sp>
      <p:sp>
        <p:nvSpPr>
          <p:cNvPr id="4" name="Rectangle 3"/>
          <p:cNvSpPr/>
          <p:nvPr/>
        </p:nvSpPr>
        <p:spPr>
          <a:xfrm>
            <a:off x="163144" y="578297"/>
            <a:ext cx="11881320" cy="1200329"/>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Les </a:t>
            </a:r>
            <a:r>
              <a:rPr lang="fr-FR" sz="2400" dirty="0">
                <a:solidFill>
                  <a:schemeClr val="tx1">
                    <a:lumMod val="50000"/>
                  </a:schemeClr>
                </a:solidFill>
                <a:latin typeface="Times New Roman" pitchFamily="18" charset="0"/>
                <a:cs typeface="Times New Roman" pitchFamily="18" charset="0"/>
              </a:rPr>
              <a:t>brise-lames sont des ouvrages parallèles à la côte (ouvrages longitudinaux), mais non rattachés à celui-ci, conçus pour diminuer l'énergie de la houle incidente en créant un déferlement en amont du trait de </a:t>
            </a:r>
            <a:r>
              <a:rPr lang="fr-FR" sz="2400" dirty="0" smtClean="0">
                <a:solidFill>
                  <a:schemeClr val="tx1">
                    <a:lumMod val="50000"/>
                  </a:schemeClr>
                </a:solidFill>
                <a:latin typeface="Times New Roman" pitchFamily="18" charset="0"/>
                <a:cs typeface="Times New Roman" pitchFamily="18" charset="0"/>
              </a:rPr>
              <a:t>côte. </a:t>
            </a:r>
            <a:endParaRPr lang="fr-FR" sz="2400" dirty="0">
              <a:solidFill>
                <a:schemeClr val="tx1">
                  <a:lumMod val="50000"/>
                </a:schemeClr>
              </a:solidFill>
              <a:latin typeface="Times New Roman" pitchFamily="18" charset="0"/>
              <a:cs typeface="Times New Roman" pitchFamily="18" charset="0"/>
            </a:endParaRPr>
          </a:p>
        </p:txBody>
      </p:sp>
      <p:sp>
        <p:nvSpPr>
          <p:cNvPr id="5" name="Espace réservé du numéro de diapositive 4"/>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39</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753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circle(in)">
                                      <p:cBhvr>
                                        <p:cTn id="19" dur="2000"/>
                                        <p:tgtEl>
                                          <p:spTgt spid="3074"/>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arn(inVertical)">
                                      <p:cBhvr>
                                        <p:cTn id="2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5360" y="404664"/>
            <a:ext cx="11521280" cy="6048672"/>
          </a:xfrm>
        </p:spPr>
        <p:txBody>
          <a:bodyPr>
            <a:normAutofit/>
          </a:bodyPr>
          <a:lstStyle/>
          <a:p>
            <a:pPr algn="just"/>
            <a:r>
              <a:rPr lang="fr-FR" sz="2400" b="1" dirty="0">
                <a:latin typeface="Times New Roman" pitchFamily="18" charset="0"/>
                <a:cs typeface="Times New Roman" pitchFamily="18" charset="0"/>
              </a:rPr>
              <a:t>Chapitre IV : Evaluation de la vulnérabilité des zones côtières </a:t>
            </a:r>
            <a:r>
              <a:rPr lang="fr-FR" sz="2400" b="1" dirty="0" smtClean="0">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L’influence </a:t>
            </a:r>
            <a:r>
              <a:rPr lang="fr-FR" sz="2400" dirty="0">
                <a:solidFill>
                  <a:schemeClr val="tx1">
                    <a:lumMod val="50000"/>
                  </a:schemeClr>
                </a:solidFill>
                <a:latin typeface="Times New Roman" pitchFamily="18" charset="0"/>
                <a:cs typeface="Times New Roman" pitchFamily="18" charset="0"/>
              </a:rPr>
              <a:t>des changements climatiques sur la variation du niveau de la mer à l’échelle du globe, et au niveau de la Méditerranée </a:t>
            </a:r>
            <a:r>
              <a:rPr lang="fr-FR" sz="2400" dirty="0" smtClean="0">
                <a:solidFill>
                  <a:schemeClr val="tx1">
                    <a:lumMod val="50000"/>
                  </a:schemeClr>
                </a:solidFill>
                <a:latin typeface="Times New Roman" pitchFamily="18" charset="0"/>
                <a:cs typeface="Times New Roman" pitchFamily="18" charset="0"/>
              </a:rPr>
              <a:t>occidentale. A </a:t>
            </a:r>
            <a:r>
              <a:rPr lang="fr-FR" sz="2400" dirty="0">
                <a:solidFill>
                  <a:schemeClr val="tx1">
                    <a:lumMod val="50000"/>
                  </a:schemeClr>
                </a:solidFill>
                <a:latin typeface="Times New Roman" pitchFamily="18" charset="0"/>
                <a:cs typeface="Times New Roman" pitchFamily="18" charset="0"/>
              </a:rPr>
              <a:t>l’aide </a:t>
            </a:r>
            <a:r>
              <a:rPr lang="fr-FR" sz="2400" dirty="0" smtClean="0">
                <a:solidFill>
                  <a:schemeClr val="tx1">
                    <a:lumMod val="50000"/>
                  </a:schemeClr>
                </a:solidFill>
                <a:latin typeface="Times New Roman" pitchFamily="18" charset="0"/>
                <a:cs typeface="Times New Roman" pitchFamily="18" charset="0"/>
              </a:rPr>
              <a:t>du SIG, </a:t>
            </a:r>
            <a:r>
              <a:rPr lang="fr-FR" sz="2400" dirty="0">
                <a:solidFill>
                  <a:schemeClr val="tx1">
                    <a:lumMod val="50000"/>
                  </a:schemeClr>
                </a:solidFill>
                <a:latin typeface="Times New Roman" pitchFamily="18" charset="0"/>
                <a:cs typeface="Times New Roman" pitchFamily="18" charset="0"/>
              </a:rPr>
              <a:t>nous avons obtenu la carte de vulnérabilité côtière de la baie d’Alger, et la carte de vulnérabilité (DRASTIC) des zones sensibles selon l’ICV. </a:t>
            </a:r>
            <a:endParaRPr lang="fr-FR" sz="2400" dirty="0" smtClean="0">
              <a:solidFill>
                <a:schemeClr val="tx1">
                  <a:lumMod val="50000"/>
                </a:schemeClr>
              </a:solidFill>
              <a:latin typeface="Times New Roman" pitchFamily="18" charset="0"/>
              <a:cs typeface="Times New Roman" pitchFamily="18" charset="0"/>
            </a:endParaRPr>
          </a:p>
          <a:p>
            <a:pPr marL="45720" indent="0" algn="just">
              <a:buNone/>
            </a:pPr>
            <a:endParaRPr lang="fr-FR" sz="2400" b="1" dirty="0" smtClean="0">
              <a:latin typeface="Times New Roman" pitchFamily="18" charset="0"/>
              <a:cs typeface="Times New Roman" pitchFamily="18" charset="0"/>
            </a:endParaRPr>
          </a:p>
          <a:p>
            <a:pPr algn="just"/>
            <a:r>
              <a:rPr lang="fr-FR" sz="2400" b="1" dirty="0" smtClean="0">
                <a:latin typeface="Times New Roman" pitchFamily="18" charset="0"/>
                <a:cs typeface="Times New Roman" pitchFamily="18" charset="0"/>
              </a:rPr>
              <a:t>Chapitre </a:t>
            </a:r>
            <a:r>
              <a:rPr lang="fr-FR" sz="2400" b="1" dirty="0">
                <a:latin typeface="Times New Roman" pitchFamily="18" charset="0"/>
                <a:cs typeface="Times New Roman" pitchFamily="18" charset="0"/>
              </a:rPr>
              <a:t>V : Aménagement des zones côtières vulnérables et des embouchures </a:t>
            </a:r>
            <a:r>
              <a:rPr lang="fr-FR" sz="2400" b="1" dirty="0" smtClean="0">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Les </a:t>
            </a:r>
            <a:r>
              <a:rPr lang="fr-FR" sz="2400" dirty="0">
                <a:solidFill>
                  <a:schemeClr val="tx1">
                    <a:lumMod val="50000"/>
                  </a:schemeClr>
                </a:solidFill>
                <a:latin typeface="Times New Roman" pitchFamily="18" charset="0"/>
                <a:cs typeface="Times New Roman" pitchFamily="18" charset="0"/>
              </a:rPr>
              <a:t>techniques de défense </a:t>
            </a:r>
            <a:r>
              <a:rPr lang="fr-FR" sz="2400" dirty="0" smtClean="0">
                <a:solidFill>
                  <a:schemeClr val="tx1">
                    <a:lumMod val="50000"/>
                  </a:schemeClr>
                </a:solidFill>
                <a:latin typeface="Times New Roman" pitchFamily="18" charset="0"/>
                <a:cs typeface="Times New Roman" pitchFamily="18" charset="0"/>
              </a:rPr>
              <a:t>et les </a:t>
            </a:r>
            <a:r>
              <a:rPr lang="fr-FR" sz="2400" dirty="0">
                <a:solidFill>
                  <a:schemeClr val="tx1">
                    <a:lumMod val="50000"/>
                  </a:schemeClr>
                </a:solidFill>
                <a:latin typeface="Times New Roman" pitchFamily="18" charset="0"/>
                <a:cs typeface="Times New Roman" pitchFamily="18" charset="0"/>
              </a:rPr>
              <a:t>ouvrages de </a:t>
            </a:r>
            <a:r>
              <a:rPr lang="fr-FR" sz="2400" dirty="0" smtClean="0">
                <a:solidFill>
                  <a:schemeClr val="tx1">
                    <a:lumMod val="50000"/>
                  </a:schemeClr>
                </a:solidFill>
                <a:latin typeface="Times New Roman" pitchFamily="18" charset="0"/>
                <a:cs typeface="Times New Roman" pitchFamily="18" charset="0"/>
              </a:rPr>
              <a:t>protection du littoral et des embouchures des oueds.</a:t>
            </a:r>
          </a:p>
          <a:p>
            <a:pPr marL="45720" indent="0" algn="just">
              <a:buNone/>
            </a:pPr>
            <a:endParaRPr lang="fr-FR" dirty="0" smtClean="0">
              <a:latin typeface="Times New Roman" pitchFamily="18" charset="0"/>
              <a:cs typeface="Times New Roman" pitchFamily="18" charset="0"/>
            </a:endParaRPr>
          </a:p>
          <a:p>
            <a:pPr marL="45720" indent="0">
              <a:buNone/>
            </a:pPr>
            <a:r>
              <a:rPr lang="fr-FR" dirty="0" smtClean="0">
                <a:latin typeface="Times New Roman" pitchFamily="18" charset="0"/>
                <a:cs typeface="Times New Roman" pitchFamily="18" charset="0"/>
              </a:rPr>
              <a:t>   </a:t>
            </a:r>
            <a:endParaRPr lang="fr-FR" noProof="1">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2079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20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760" y="116632"/>
            <a:ext cx="1425390" cy="461665"/>
          </a:xfrm>
          <a:prstGeom prst="rect">
            <a:avLst/>
          </a:prstGeom>
        </p:spPr>
        <p:txBody>
          <a:bodyPr wrap="none">
            <a:spAutoFit/>
          </a:bodyPr>
          <a:lstStyle/>
          <a:p>
            <a:r>
              <a:rPr lang="fr-FR" sz="2400" b="1" dirty="0">
                <a:solidFill>
                  <a:srgbClr val="7030A0"/>
                </a:solidFill>
                <a:latin typeface="Times New Roman" pitchFamily="18" charset="0"/>
                <a:cs typeface="Times New Roman" pitchFamily="18" charset="0"/>
              </a:rPr>
              <a:t>I</a:t>
            </a:r>
            <a:r>
              <a:rPr lang="fr-FR" sz="2400" b="1" dirty="0" smtClean="0">
                <a:solidFill>
                  <a:srgbClr val="7030A0"/>
                </a:solidFill>
                <a:latin typeface="Times New Roman" pitchFamily="18" charset="0"/>
                <a:cs typeface="Times New Roman" pitchFamily="18" charset="0"/>
              </a:rPr>
              <a:t>. </a:t>
            </a:r>
            <a:r>
              <a:rPr lang="fr-FR" sz="2400" b="1" dirty="0">
                <a:solidFill>
                  <a:srgbClr val="7030A0"/>
                </a:solidFill>
                <a:latin typeface="Times New Roman" pitchFamily="18" charset="0"/>
                <a:cs typeface="Times New Roman" pitchFamily="18" charset="0"/>
              </a:rPr>
              <a:t>3.  Epis</a:t>
            </a:r>
            <a:endParaRPr lang="fr-FR" sz="2400" dirty="0">
              <a:solidFill>
                <a:srgbClr val="7030A0"/>
              </a:solidFill>
              <a:latin typeface="Times New Roman" pitchFamily="18" charset="0"/>
              <a:cs typeface="Times New Roman" pitchFamily="18" charset="0"/>
            </a:endParaRPr>
          </a:p>
        </p:txBody>
      </p:sp>
      <p:pic>
        <p:nvPicPr>
          <p:cNvPr id="2050" name="Image 7" descr="C:\Documents and Settings\Siscovic\Bureau\Sans tit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888" y="472884"/>
            <a:ext cx="7104112" cy="51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19336" y="1290037"/>
            <a:ext cx="4968552" cy="461665"/>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a:t>
            </a:r>
            <a:endParaRPr lang="fr-FR" sz="2400" dirty="0">
              <a:solidFill>
                <a:schemeClr val="tx1">
                  <a:lumMod val="50000"/>
                </a:schemeClr>
              </a:solidFill>
              <a:latin typeface="Times New Roman" pitchFamily="18" charset="0"/>
              <a:cs typeface="Times New Roman" pitchFamily="18" charset="0"/>
            </a:endParaRPr>
          </a:p>
        </p:txBody>
      </p:sp>
      <p:sp>
        <p:nvSpPr>
          <p:cNvPr id="4" name="Rectangle 3"/>
          <p:cNvSpPr/>
          <p:nvPr/>
        </p:nvSpPr>
        <p:spPr>
          <a:xfrm>
            <a:off x="119336" y="1761099"/>
            <a:ext cx="4824536" cy="2677656"/>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Les </a:t>
            </a:r>
            <a:r>
              <a:rPr lang="fr-FR" sz="2400" dirty="0">
                <a:solidFill>
                  <a:schemeClr val="tx1">
                    <a:lumMod val="50000"/>
                  </a:schemeClr>
                </a:solidFill>
                <a:latin typeface="Times New Roman" pitchFamily="18" charset="0"/>
                <a:cs typeface="Times New Roman" pitchFamily="18" charset="0"/>
              </a:rPr>
              <a:t>épis sont des ouvrages transversaux, ils contribuent à la stabilisation des plages, et protection des zones portuaires. La construction de ces ouvrages est sous diversités formes et plusieurs de matériaux.</a:t>
            </a:r>
          </a:p>
          <a:p>
            <a:pPr algn="just"/>
            <a:r>
              <a:rPr lang="fr-FR" sz="2400" dirty="0" smtClean="0">
                <a:solidFill>
                  <a:schemeClr val="tx1">
                    <a:lumMod val="50000"/>
                  </a:schemeClr>
                </a:solidFill>
                <a:latin typeface="Times New Roman" pitchFamily="18" charset="0"/>
                <a:cs typeface="Times New Roman" pitchFamily="18" charset="0"/>
              </a:rPr>
              <a:t> </a:t>
            </a:r>
            <a:endParaRPr lang="fr-FR" sz="2400" dirty="0">
              <a:solidFill>
                <a:schemeClr val="tx1">
                  <a:lumMod val="50000"/>
                </a:schemeClr>
              </a:solidFill>
              <a:latin typeface="Times New Roman" pitchFamily="18" charset="0"/>
              <a:cs typeface="Times New Roman" pitchFamily="18" charset="0"/>
            </a:endParaRPr>
          </a:p>
        </p:txBody>
      </p:sp>
      <p:sp>
        <p:nvSpPr>
          <p:cNvPr id="5" name="Rectangle 4"/>
          <p:cNvSpPr/>
          <p:nvPr/>
        </p:nvSpPr>
        <p:spPr>
          <a:xfrm>
            <a:off x="5087888" y="5582894"/>
            <a:ext cx="7115282" cy="1015663"/>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28 : </a:t>
            </a:r>
            <a:r>
              <a:rPr lang="fr-FR" sz="2000" b="1" dirty="0">
                <a:solidFill>
                  <a:schemeClr val="tx1">
                    <a:lumMod val="50000"/>
                  </a:schemeClr>
                </a:solidFill>
                <a:latin typeface="Times New Roman" pitchFamily="18" charset="0"/>
                <a:cs typeface="Times New Roman" pitchFamily="18" charset="0"/>
              </a:rPr>
              <a:t>Technique des ouvrages épis  : </a:t>
            </a:r>
            <a:endParaRPr lang="fr-FR" sz="2000" b="1" dirty="0" smtClean="0">
              <a:solidFill>
                <a:schemeClr val="tx1">
                  <a:lumMod val="50000"/>
                </a:schemeClr>
              </a:solidFill>
              <a:latin typeface="Times New Roman" pitchFamily="18" charset="0"/>
              <a:cs typeface="Times New Roman" pitchFamily="18" charset="0"/>
            </a:endParaRPr>
          </a:p>
          <a:p>
            <a:pPr marL="457200" indent="-457200" algn="ctr">
              <a:buAutoNum type="alphaLcParenR"/>
            </a:pPr>
            <a:r>
              <a:rPr lang="fr-FR" sz="2000" b="1" dirty="0" smtClean="0">
                <a:solidFill>
                  <a:schemeClr val="tx1">
                    <a:lumMod val="50000"/>
                  </a:schemeClr>
                </a:solidFill>
                <a:latin typeface="Times New Roman" pitchFamily="18" charset="0"/>
                <a:cs typeface="Times New Roman" pitchFamily="18" charset="0"/>
              </a:rPr>
              <a:t>fonctionnement </a:t>
            </a:r>
            <a:r>
              <a:rPr lang="fr-FR" sz="2000" b="1" dirty="0">
                <a:solidFill>
                  <a:schemeClr val="tx1">
                    <a:lumMod val="50000"/>
                  </a:schemeClr>
                </a:solidFill>
                <a:latin typeface="Times New Roman" pitchFamily="18" charset="0"/>
                <a:cs typeface="Times New Roman" pitchFamily="18" charset="0"/>
              </a:rPr>
              <a:t>des épis sous forme droite; </a:t>
            </a:r>
            <a:endParaRPr lang="fr-FR" sz="2000" b="1" dirty="0" smtClean="0">
              <a:solidFill>
                <a:schemeClr val="tx1">
                  <a:lumMod val="50000"/>
                </a:schemeClr>
              </a:solidFill>
              <a:latin typeface="Times New Roman" pitchFamily="18" charset="0"/>
              <a:cs typeface="Times New Roman" pitchFamily="18" charset="0"/>
            </a:endParaRPr>
          </a:p>
          <a:p>
            <a:pPr algn="ctr"/>
            <a:r>
              <a:rPr lang="fr-FR" sz="2000" b="1" dirty="0" smtClean="0">
                <a:solidFill>
                  <a:schemeClr val="tx1">
                    <a:lumMod val="50000"/>
                  </a:schemeClr>
                </a:solidFill>
                <a:latin typeface="Times New Roman" pitchFamily="18" charset="0"/>
                <a:cs typeface="Times New Roman" pitchFamily="18" charset="0"/>
              </a:rPr>
              <a:t>b</a:t>
            </a:r>
            <a:r>
              <a:rPr lang="fr-FR" sz="2000" b="1" dirty="0">
                <a:solidFill>
                  <a:schemeClr val="tx1">
                    <a:lumMod val="50000"/>
                  </a:schemeClr>
                </a:solidFill>
                <a:latin typeface="Times New Roman" pitchFamily="18" charset="0"/>
                <a:cs typeface="Times New Roman" pitchFamily="18" charset="0"/>
              </a:rPr>
              <a:t>) Une batterie d’épis </a:t>
            </a:r>
            <a:r>
              <a:rPr lang="fr-FR" sz="2000" b="1" dirty="0" smtClean="0">
                <a:solidFill>
                  <a:schemeClr val="tx1">
                    <a:lumMod val="50000"/>
                  </a:schemeClr>
                </a:solidFill>
                <a:latin typeface="Times New Roman" pitchFamily="18" charset="0"/>
                <a:cs typeface="Times New Roman" pitchFamily="18" charset="0"/>
              </a:rPr>
              <a:t>( </a:t>
            </a:r>
            <a:r>
              <a:rPr lang="fr-FR" sz="2000" b="1" dirty="0">
                <a:solidFill>
                  <a:schemeClr val="tx1">
                    <a:lumMod val="50000"/>
                  </a:schemeClr>
                </a:solidFill>
                <a:latin typeface="Times New Roman" pitchFamily="18" charset="0"/>
                <a:cs typeface="Times New Roman" pitchFamily="18" charset="0"/>
              </a:rPr>
              <a:t>la plage de Sirène, Bordj El </a:t>
            </a:r>
            <a:r>
              <a:rPr lang="fr-FR" sz="2000" b="1" dirty="0" err="1">
                <a:solidFill>
                  <a:schemeClr val="tx1">
                    <a:lumMod val="50000"/>
                  </a:schemeClr>
                </a:solidFill>
                <a:latin typeface="Times New Roman" pitchFamily="18" charset="0"/>
                <a:cs typeface="Times New Roman" pitchFamily="18" charset="0"/>
              </a:rPr>
              <a:t>Kiffan</a:t>
            </a:r>
            <a:r>
              <a:rPr lang="fr-FR" sz="2000" b="1" dirty="0">
                <a:solidFill>
                  <a:schemeClr val="tx1">
                    <a:lumMod val="50000"/>
                  </a:schemeClr>
                </a:solidFill>
                <a:latin typeface="Times New Roman" pitchFamily="18" charset="0"/>
                <a:cs typeface="Times New Roman" pitchFamily="18" charset="0"/>
              </a:rPr>
              <a:t>)</a:t>
            </a:r>
          </a:p>
        </p:txBody>
      </p:sp>
      <p:sp>
        <p:nvSpPr>
          <p:cNvPr id="6" name="Espace réservé du numéro de diapositive 5"/>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40</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753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circle(in)">
                                      <p:cBhvr>
                                        <p:cTn id="19" dur="2000"/>
                                        <p:tgtEl>
                                          <p:spTgt spid="205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1000"/>
                                        <p:tgtEl>
                                          <p:spTgt spid="5"/>
                                        </p:tgtEl>
                                      </p:cBhvr>
                                    </p:animEffect>
                                  </p:childTnLst>
                                </p:cTn>
                              </p:par>
                            </p:childTnLst>
                          </p:cTn>
                        </p:par>
                        <p:par>
                          <p:cTn id="23" fill="hold">
                            <p:stCondLst>
                              <p:cond delay="4000"/>
                            </p:stCondLst>
                            <p:childTnLst>
                              <p:par>
                                <p:cTn id="24" presetID="42" presetClass="entr" presetSubtype="0" fill="hold" grpId="0" nodeType="afterEffect">
                                  <p:stCondLst>
                                    <p:cond delay="30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352" y="188640"/>
            <a:ext cx="7517251" cy="461665"/>
          </a:xfrm>
          <a:prstGeom prst="rect">
            <a:avLst/>
          </a:prstGeom>
        </p:spPr>
        <p:txBody>
          <a:bodyPr wrap="none">
            <a:spAutoFit/>
          </a:bodyPr>
          <a:lstStyle/>
          <a:p>
            <a:r>
              <a:rPr lang="fr-FR" sz="2400" b="1" dirty="0" smtClean="0">
                <a:solidFill>
                  <a:schemeClr val="tx1">
                    <a:lumMod val="50000"/>
                  </a:schemeClr>
                </a:solidFill>
                <a:latin typeface="Times New Roman" pitchFamily="18" charset="0"/>
                <a:cs typeface="Times New Roman" pitchFamily="18" charset="0"/>
              </a:rPr>
              <a:t>II. </a:t>
            </a:r>
            <a:r>
              <a:rPr lang="fr-FR" sz="2400" b="1" dirty="0">
                <a:solidFill>
                  <a:schemeClr val="tx1">
                    <a:lumMod val="50000"/>
                  </a:schemeClr>
                </a:solidFill>
                <a:latin typeface="Times New Roman" pitchFamily="18" charset="0"/>
                <a:cs typeface="Times New Roman" pitchFamily="18" charset="0"/>
              </a:rPr>
              <a:t>TECHNIQUES  DE PROTECTION DU LITTORAL</a:t>
            </a:r>
            <a:endParaRPr lang="fr-FR" sz="2400" dirty="0">
              <a:solidFill>
                <a:schemeClr val="tx1">
                  <a:lumMod val="50000"/>
                </a:schemeClr>
              </a:solidFill>
              <a:latin typeface="Times New Roman" pitchFamily="18" charset="0"/>
              <a:cs typeface="Times New Roman" pitchFamily="18" charset="0"/>
            </a:endParaRPr>
          </a:p>
        </p:txBody>
      </p:sp>
      <p:sp>
        <p:nvSpPr>
          <p:cNvPr id="3" name="Rectangle 2"/>
          <p:cNvSpPr/>
          <p:nvPr/>
        </p:nvSpPr>
        <p:spPr>
          <a:xfrm>
            <a:off x="263352" y="650305"/>
            <a:ext cx="4280339"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a:t>
            </a:r>
            <a:r>
              <a:rPr lang="fr-FR" sz="2400" b="1" dirty="0">
                <a:solidFill>
                  <a:srgbClr val="7030A0"/>
                </a:solidFill>
                <a:latin typeface="Times New Roman" pitchFamily="18" charset="0"/>
                <a:cs typeface="Times New Roman" pitchFamily="18" charset="0"/>
              </a:rPr>
              <a:t>1. Rechargement des plages </a:t>
            </a:r>
            <a:endParaRPr lang="fr-FR" sz="2400" dirty="0">
              <a:solidFill>
                <a:srgbClr val="7030A0"/>
              </a:solidFill>
              <a:latin typeface="Times New Roman" pitchFamily="18" charset="0"/>
              <a:cs typeface="Times New Roman" pitchFamily="18" charset="0"/>
            </a:endParaRPr>
          </a:p>
        </p:txBody>
      </p:sp>
      <p:pic>
        <p:nvPicPr>
          <p:cNvPr id="3074" name="Image 1" descr="C:\Documents and Settings\Siscovic\Bureau\cartes finales\rechargement de pl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7928" y="1111971"/>
            <a:ext cx="6744072" cy="4837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263352" y="1268760"/>
            <a:ext cx="5184576" cy="2677656"/>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Cette </a:t>
            </a:r>
            <a:r>
              <a:rPr lang="fr-FR" sz="2400" dirty="0">
                <a:solidFill>
                  <a:schemeClr val="tx1">
                    <a:lumMod val="50000"/>
                  </a:schemeClr>
                </a:solidFill>
                <a:latin typeface="Times New Roman" pitchFamily="18" charset="0"/>
                <a:cs typeface="Times New Roman" pitchFamily="18" charset="0"/>
              </a:rPr>
              <a:t>technique </a:t>
            </a:r>
            <a:r>
              <a:rPr lang="fr-FR" sz="2400" dirty="0" smtClean="0">
                <a:solidFill>
                  <a:schemeClr val="tx1">
                    <a:lumMod val="50000"/>
                  </a:schemeClr>
                </a:solidFill>
                <a:latin typeface="Times New Roman" pitchFamily="18" charset="0"/>
                <a:cs typeface="Times New Roman" pitchFamily="18" charset="0"/>
              </a:rPr>
              <a:t>implique </a:t>
            </a:r>
            <a:r>
              <a:rPr lang="fr-FR" sz="2400" dirty="0">
                <a:solidFill>
                  <a:schemeClr val="tx1">
                    <a:lumMod val="50000"/>
                  </a:schemeClr>
                </a:solidFill>
                <a:latin typeface="Times New Roman" pitchFamily="18" charset="0"/>
                <a:cs typeface="Times New Roman" pitchFamily="18" charset="0"/>
              </a:rPr>
              <a:t>que la plage soit rechargée artificiellement d’une quantité de sédiments (sable ou gravier) similaires à ceux déjà en place sur la haute plage afin de créer une source artificielle de sédiments qui nourrira la </a:t>
            </a:r>
            <a:r>
              <a:rPr lang="fr-FR" sz="2400" dirty="0" smtClean="0">
                <a:solidFill>
                  <a:schemeClr val="tx1">
                    <a:lumMod val="50000"/>
                  </a:schemeClr>
                </a:solidFill>
                <a:latin typeface="Times New Roman" pitchFamily="18" charset="0"/>
                <a:cs typeface="Times New Roman" pitchFamily="18" charset="0"/>
              </a:rPr>
              <a:t>plage. </a:t>
            </a:r>
          </a:p>
        </p:txBody>
      </p:sp>
      <p:sp>
        <p:nvSpPr>
          <p:cNvPr id="5" name="Rectangle 4"/>
          <p:cNvSpPr/>
          <p:nvPr/>
        </p:nvSpPr>
        <p:spPr>
          <a:xfrm>
            <a:off x="5735960" y="5805264"/>
            <a:ext cx="6336704" cy="707886"/>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29</a:t>
            </a:r>
            <a:r>
              <a:rPr lang="fr-FR" sz="2000" b="1" dirty="0">
                <a:solidFill>
                  <a:schemeClr val="tx1">
                    <a:lumMod val="50000"/>
                  </a:schemeClr>
                </a:solidFill>
                <a:latin typeface="Times New Roman" pitchFamily="18" charset="0"/>
                <a:cs typeface="Times New Roman" pitchFamily="18" charset="0"/>
              </a:rPr>
              <a:t> : Récupération des plages par la technique du rechargement artificiel </a:t>
            </a:r>
          </a:p>
        </p:txBody>
      </p:sp>
      <p:sp>
        <p:nvSpPr>
          <p:cNvPr id="6" name="Espace réservé du numéro de diapositive 5"/>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41</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753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6" presetClass="entr" presetSubtype="16" fill="hold" nodeType="after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circle(in)">
                                      <p:cBhvr>
                                        <p:cTn id="25" dur="2000"/>
                                        <p:tgtEl>
                                          <p:spTgt spid="3074"/>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arn(inVertical)">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16632"/>
            <a:ext cx="7348871"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a:t>
            </a:r>
            <a:r>
              <a:rPr lang="fr-FR" sz="2400" b="1" dirty="0">
                <a:solidFill>
                  <a:srgbClr val="7030A0"/>
                </a:solidFill>
                <a:latin typeface="Times New Roman" pitchFamily="18" charset="0"/>
                <a:cs typeface="Times New Roman" pitchFamily="18" charset="0"/>
              </a:rPr>
              <a:t>2. Drainage de la plage (le principe d’ECOPLAGE) </a:t>
            </a:r>
            <a:endParaRPr lang="fr-FR" sz="2400" dirty="0">
              <a:solidFill>
                <a:srgbClr val="7030A0"/>
              </a:solidFill>
              <a:latin typeface="Times New Roman" pitchFamily="18" charset="0"/>
              <a:cs typeface="Times New Roman" pitchFamily="18" charset="0"/>
            </a:endParaRPr>
          </a:p>
        </p:txBody>
      </p:sp>
      <p:pic>
        <p:nvPicPr>
          <p:cNvPr id="4098" name="Im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5520" y="1778626"/>
            <a:ext cx="8712968" cy="4400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35360" y="578297"/>
            <a:ext cx="11583838" cy="1200329"/>
          </a:xfrm>
          <a:prstGeom prst="rect">
            <a:avLst/>
          </a:prstGeom>
        </p:spPr>
        <p:txBody>
          <a:bodyPr wrap="square">
            <a:spAutoFit/>
          </a:bodyPr>
          <a:lstStyle/>
          <a:p>
            <a:pPr algn="just"/>
            <a:r>
              <a:rPr lang="fr-FR" dirty="0">
                <a:solidFill>
                  <a:schemeClr val="tx1">
                    <a:lumMod val="50000"/>
                  </a:schemeClr>
                </a:solidFill>
                <a:latin typeface="Times New Roman" pitchFamily="18" charset="0"/>
                <a:cs typeface="Times New Roman" pitchFamily="18" charset="0"/>
              </a:rPr>
              <a:t> </a:t>
            </a:r>
            <a:r>
              <a:rPr lang="fr-FR" sz="2400" dirty="0">
                <a:solidFill>
                  <a:schemeClr val="tx1">
                    <a:lumMod val="50000"/>
                  </a:schemeClr>
                </a:solidFill>
                <a:latin typeface="Times New Roman" pitchFamily="18" charset="0"/>
                <a:cs typeface="Times New Roman" pitchFamily="18" charset="0"/>
              </a:rPr>
              <a:t>Ce procédé consiste à drainer la plage dans la zone du jet de rive pour diminuer le transport de sédiment par la nappe de retrait, et il permet d’augmenter la cohésion des sédiments et de limiter l’érosion.</a:t>
            </a:r>
            <a:endParaRPr lang="fr-FR" sz="2400" dirty="0"/>
          </a:p>
        </p:txBody>
      </p:sp>
      <p:sp>
        <p:nvSpPr>
          <p:cNvPr id="6" name="Rectangle 5"/>
          <p:cNvSpPr/>
          <p:nvPr/>
        </p:nvSpPr>
        <p:spPr>
          <a:xfrm>
            <a:off x="1321594" y="6175400"/>
            <a:ext cx="9548812" cy="400110"/>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30</a:t>
            </a:r>
            <a:r>
              <a:rPr lang="fr-FR" sz="2000" b="1" dirty="0">
                <a:solidFill>
                  <a:schemeClr val="tx1">
                    <a:lumMod val="50000"/>
                  </a:schemeClr>
                </a:solidFill>
                <a:latin typeface="Times New Roman" pitchFamily="18" charset="0"/>
                <a:cs typeface="Times New Roman" pitchFamily="18" charset="0"/>
              </a:rPr>
              <a:t> : Principe de fonctionnement du système d’ECOPLAGE (CETMEF, 2011) </a:t>
            </a: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42</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753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circle(in)">
                                      <p:cBhvr>
                                        <p:cTn id="19" dur="2000"/>
                                        <p:tgtEl>
                                          <p:spTgt spid="4098"/>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360" y="188640"/>
            <a:ext cx="6101991" cy="461665"/>
          </a:xfrm>
          <a:prstGeom prst="rect">
            <a:avLst/>
          </a:prstGeom>
        </p:spPr>
        <p:txBody>
          <a:bodyPr wrap="none">
            <a:spAutoFit/>
          </a:bodyPr>
          <a:lstStyle/>
          <a:p>
            <a:r>
              <a:rPr lang="fr-FR" sz="2400" b="1" dirty="0" smtClean="0">
                <a:solidFill>
                  <a:srgbClr val="7030A0"/>
                </a:solidFill>
                <a:latin typeface="Times New Roman" pitchFamily="18" charset="0"/>
                <a:cs typeface="Times New Roman" pitchFamily="18" charset="0"/>
              </a:rPr>
              <a:t>II. </a:t>
            </a:r>
            <a:r>
              <a:rPr lang="fr-FR" sz="2400" b="1" dirty="0">
                <a:solidFill>
                  <a:srgbClr val="7030A0"/>
                </a:solidFill>
                <a:latin typeface="Times New Roman" pitchFamily="18" charset="0"/>
                <a:cs typeface="Times New Roman" pitchFamily="18" charset="0"/>
              </a:rPr>
              <a:t>3. Technique de protection STABIPLAGE </a:t>
            </a:r>
            <a:endParaRPr lang="fr-FR" sz="2400" dirty="0">
              <a:solidFill>
                <a:srgbClr val="7030A0"/>
              </a:solidFill>
              <a:latin typeface="Times New Roman" pitchFamily="18" charset="0"/>
              <a:cs typeface="Times New Roman" pitchFamily="18" charset="0"/>
            </a:endParaRPr>
          </a:p>
        </p:txBody>
      </p:sp>
      <p:sp>
        <p:nvSpPr>
          <p:cNvPr id="3" name="Rectangle 2"/>
          <p:cNvSpPr/>
          <p:nvPr/>
        </p:nvSpPr>
        <p:spPr>
          <a:xfrm>
            <a:off x="263352" y="607621"/>
            <a:ext cx="11928648" cy="1200329"/>
          </a:xfrm>
          <a:prstGeom prst="rect">
            <a:avLst/>
          </a:prstGeom>
        </p:spPr>
        <p:txBody>
          <a:bodyPr wrap="square">
            <a:spAutoFit/>
          </a:bodyPr>
          <a:lstStyle/>
          <a:p>
            <a:pPr algn="just"/>
            <a:r>
              <a:rPr lang="fr-FR" dirty="0" smtClean="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Le </a:t>
            </a:r>
            <a:r>
              <a:rPr lang="fr-FR" sz="2400" dirty="0">
                <a:solidFill>
                  <a:schemeClr val="tx1">
                    <a:lumMod val="50000"/>
                  </a:schemeClr>
                </a:solidFill>
                <a:latin typeface="Times New Roman" pitchFamily="18" charset="0"/>
                <a:cs typeface="Times New Roman" pitchFamily="18" charset="0"/>
              </a:rPr>
              <a:t>procédé de STABIPLAGE est une « chaussette de sable » qui peut prendre plusieurs formes selon ses utilisations, comme un épi </a:t>
            </a:r>
            <a:r>
              <a:rPr lang="fr-FR" sz="2400" dirty="0" smtClean="0">
                <a:solidFill>
                  <a:schemeClr val="tx1">
                    <a:lumMod val="50000"/>
                  </a:schemeClr>
                </a:solidFill>
                <a:latin typeface="Times New Roman" pitchFamily="18" charset="0"/>
                <a:cs typeface="Times New Roman" pitchFamily="18" charset="0"/>
              </a:rPr>
              <a:t>mou, ou </a:t>
            </a:r>
            <a:r>
              <a:rPr lang="fr-FR" sz="2400" dirty="0">
                <a:solidFill>
                  <a:schemeClr val="tx1">
                    <a:lumMod val="50000"/>
                  </a:schemeClr>
                </a:solidFill>
                <a:latin typeface="Times New Roman" pitchFamily="18" charset="0"/>
                <a:cs typeface="Times New Roman" pitchFamily="18" charset="0"/>
              </a:rPr>
              <a:t>un ouvrage en pied de dune, </a:t>
            </a:r>
            <a:r>
              <a:rPr lang="fr-FR" sz="2400" dirty="0" smtClean="0">
                <a:solidFill>
                  <a:schemeClr val="tx1">
                    <a:lumMod val="50000"/>
                  </a:schemeClr>
                </a:solidFill>
                <a:latin typeface="Times New Roman" pitchFamily="18" charset="0"/>
                <a:cs typeface="Times New Roman" pitchFamily="18" charset="0"/>
              </a:rPr>
              <a:t>ou comme </a:t>
            </a:r>
            <a:r>
              <a:rPr lang="fr-FR" sz="2400" dirty="0">
                <a:solidFill>
                  <a:schemeClr val="tx1">
                    <a:lumMod val="50000"/>
                  </a:schemeClr>
                </a:solidFill>
                <a:latin typeface="Times New Roman" pitchFamily="18" charset="0"/>
                <a:cs typeface="Times New Roman" pitchFamily="18" charset="0"/>
              </a:rPr>
              <a:t>un brise-lame </a:t>
            </a:r>
            <a:r>
              <a:rPr lang="fr-FR" sz="2400" dirty="0" smtClean="0">
                <a:solidFill>
                  <a:schemeClr val="tx1">
                    <a:lumMod val="50000"/>
                  </a:schemeClr>
                </a:solidFill>
                <a:latin typeface="Times New Roman" pitchFamily="18" charset="0"/>
                <a:cs typeface="Times New Roman" pitchFamily="18" charset="0"/>
              </a:rPr>
              <a:t>sous-marin. </a:t>
            </a:r>
            <a:endParaRPr lang="fr-FR" sz="2400" dirty="0">
              <a:solidFill>
                <a:schemeClr val="tx1">
                  <a:lumMod val="50000"/>
                </a:schemeClr>
              </a:solidFill>
              <a:latin typeface="Times New Roman" pitchFamily="18" charset="0"/>
              <a:cs typeface="Times New Roman" pitchFamily="18" charset="0"/>
            </a:endParaRPr>
          </a:p>
        </p:txBody>
      </p:sp>
      <p:pic>
        <p:nvPicPr>
          <p:cNvPr id="2050" name="Image 4" descr="http://www.stabiplage.com/vars/images/pub_defaut/Pave%20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1588" y="1807950"/>
            <a:ext cx="9720956" cy="4256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35360" y="6064460"/>
            <a:ext cx="11521280" cy="400110"/>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31</a:t>
            </a:r>
            <a:r>
              <a:rPr lang="fr-FR" sz="2000" b="1" dirty="0">
                <a:solidFill>
                  <a:schemeClr val="tx1">
                    <a:lumMod val="50000"/>
                  </a:schemeClr>
                </a:solidFill>
                <a:latin typeface="Times New Roman" pitchFamily="18" charset="0"/>
                <a:cs typeface="Times New Roman" pitchFamily="18" charset="0"/>
              </a:rPr>
              <a:t> : Applications de la technique  </a:t>
            </a:r>
            <a:r>
              <a:rPr lang="fr-FR" sz="2000" b="1" dirty="0" smtClean="0">
                <a:solidFill>
                  <a:schemeClr val="tx1">
                    <a:lumMod val="50000"/>
                  </a:schemeClr>
                </a:solidFill>
                <a:latin typeface="Times New Roman" pitchFamily="18" charset="0"/>
                <a:cs typeface="Times New Roman" pitchFamily="18" charset="0"/>
              </a:rPr>
              <a:t>de </a:t>
            </a:r>
            <a:r>
              <a:rPr lang="fr-FR" sz="2000" b="1" dirty="0">
                <a:solidFill>
                  <a:schemeClr val="tx1">
                    <a:lumMod val="50000"/>
                  </a:schemeClr>
                </a:solidFill>
                <a:latin typeface="Times New Roman" pitchFamily="18" charset="0"/>
                <a:cs typeface="Times New Roman" pitchFamily="18" charset="0"/>
              </a:rPr>
              <a:t>STABIPLAGE (</a:t>
            </a:r>
            <a:r>
              <a:rPr lang="fr-FR" sz="2000" b="1" dirty="0">
                <a:solidFill>
                  <a:srgbClr val="002060"/>
                </a:solidFill>
                <a:latin typeface="Times New Roman" pitchFamily="18" charset="0"/>
                <a:cs typeface="Times New Roman" pitchFamily="18" charset="0"/>
              </a:rPr>
              <a:t>http://www.stabiplage.com/</a:t>
            </a:r>
            <a:r>
              <a:rPr lang="fr-FR" sz="2000" b="1" dirty="0">
                <a:solidFill>
                  <a:schemeClr val="tx1">
                    <a:lumMod val="50000"/>
                  </a:schemeClr>
                </a:solidFill>
                <a:latin typeface="Times New Roman" pitchFamily="18" charset="0"/>
                <a:cs typeface="Times New Roman" pitchFamily="18" charset="0"/>
              </a:rPr>
              <a:t>)</a:t>
            </a:r>
          </a:p>
        </p:txBody>
      </p:sp>
      <p:sp>
        <p:nvSpPr>
          <p:cNvPr id="4" name="Espace réservé du numéro de diapositive 3"/>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43</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753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circle(in)">
                                      <p:cBhvr>
                                        <p:cTn id="19" dur="2000"/>
                                        <p:tgtEl>
                                          <p:spTgt spid="205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352" y="116632"/>
            <a:ext cx="11593288" cy="461665"/>
          </a:xfrm>
          <a:prstGeom prst="rect">
            <a:avLst/>
          </a:prstGeom>
        </p:spPr>
        <p:txBody>
          <a:bodyPr wrap="square">
            <a:spAutoFit/>
          </a:bodyPr>
          <a:lstStyle/>
          <a:p>
            <a:r>
              <a:rPr lang="fr-FR" sz="2400" b="1" dirty="0" smtClean="0">
                <a:solidFill>
                  <a:schemeClr val="tx1">
                    <a:lumMod val="50000"/>
                  </a:schemeClr>
                </a:solidFill>
                <a:latin typeface="Times New Roman" pitchFamily="18" charset="0"/>
                <a:cs typeface="Times New Roman" pitchFamily="18" charset="0"/>
              </a:rPr>
              <a:t>III. </a:t>
            </a:r>
            <a:r>
              <a:rPr lang="fr-FR" sz="2400" b="1" dirty="0">
                <a:solidFill>
                  <a:schemeClr val="tx1">
                    <a:lumMod val="50000"/>
                  </a:schemeClr>
                </a:solidFill>
                <a:latin typeface="Times New Roman" pitchFamily="18" charset="0"/>
                <a:cs typeface="Times New Roman" pitchFamily="18" charset="0"/>
              </a:rPr>
              <a:t>AMENAGEMENTS AU NIVEAU DES EMBOUCHURES DES OUEDS </a:t>
            </a:r>
            <a:endParaRPr lang="fr-FR" sz="2400" dirty="0">
              <a:solidFill>
                <a:schemeClr val="tx1">
                  <a:lumMod val="50000"/>
                </a:schemeClr>
              </a:solidFill>
              <a:latin typeface="Times New Roman" pitchFamily="18" charset="0"/>
              <a:cs typeface="Times New Roman" pitchFamily="18" charset="0"/>
            </a:endParaRPr>
          </a:p>
        </p:txBody>
      </p:sp>
      <p:sp>
        <p:nvSpPr>
          <p:cNvPr id="4" name="Rectangle 3"/>
          <p:cNvSpPr/>
          <p:nvPr/>
        </p:nvSpPr>
        <p:spPr>
          <a:xfrm>
            <a:off x="234883" y="1536174"/>
            <a:ext cx="11593288" cy="4524315"/>
          </a:xfrm>
          <a:prstGeom prst="rect">
            <a:avLst/>
          </a:prstGeom>
        </p:spPr>
        <p:txBody>
          <a:bodyPr wrap="square">
            <a:spAutoFit/>
          </a:bodyPr>
          <a:lstStyle/>
          <a:p>
            <a:pPr algn="just"/>
            <a:r>
              <a:rPr lang="fr-FR" dirty="0">
                <a:solidFill>
                  <a:schemeClr val="tx1">
                    <a:lumMod val="50000"/>
                  </a:schemeClr>
                </a:solidFill>
              </a:rPr>
              <a:t> </a:t>
            </a:r>
            <a:r>
              <a:rPr lang="fr-FR" dirty="0" smtClean="0">
                <a:solidFill>
                  <a:schemeClr val="tx1">
                    <a:lumMod val="50000"/>
                  </a:schemeClr>
                </a:solidFill>
              </a:rPr>
              <a:t> </a:t>
            </a:r>
            <a:r>
              <a:rPr lang="fr-FR" sz="3200" dirty="0" smtClean="0">
                <a:solidFill>
                  <a:schemeClr val="tx1">
                    <a:lumMod val="50000"/>
                  </a:schemeClr>
                </a:solidFill>
                <a:latin typeface="Times New Roman" pitchFamily="18" charset="0"/>
                <a:cs typeface="Times New Roman" pitchFamily="18" charset="0"/>
              </a:rPr>
              <a:t>L’embouchure </a:t>
            </a:r>
            <a:r>
              <a:rPr lang="fr-FR" sz="3200" dirty="0">
                <a:solidFill>
                  <a:schemeClr val="tx1">
                    <a:lumMod val="50000"/>
                  </a:schemeClr>
                </a:solidFill>
                <a:latin typeface="Times New Roman" pitchFamily="18" charset="0"/>
                <a:cs typeface="Times New Roman" pitchFamily="18" charset="0"/>
              </a:rPr>
              <a:t>est la section critique du chenal. Lors d’une crue de l’oued, les vitesses importantes chassent les sédiments à l’embouchure et ce chenal est agrandi. Lorsque les débits de l’oued sont beaucoup plus faibles, les courants marins et la houle vont remplir le chenal par accumulation des sédiments (l’ensablement</a:t>
            </a:r>
            <a:r>
              <a:rPr lang="fr-FR" sz="3200" dirty="0" smtClean="0">
                <a:solidFill>
                  <a:schemeClr val="tx1">
                    <a:lumMod val="50000"/>
                  </a:schemeClr>
                </a:solidFill>
                <a:latin typeface="Times New Roman" pitchFamily="18" charset="0"/>
                <a:cs typeface="Times New Roman" pitchFamily="18" charset="0"/>
              </a:rPr>
              <a:t>).</a:t>
            </a:r>
          </a:p>
          <a:p>
            <a:pPr algn="just"/>
            <a:endParaRPr lang="fr-FR" sz="3200" dirty="0" smtClean="0">
              <a:solidFill>
                <a:schemeClr val="tx1">
                  <a:lumMod val="50000"/>
                </a:schemeClr>
              </a:solidFill>
              <a:latin typeface="Times New Roman" pitchFamily="18" charset="0"/>
              <a:cs typeface="Times New Roman" pitchFamily="18" charset="0"/>
            </a:endParaRPr>
          </a:p>
          <a:p>
            <a:pPr algn="just"/>
            <a:r>
              <a:rPr lang="fr-FR" sz="3200" dirty="0" smtClean="0">
                <a:solidFill>
                  <a:schemeClr val="tx1">
                    <a:lumMod val="50000"/>
                  </a:schemeClr>
                </a:solidFill>
                <a:latin typeface="Times New Roman" pitchFamily="18" charset="0"/>
                <a:cs typeface="Times New Roman" pitchFamily="18" charset="0"/>
              </a:rPr>
              <a:t>  Pour </a:t>
            </a:r>
            <a:r>
              <a:rPr lang="fr-FR" sz="3200" dirty="0">
                <a:solidFill>
                  <a:schemeClr val="tx1">
                    <a:lumMod val="50000"/>
                  </a:schemeClr>
                </a:solidFill>
                <a:latin typeface="Times New Roman" pitchFamily="18" charset="0"/>
                <a:cs typeface="Times New Roman" pitchFamily="18" charset="0"/>
              </a:rPr>
              <a:t>éviter ces variations, et pour réaliser une bonne stabilisation du chenal, on doit construire des digues latérales de protection prolongées en mer. </a:t>
            </a: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44</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547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Image 6" descr="C:\Documents and Settings\Siscovic\Bureau\cartes finales\types des digu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9366" y="980728"/>
            <a:ext cx="6502634"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86188" y="836712"/>
            <a:ext cx="5133748" cy="2215991"/>
          </a:xfrm>
          <a:prstGeom prst="rect">
            <a:avLst/>
          </a:prstGeom>
        </p:spPr>
        <p:txBody>
          <a:bodyPr wrap="square">
            <a:spAutoFit/>
          </a:bodyPr>
          <a:lstStyle/>
          <a:p>
            <a:pPr marL="342900" lvl="0" indent="-342900" algn="just">
              <a:buFont typeface="Wingdings" pitchFamily="2" charset="2"/>
              <a:buChar char="ü"/>
            </a:pPr>
            <a:r>
              <a:rPr lang="fr-FR" sz="2400" b="1" dirty="0">
                <a:solidFill>
                  <a:srgbClr val="C00000"/>
                </a:solidFill>
                <a:latin typeface="Times New Roman" pitchFamily="18" charset="0"/>
                <a:cs typeface="Times New Roman" pitchFamily="18" charset="0"/>
              </a:rPr>
              <a:t>Digue à talus </a:t>
            </a:r>
            <a:r>
              <a:rPr lang="fr-FR" sz="2400" b="1" dirty="0" smtClean="0">
                <a:solidFill>
                  <a:srgbClr val="C00000"/>
                </a:solidFill>
                <a:latin typeface="Times New Roman" pitchFamily="18" charset="0"/>
                <a:cs typeface="Times New Roman" pitchFamily="18" charset="0"/>
              </a:rPr>
              <a:t>conventionnelle</a:t>
            </a:r>
          </a:p>
          <a:p>
            <a:pPr marL="342900" indent="-342900" algn="just">
              <a:buFont typeface="Wingdings" pitchFamily="2" charset="2"/>
              <a:buChar char="ü"/>
            </a:pPr>
            <a:r>
              <a:rPr lang="fr-FR" sz="2400" b="1" dirty="0">
                <a:solidFill>
                  <a:srgbClr val="C00000"/>
                </a:solidFill>
                <a:latin typeface="Times New Roman" pitchFamily="18" charset="0"/>
                <a:cs typeface="Times New Roman" pitchFamily="18" charset="0"/>
              </a:rPr>
              <a:t>Digue en caisson sur fondation en enrochement</a:t>
            </a:r>
            <a:endParaRPr lang="fr-FR" sz="2400" dirty="0">
              <a:solidFill>
                <a:srgbClr val="C00000"/>
              </a:solidFill>
              <a:latin typeface="Times New Roman" pitchFamily="18" charset="0"/>
              <a:cs typeface="Times New Roman" pitchFamily="18" charset="0"/>
            </a:endParaRPr>
          </a:p>
          <a:p>
            <a:pPr marL="342900" indent="-342900" algn="just">
              <a:buFont typeface="Wingdings" pitchFamily="2" charset="2"/>
              <a:buChar char="ü"/>
            </a:pPr>
            <a:r>
              <a:rPr lang="fr-FR" sz="2400" b="1" dirty="0">
                <a:solidFill>
                  <a:srgbClr val="C00000"/>
                </a:solidFill>
                <a:latin typeface="Times New Roman" pitchFamily="18" charset="0"/>
                <a:cs typeface="Times New Roman" pitchFamily="18" charset="0"/>
              </a:rPr>
              <a:t>Digue mixte (verticalement ou horizontalement)</a:t>
            </a:r>
            <a:endParaRPr lang="fr-FR" sz="2400" dirty="0">
              <a:solidFill>
                <a:srgbClr val="C00000"/>
              </a:solidFill>
              <a:latin typeface="Times New Roman" pitchFamily="18" charset="0"/>
              <a:cs typeface="Times New Roman" pitchFamily="18" charset="0"/>
            </a:endParaRPr>
          </a:p>
          <a:p>
            <a:pPr lvl="0"/>
            <a:endParaRPr lang="fr-FR" dirty="0"/>
          </a:p>
        </p:txBody>
      </p:sp>
      <p:sp>
        <p:nvSpPr>
          <p:cNvPr id="3" name="Rectangle 2"/>
          <p:cNvSpPr/>
          <p:nvPr/>
        </p:nvSpPr>
        <p:spPr>
          <a:xfrm>
            <a:off x="263352" y="3140968"/>
            <a:ext cx="5142307" cy="193899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Le </a:t>
            </a:r>
            <a:r>
              <a:rPr lang="fr-FR" sz="2400" dirty="0">
                <a:solidFill>
                  <a:schemeClr val="tx1">
                    <a:lumMod val="50000"/>
                  </a:schemeClr>
                </a:solidFill>
                <a:latin typeface="Times New Roman" pitchFamily="18" charset="0"/>
                <a:cs typeface="Times New Roman" pitchFamily="18" charset="0"/>
              </a:rPr>
              <a:t>choix d’un type de digue dépendra de plusieurs facteurs dont les coûts, la constructibilité, la disponibilité des matériaux localement ainsi que les préférences du maître d'ouvrage. </a:t>
            </a:r>
          </a:p>
        </p:txBody>
      </p:sp>
      <p:sp>
        <p:nvSpPr>
          <p:cNvPr id="4" name="Rectangle 3"/>
          <p:cNvSpPr/>
          <p:nvPr/>
        </p:nvSpPr>
        <p:spPr>
          <a:xfrm>
            <a:off x="386188" y="192459"/>
            <a:ext cx="10606356" cy="461665"/>
          </a:xfrm>
          <a:prstGeom prst="rect">
            <a:avLst/>
          </a:prstGeom>
        </p:spPr>
        <p:txBody>
          <a:bodyPr wrap="square">
            <a:spAutoFit/>
          </a:bodyPr>
          <a:lstStyle/>
          <a:p>
            <a:r>
              <a:rPr lang="fr-FR" sz="2400" dirty="0" smtClean="0">
                <a:solidFill>
                  <a:schemeClr val="tx1">
                    <a:lumMod val="50000"/>
                  </a:schemeClr>
                </a:solidFill>
                <a:latin typeface="Times New Roman" pitchFamily="18" charset="0"/>
                <a:cs typeface="Times New Roman" pitchFamily="18" charset="0"/>
              </a:rPr>
              <a:t>  Il </a:t>
            </a:r>
            <a:r>
              <a:rPr lang="fr-FR" sz="2400" dirty="0">
                <a:solidFill>
                  <a:schemeClr val="tx1">
                    <a:lumMod val="50000"/>
                  </a:schemeClr>
                </a:solidFill>
                <a:latin typeface="Times New Roman" pitchFamily="18" charset="0"/>
                <a:cs typeface="Times New Roman" pitchFamily="18" charset="0"/>
              </a:rPr>
              <a:t>y a plusieurs types des digues de protection, on distingue trois types :</a:t>
            </a:r>
          </a:p>
        </p:txBody>
      </p:sp>
      <p:sp>
        <p:nvSpPr>
          <p:cNvPr id="5" name="Rectangle 4"/>
          <p:cNvSpPr/>
          <p:nvPr/>
        </p:nvSpPr>
        <p:spPr>
          <a:xfrm>
            <a:off x="5689366" y="5864790"/>
            <a:ext cx="6383298" cy="707886"/>
          </a:xfrm>
          <a:prstGeom prst="rect">
            <a:avLst/>
          </a:prstGeom>
        </p:spPr>
        <p:txBody>
          <a:bodyPr wrap="square">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32</a:t>
            </a:r>
            <a:r>
              <a:rPr lang="fr-FR" sz="2000" b="1" dirty="0">
                <a:solidFill>
                  <a:schemeClr val="tx1">
                    <a:lumMod val="50000"/>
                  </a:schemeClr>
                </a:solidFill>
                <a:latin typeface="Times New Roman" pitchFamily="18" charset="0"/>
                <a:cs typeface="Times New Roman" pitchFamily="18" charset="0"/>
              </a:rPr>
              <a:t> : Des coupes transversales de différents types de digues </a:t>
            </a:r>
          </a:p>
        </p:txBody>
      </p:sp>
      <p:sp>
        <p:nvSpPr>
          <p:cNvPr id="6" name="Espace réservé du numéro de diapositive 5"/>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45</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547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7170"/>
                                        </p:tgtEl>
                                        <p:attrNameLst>
                                          <p:attrName>style.visibility</p:attrName>
                                        </p:attrNameLst>
                                      </p:cBhvr>
                                      <p:to>
                                        <p:strVal val="visible"/>
                                      </p:to>
                                    </p:set>
                                    <p:animEffect transition="in" filter="circle(in)">
                                      <p:cBhvr>
                                        <p:cTn id="19" dur="2000"/>
                                        <p:tgtEl>
                                          <p:spTgt spid="717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1000"/>
                                        <p:tgtEl>
                                          <p:spTgt spid="5"/>
                                        </p:tgtEl>
                                      </p:cBhvr>
                                    </p:animEffect>
                                  </p:childTnLst>
                                </p:cTn>
                              </p:par>
                            </p:childTnLst>
                          </p:cTn>
                        </p:par>
                        <p:par>
                          <p:cTn id="23" fill="hold">
                            <p:stCondLst>
                              <p:cond delay="4000"/>
                            </p:stCondLst>
                            <p:childTnLst>
                              <p:par>
                                <p:cTn id="24" presetID="42" presetClass="entr" presetSubtype="0" fill="hold" grpId="0" nodeType="afterEffect">
                                  <p:stCondLst>
                                    <p:cond delay="50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9356" y="1536174"/>
            <a:ext cx="11593288" cy="378565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Cette étude, dont l’objectif était de connaître, d’une part, l’état actuel du littoral de la baie d’Alger, et mettre en évidence les actions complexes de la mer et la sensibilité de la frange côtière. D’autre part, la vulnérabilité des ressources en eaux souterraines dans les régions côtières les plus sensibles. </a:t>
            </a:r>
          </a:p>
          <a:p>
            <a:pPr algn="just" hangingPunct="0"/>
            <a:endParaRPr lang="fr-FR" sz="2400" dirty="0" smtClean="0">
              <a:solidFill>
                <a:schemeClr val="tx1">
                  <a:lumMod val="50000"/>
                </a:schemeClr>
              </a:solidFill>
              <a:latin typeface="Times New Roman" pitchFamily="18" charset="0"/>
              <a:cs typeface="Times New Roman" pitchFamily="18" charset="0"/>
            </a:endParaRPr>
          </a:p>
          <a:p>
            <a:pPr algn="just" hangingPunct="0"/>
            <a:r>
              <a:rPr lang="fr-FR" sz="2400" dirty="0" smtClean="0">
                <a:solidFill>
                  <a:schemeClr val="tx1">
                    <a:lumMod val="50000"/>
                  </a:schemeClr>
                </a:solidFill>
                <a:latin typeface="Times New Roman" pitchFamily="18" charset="0"/>
                <a:cs typeface="Times New Roman" pitchFamily="18" charset="0"/>
              </a:rPr>
              <a:t>  Les </a:t>
            </a:r>
            <a:r>
              <a:rPr lang="fr-FR" sz="2400" dirty="0">
                <a:solidFill>
                  <a:schemeClr val="tx1">
                    <a:lumMod val="50000"/>
                  </a:schemeClr>
                </a:solidFill>
                <a:latin typeface="Times New Roman" pitchFamily="18" charset="0"/>
                <a:cs typeface="Times New Roman" pitchFamily="18" charset="0"/>
              </a:rPr>
              <a:t>résultats ont révélé une forte vulnérabilité physique presque à toutes les plages des communes situées à l’Est d’Alger : Bordj El </a:t>
            </a:r>
            <a:r>
              <a:rPr lang="fr-FR" sz="2400" dirty="0" err="1">
                <a:solidFill>
                  <a:schemeClr val="tx1">
                    <a:lumMod val="50000"/>
                  </a:schemeClr>
                </a:solidFill>
                <a:latin typeface="Times New Roman" pitchFamily="18" charset="0"/>
                <a:cs typeface="Times New Roman" pitchFamily="18" charset="0"/>
              </a:rPr>
              <a:t>Bahri</a:t>
            </a:r>
            <a:r>
              <a:rPr lang="fr-FR" sz="2400" dirty="0">
                <a:solidFill>
                  <a:schemeClr val="tx1">
                    <a:lumMod val="50000"/>
                  </a:schemeClr>
                </a:solidFill>
                <a:latin typeface="Times New Roman" pitchFamily="18" charset="0"/>
                <a:cs typeface="Times New Roman" pitchFamily="18" charset="0"/>
              </a:rPr>
              <a:t>, Bordj El </a:t>
            </a:r>
            <a:r>
              <a:rPr lang="fr-FR" sz="2400" dirty="0" err="1">
                <a:solidFill>
                  <a:schemeClr val="tx1">
                    <a:lumMod val="50000"/>
                  </a:schemeClr>
                </a:solidFill>
                <a:latin typeface="Times New Roman" pitchFamily="18" charset="0"/>
                <a:cs typeface="Times New Roman" pitchFamily="18" charset="0"/>
              </a:rPr>
              <a:t>Kiffan</a:t>
            </a:r>
            <a:r>
              <a:rPr lang="fr-FR" sz="2400" dirty="0">
                <a:solidFill>
                  <a:schemeClr val="tx1">
                    <a:lumMod val="50000"/>
                  </a:schemeClr>
                </a:solidFill>
                <a:latin typeface="Times New Roman" pitchFamily="18" charset="0"/>
                <a:cs typeface="Times New Roman" pitchFamily="18" charset="0"/>
              </a:rPr>
              <a:t>, </a:t>
            </a:r>
            <a:r>
              <a:rPr lang="fr-FR" sz="2400" dirty="0" err="1">
                <a:solidFill>
                  <a:schemeClr val="tx1">
                    <a:lumMod val="50000"/>
                  </a:schemeClr>
                </a:solidFill>
                <a:latin typeface="Times New Roman" pitchFamily="18" charset="0"/>
                <a:cs typeface="Times New Roman" pitchFamily="18" charset="0"/>
              </a:rPr>
              <a:t>Mohammadia</a:t>
            </a:r>
            <a:r>
              <a:rPr lang="fr-FR" sz="2400" dirty="0">
                <a:solidFill>
                  <a:schemeClr val="tx1">
                    <a:lumMod val="50000"/>
                  </a:schemeClr>
                </a:solidFill>
                <a:latin typeface="Times New Roman" pitchFamily="18" charset="0"/>
                <a:cs typeface="Times New Roman" pitchFamily="18" charset="0"/>
              </a:rPr>
              <a:t>, et Hussein Dey, subissent de fort risque </a:t>
            </a:r>
            <a:r>
              <a:rPr lang="fr-FR" sz="2400" dirty="0" smtClean="0">
                <a:solidFill>
                  <a:schemeClr val="tx1">
                    <a:lumMod val="50000"/>
                  </a:schemeClr>
                </a:solidFill>
                <a:latin typeface="Times New Roman" pitchFamily="18" charset="0"/>
                <a:cs typeface="Times New Roman" pitchFamily="18" charset="0"/>
              </a:rPr>
              <a:t>de </a:t>
            </a:r>
            <a:r>
              <a:rPr lang="fr-FR" sz="2400" dirty="0">
                <a:solidFill>
                  <a:schemeClr val="tx1">
                    <a:lumMod val="50000"/>
                  </a:schemeClr>
                </a:solidFill>
                <a:latin typeface="Times New Roman" pitchFamily="18" charset="0"/>
                <a:cs typeface="Times New Roman" pitchFamily="18" charset="0"/>
              </a:rPr>
              <a:t>l’érosion de sols et </a:t>
            </a:r>
            <a:r>
              <a:rPr lang="fr-FR" sz="2400" dirty="0" smtClean="0">
                <a:solidFill>
                  <a:schemeClr val="tx1">
                    <a:lumMod val="50000"/>
                  </a:schemeClr>
                </a:solidFill>
                <a:latin typeface="Times New Roman" pitchFamily="18" charset="0"/>
                <a:cs typeface="Times New Roman" pitchFamily="18" charset="0"/>
              </a:rPr>
              <a:t>du </a:t>
            </a:r>
            <a:r>
              <a:rPr lang="fr-FR" sz="2400" dirty="0">
                <a:solidFill>
                  <a:schemeClr val="tx1">
                    <a:lumMod val="50000"/>
                  </a:schemeClr>
                </a:solidFill>
                <a:latin typeface="Times New Roman" pitchFamily="18" charset="0"/>
                <a:cs typeface="Times New Roman" pitchFamily="18" charset="0"/>
              </a:rPr>
              <a:t>transport des sédiments, et cela </a:t>
            </a:r>
            <a:r>
              <a:rPr lang="fr-FR" sz="2400" dirty="0" smtClean="0">
                <a:solidFill>
                  <a:schemeClr val="tx1">
                    <a:lumMod val="50000"/>
                  </a:schemeClr>
                </a:solidFill>
                <a:latin typeface="Times New Roman" pitchFamily="18" charset="0"/>
                <a:cs typeface="Times New Roman" pitchFamily="18" charset="0"/>
              </a:rPr>
              <a:t>qu’expliquent </a:t>
            </a:r>
            <a:r>
              <a:rPr lang="fr-FR" sz="2400" dirty="0">
                <a:solidFill>
                  <a:schemeClr val="tx1">
                    <a:lumMod val="50000"/>
                  </a:schemeClr>
                </a:solidFill>
                <a:latin typeface="Times New Roman" pitchFamily="18" charset="0"/>
                <a:cs typeface="Times New Roman" pitchFamily="18" charset="0"/>
              </a:rPr>
              <a:t>la disparition de certaines plages et recul du trait de la côte. </a:t>
            </a:r>
          </a:p>
          <a:p>
            <a:pPr algn="just" hangingPunct="0"/>
            <a:endParaRPr lang="fr-FR" sz="2400" b="1" dirty="0">
              <a:solidFill>
                <a:schemeClr val="tx1">
                  <a:lumMod val="50000"/>
                </a:schemeClr>
              </a:solidFill>
              <a:latin typeface="Times New Roman" pitchFamily="18" charset="0"/>
              <a:cs typeface="Times New Roman" pitchFamily="18" charset="0"/>
            </a:endParaRPr>
          </a:p>
        </p:txBody>
      </p:sp>
      <p:sp>
        <p:nvSpPr>
          <p:cNvPr id="3" name="Titre 1"/>
          <p:cNvSpPr>
            <a:spLocks noGrp="1"/>
          </p:cNvSpPr>
          <p:nvPr>
            <p:ph type="title"/>
          </p:nvPr>
        </p:nvSpPr>
        <p:spPr>
          <a:xfrm>
            <a:off x="1341120" y="467360"/>
            <a:ext cx="9509760" cy="585376"/>
          </a:xfrm>
        </p:spPr>
        <p:txBody>
          <a:bodyPr>
            <a:normAutofit/>
          </a:bodyPr>
          <a:lstStyle/>
          <a:p>
            <a:pPr algn="ctr"/>
            <a:r>
              <a:rPr lang="fr-FR" noProof="1" smtClean="0"/>
              <a:t>CONCLUSION GÉNÉRALE</a:t>
            </a:r>
            <a:endParaRPr lang="fr-FR" noProof="1"/>
          </a:p>
        </p:txBody>
      </p:sp>
      <p:sp>
        <p:nvSpPr>
          <p:cNvPr id="4" name="Espace réservé du numéro de diapositive 3"/>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46</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547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1000"/>
                                        <p:tgtEl>
                                          <p:spTgt spid="2">
                                            <p:txEl>
                                              <p:pRg st="0" end="0"/>
                                            </p:txEl>
                                          </p:spTgt>
                                        </p:tgtEl>
                                      </p:cBhvr>
                                    </p:animEffect>
                                    <p:anim calcmode="lin" valueType="num">
                                      <p:cBhvr>
                                        <p:cTn id="14"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1000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1571" y="1124744"/>
            <a:ext cx="11521280" cy="4801314"/>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Concernant </a:t>
            </a:r>
            <a:r>
              <a:rPr lang="fr-FR" sz="2400" dirty="0">
                <a:solidFill>
                  <a:schemeClr val="tx1">
                    <a:lumMod val="50000"/>
                  </a:schemeClr>
                </a:solidFill>
                <a:latin typeface="Times New Roman" pitchFamily="18" charset="0"/>
                <a:cs typeface="Times New Roman" pitchFamily="18" charset="0"/>
              </a:rPr>
              <a:t>la vulnérabilité DRASTIC dans ces </a:t>
            </a:r>
            <a:r>
              <a:rPr lang="fr-FR" sz="2400" dirty="0" smtClean="0">
                <a:solidFill>
                  <a:schemeClr val="tx1">
                    <a:lumMod val="50000"/>
                  </a:schemeClr>
                </a:solidFill>
                <a:latin typeface="Times New Roman" pitchFamily="18" charset="0"/>
                <a:cs typeface="Times New Roman" pitchFamily="18" charset="0"/>
              </a:rPr>
              <a:t>quatre (4) </a:t>
            </a:r>
            <a:r>
              <a:rPr lang="fr-FR" sz="2400" dirty="0" smtClean="0">
                <a:solidFill>
                  <a:schemeClr val="tx1">
                    <a:lumMod val="50000"/>
                  </a:schemeClr>
                </a:solidFill>
                <a:latin typeface="Times New Roman" pitchFamily="18" charset="0"/>
                <a:cs typeface="Times New Roman" pitchFamily="18" charset="0"/>
              </a:rPr>
              <a:t>communes</a:t>
            </a:r>
            <a:r>
              <a:rPr lang="fr-FR" sz="2400" dirty="0">
                <a:solidFill>
                  <a:schemeClr val="tx1">
                    <a:lumMod val="50000"/>
                  </a:schemeClr>
                </a:solidFill>
                <a:latin typeface="Times New Roman" pitchFamily="18" charset="0"/>
                <a:cs typeface="Times New Roman" pitchFamily="18" charset="0"/>
              </a:rPr>
              <a:t>, nous avons remarqué que 30% de leur superficie sont des zones à faible vulnérabilité (la commune de </a:t>
            </a:r>
            <a:r>
              <a:rPr lang="fr-FR" sz="2400" dirty="0" err="1">
                <a:solidFill>
                  <a:schemeClr val="tx1">
                    <a:lumMod val="50000"/>
                  </a:schemeClr>
                </a:solidFill>
                <a:latin typeface="Times New Roman" pitchFamily="18" charset="0"/>
                <a:cs typeface="Times New Roman" pitchFamily="18" charset="0"/>
              </a:rPr>
              <a:t>Mohammadia</a:t>
            </a:r>
            <a:r>
              <a:rPr lang="fr-FR" sz="2400" dirty="0">
                <a:solidFill>
                  <a:schemeClr val="tx1">
                    <a:lumMod val="50000"/>
                  </a:schemeClr>
                </a:solidFill>
                <a:latin typeface="Times New Roman" pitchFamily="18" charset="0"/>
                <a:cs typeface="Times New Roman" pitchFamily="18" charset="0"/>
              </a:rPr>
              <a:t> et une partie de Bordj El </a:t>
            </a:r>
            <a:r>
              <a:rPr lang="fr-FR" sz="2400" dirty="0" err="1">
                <a:solidFill>
                  <a:schemeClr val="tx1">
                    <a:lumMod val="50000"/>
                  </a:schemeClr>
                </a:solidFill>
                <a:latin typeface="Times New Roman" pitchFamily="18" charset="0"/>
                <a:cs typeface="Times New Roman" pitchFamily="18" charset="0"/>
              </a:rPr>
              <a:t>Kiffan</a:t>
            </a:r>
            <a:r>
              <a:rPr lang="fr-FR" sz="2400" dirty="0">
                <a:solidFill>
                  <a:schemeClr val="tx1">
                    <a:lumMod val="50000"/>
                  </a:schemeClr>
                </a:solidFill>
                <a:latin typeface="Times New Roman" pitchFamily="18" charset="0"/>
                <a:cs typeface="Times New Roman" pitchFamily="18" charset="0"/>
              </a:rPr>
              <a:t>) et 70% sont des zones moyennement vulnérables (Hussein Dey, Bordj El </a:t>
            </a:r>
            <a:r>
              <a:rPr lang="fr-FR" sz="2400" dirty="0" err="1">
                <a:solidFill>
                  <a:schemeClr val="tx1">
                    <a:lumMod val="50000"/>
                  </a:schemeClr>
                </a:solidFill>
                <a:latin typeface="Times New Roman" pitchFamily="18" charset="0"/>
                <a:cs typeface="Times New Roman" pitchFamily="18" charset="0"/>
              </a:rPr>
              <a:t>Bahri</a:t>
            </a:r>
            <a:r>
              <a:rPr lang="fr-FR" sz="2400" dirty="0">
                <a:solidFill>
                  <a:schemeClr val="tx1">
                    <a:lumMod val="50000"/>
                  </a:schemeClr>
                </a:solidFill>
                <a:latin typeface="Times New Roman" pitchFamily="18" charset="0"/>
                <a:cs typeface="Times New Roman" pitchFamily="18" charset="0"/>
              </a:rPr>
              <a:t> et la majorité de la commune de Bordj El </a:t>
            </a:r>
            <a:r>
              <a:rPr lang="fr-FR" sz="2400" dirty="0" err="1">
                <a:solidFill>
                  <a:schemeClr val="tx1">
                    <a:lumMod val="50000"/>
                  </a:schemeClr>
                </a:solidFill>
                <a:latin typeface="Times New Roman" pitchFamily="18" charset="0"/>
                <a:cs typeface="Times New Roman" pitchFamily="18" charset="0"/>
              </a:rPr>
              <a:t>Kiffan</a:t>
            </a:r>
            <a:r>
              <a:rPr lang="fr-FR" sz="2400" dirty="0">
                <a:solidFill>
                  <a:schemeClr val="tx1">
                    <a:lumMod val="50000"/>
                  </a:schemeClr>
                </a:solidFill>
                <a:latin typeface="Times New Roman" pitchFamily="18" charset="0"/>
                <a:cs typeface="Times New Roman" pitchFamily="18" charset="0"/>
              </a:rPr>
              <a:t>). </a:t>
            </a:r>
            <a:endParaRPr lang="fr-FR" sz="2400" dirty="0" smtClean="0">
              <a:solidFill>
                <a:schemeClr val="tx1">
                  <a:lumMod val="50000"/>
                </a:schemeClr>
              </a:solidFill>
              <a:latin typeface="Times New Roman" pitchFamily="18" charset="0"/>
              <a:cs typeface="Times New Roman" pitchFamily="18" charset="0"/>
            </a:endParaRPr>
          </a:p>
          <a:p>
            <a:pPr algn="just"/>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 Au </a:t>
            </a:r>
            <a:r>
              <a:rPr lang="fr-FR" sz="2400" dirty="0">
                <a:solidFill>
                  <a:schemeClr val="tx1">
                    <a:lumMod val="50000"/>
                  </a:schemeClr>
                </a:solidFill>
                <a:latin typeface="Times New Roman" pitchFamily="18" charset="0"/>
                <a:cs typeface="Times New Roman" pitchFamily="18" charset="0"/>
              </a:rPr>
              <a:t>niveau des embouchures d’oued El Harrach et oued El </a:t>
            </a:r>
            <a:r>
              <a:rPr lang="fr-FR" sz="2400" dirty="0" err="1">
                <a:solidFill>
                  <a:schemeClr val="tx1">
                    <a:lumMod val="50000"/>
                  </a:schemeClr>
                </a:solidFill>
                <a:latin typeface="Times New Roman" pitchFamily="18" charset="0"/>
                <a:cs typeface="Times New Roman" pitchFamily="18" charset="0"/>
              </a:rPr>
              <a:t>Hamiz</a:t>
            </a:r>
            <a:r>
              <a:rPr lang="fr-FR" sz="2400" dirty="0">
                <a:solidFill>
                  <a:schemeClr val="tx1">
                    <a:lumMod val="50000"/>
                  </a:schemeClr>
                </a:solidFill>
                <a:latin typeface="Times New Roman" pitchFamily="18" charset="0"/>
                <a:cs typeface="Times New Roman" pitchFamily="18" charset="0"/>
              </a:rPr>
              <a:t>, on remarque des accumulations des sédiments qui gênent l’écoulement régulier des eaux et élèvent le risque d’inondation traduit probablement par la formation des bouchons vaseux (</a:t>
            </a:r>
            <a:r>
              <a:rPr lang="fr-FR" sz="2400" dirty="0" err="1">
                <a:solidFill>
                  <a:schemeClr val="tx1">
                    <a:lumMod val="50000"/>
                  </a:schemeClr>
                </a:solidFill>
                <a:latin typeface="Times New Roman" pitchFamily="18" charset="0"/>
                <a:cs typeface="Times New Roman" pitchFamily="18" charset="0"/>
              </a:rPr>
              <a:t>Mihoubi</a:t>
            </a:r>
            <a:r>
              <a:rPr lang="fr-FR" sz="2400" dirty="0">
                <a:solidFill>
                  <a:schemeClr val="tx1">
                    <a:lumMod val="50000"/>
                  </a:schemeClr>
                </a:solidFill>
                <a:latin typeface="Times New Roman" pitchFamily="18" charset="0"/>
                <a:cs typeface="Times New Roman" pitchFamily="18" charset="0"/>
              </a:rPr>
              <a:t> et </a:t>
            </a:r>
            <a:r>
              <a:rPr lang="fr-FR" sz="2400" i="1" dirty="0">
                <a:solidFill>
                  <a:schemeClr val="tx1">
                    <a:lumMod val="50000"/>
                  </a:schemeClr>
                </a:solidFill>
                <a:latin typeface="Times New Roman" pitchFamily="18" charset="0"/>
                <a:cs typeface="Times New Roman" pitchFamily="18" charset="0"/>
              </a:rPr>
              <a:t>al</a:t>
            </a:r>
            <a:r>
              <a:rPr lang="fr-FR" sz="2400" dirty="0">
                <a:solidFill>
                  <a:schemeClr val="tx1">
                    <a:lumMod val="50000"/>
                  </a:schemeClr>
                </a:solidFill>
                <a:latin typeface="Times New Roman" pitchFamily="18" charset="0"/>
                <a:cs typeface="Times New Roman" pitchFamily="18" charset="0"/>
              </a:rPr>
              <a:t>, 2012). </a:t>
            </a:r>
            <a:endParaRPr lang="fr-FR" sz="2400" dirty="0" smtClean="0">
              <a:solidFill>
                <a:schemeClr val="tx1">
                  <a:lumMod val="50000"/>
                </a:schemeClr>
              </a:solidFill>
              <a:latin typeface="Times New Roman" pitchFamily="18" charset="0"/>
              <a:cs typeface="Times New Roman" pitchFamily="18" charset="0"/>
            </a:endParaRPr>
          </a:p>
          <a:p>
            <a:pPr algn="just"/>
            <a:endParaRPr lang="fr-FR" sz="2400" dirty="0">
              <a:solidFill>
                <a:schemeClr val="tx1">
                  <a:lumMod val="50000"/>
                </a:schemeClr>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  Pour </a:t>
            </a:r>
            <a:r>
              <a:rPr lang="fr-FR" sz="2400" dirty="0">
                <a:solidFill>
                  <a:schemeClr val="tx1">
                    <a:lumMod val="50000"/>
                  </a:schemeClr>
                </a:solidFill>
                <a:latin typeface="Times New Roman" pitchFamily="18" charset="0"/>
                <a:cs typeface="Times New Roman" pitchFamily="18" charset="0"/>
              </a:rPr>
              <a:t>la commune d’El </a:t>
            </a:r>
            <a:r>
              <a:rPr lang="fr-FR" sz="2400" dirty="0" err="1">
                <a:solidFill>
                  <a:schemeClr val="tx1">
                    <a:lumMod val="50000"/>
                  </a:schemeClr>
                </a:solidFill>
                <a:latin typeface="Times New Roman" pitchFamily="18" charset="0"/>
                <a:cs typeface="Times New Roman" pitchFamily="18" charset="0"/>
              </a:rPr>
              <a:t>Marsa</a:t>
            </a:r>
            <a:r>
              <a:rPr lang="fr-FR" sz="2400" dirty="0">
                <a:solidFill>
                  <a:schemeClr val="tx1">
                    <a:lumMod val="50000"/>
                  </a:schemeClr>
                </a:solidFill>
                <a:latin typeface="Times New Roman" pitchFamily="18" charset="0"/>
                <a:cs typeface="Times New Roman" pitchFamily="18" charset="0"/>
              </a:rPr>
              <a:t>, et les environs du port d’Alger jusqu’à la commune de </a:t>
            </a:r>
            <a:r>
              <a:rPr lang="fr-FR" sz="2400" dirty="0" err="1">
                <a:solidFill>
                  <a:schemeClr val="tx1">
                    <a:lumMod val="50000"/>
                  </a:schemeClr>
                </a:solidFill>
                <a:latin typeface="Times New Roman" pitchFamily="18" charset="0"/>
                <a:cs typeface="Times New Roman" pitchFamily="18" charset="0"/>
              </a:rPr>
              <a:t>Raїs</a:t>
            </a:r>
            <a:r>
              <a:rPr lang="fr-FR" sz="2400" dirty="0">
                <a:solidFill>
                  <a:schemeClr val="tx1">
                    <a:lumMod val="50000"/>
                  </a:schemeClr>
                </a:solidFill>
                <a:latin typeface="Times New Roman" pitchFamily="18" charset="0"/>
                <a:cs typeface="Times New Roman" pitchFamily="18" charset="0"/>
              </a:rPr>
              <a:t> </a:t>
            </a:r>
            <a:r>
              <a:rPr lang="fr-FR" sz="2400" dirty="0" err="1">
                <a:solidFill>
                  <a:schemeClr val="tx1">
                    <a:lumMod val="50000"/>
                  </a:schemeClr>
                </a:solidFill>
                <a:latin typeface="Times New Roman" pitchFamily="18" charset="0"/>
                <a:cs typeface="Times New Roman" pitchFamily="18" charset="0"/>
              </a:rPr>
              <a:t>Hamidou</a:t>
            </a:r>
            <a:r>
              <a:rPr lang="fr-FR" sz="2400" dirty="0">
                <a:solidFill>
                  <a:schemeClr val="tx1">
                    <a:lumMod val="50000"/>
                  </a:schemeClr>
                </a:solidFill>
                <a:latin typeface="Times New Roman" pitchFamily="18" charset="0"/>
                <a:cs typeface="Times New Roman" pitchFamily="18" charset="0"/>
              </a:rPr>
              <a:t>, la vulnérabilité variée entre modérée et faible.</a:t>
            </a:r>
          </a:p>
          <a:p>
            <a:r>
              <a:rPr lang="fr-FR" dirty="0">
                <a:solidFill>
                  <a:schemeClr val="tx1">
                    <a:lumMod val="50000"/>
                  </a:schemeClr>
                </a:solidFill>
                <a:latin typeface="Times New Roman" pitchFamily="18" charset="0"/>
                <a:cs typeface="Times New Roman" pitchFamily="18" charset="0"/>
              </a:rPr>
              <a:t>  </a:t>
            </a: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47</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5783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1200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1000"/>
                                        <p:tgtEl>
                                          <p:spTgt spid="2">
                                            <p:txEl>
                                              <p:pRg st="2" end="2"/>
                                            </p:txEl>
                                          </p:spTgt>
                                        </p:tgtEl>
                                      </p:cBhvr>
                                    </p:animEffect>
                                    <p:anim calcmode="lin" valueType="num">
                                      <p:cBhvr>
                                        <p:cTn id="14"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14000"/>
                            </p:stCondLst>
                            <p:childTnLst>
                              <p:par>
                                <p:cTn id="17" presetID="42" presetClass="entr" presetSubtype="0" fill="hold" nodeType="afterEffect">
                                  <p:stCondLst>
                                    <p:cond delay="11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1000"/>
                                        <p:tgtEl>
                                          <p:spTgt spid="2">
                                            <p:txEl>
                                              <p:pRg st="4" end="4"/>
                                            </p:txEl>
                                          </p:spTgt>
                                        </p:tgtEl>
                                      </p:cBhvr>
                                    </p:animEffect>
                                    <p:anim calcmode="lin" valueType="num">
                                      <p:cBhvr>
                                        <p:cTn id="2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289" y="1536174"/>
            <a:ext cx="11593288" cy="3785652"/>
          </a:xfrm>
          <a:prstGeom prst="rect">
            <a:avLst/>
          </a:prstGeom>
        </p:spPr>
        <p:txBody>
          <a:bodyPr wrap="square">
            <a:spAutoFit/>
          </a:bodyPr>
          <a:lstStyle/>
          <a:p>
            <a:pPr algn="just"/>
            <a:r>
              <a:rPr lang="fr-FR" sz="2400" dirty="0" smtClean="0">
                <a:solidFill>
                  <a:schemeClr val="tx1">
                    <a:lumMod val="50000"/>
                  </a:schemeClr>
                </a:solidFill>
                <a:latin typeface="Times New Roman" pitchFamily="18" charset="0"/>
                <a:cs typeface="Times New Roman" pitchFamily="18" charset="0"/>
              </a:rPr>
              <a:t>  Comme </a:t>
            </a:r>
            <a:r>
              <a:rPr lang="fr-FR" sz="2400" dirty="0">
                <a:solidFill>
                  <a:schemeClr val="tx1">
                    <a:lumMod val="50000"/>
                  </a:schemeClr>
                </a:solidFill>
                <a:latin typeface="Times New Roman" pitchFamily="18" charset="0"/>
                <a:cs typeface="Times New Roman" pitchFamily="18" charset="0"/>
              </a:rPr>
              <a:t>recommandations, différentes techniques de protection ont été présentés pour le littoral, la réalisation de ces techniques se base sur la spécificité de plage, et le rôle de la méthode utilisée, on a vu la méthode de rechargement des plages, et deux autres techniques : ECOPLAGE et STABIPLAGE. </a:t>
            </a:r>
            <a:endParaRPr lang="fr-FR" sz="2400" dirty="0" smtClean="0">
              <a:solidFill>
                <a:schemeClr val="tx1">
                  <a:lumMod val="50000"/>
                </a:schemeClr>
              </a:solidFill>
              <a:latin typeface="Times New Roman" pitchFamily="18" charset="0"/>
              <a:cs typeface="Times New Roman" pitchFamily="18" charset="0"/>
            </a:endParaRPr>
          </a:p>
          <a:p>
            <a:pPr algn="just"/>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 Pour </a:t>
            </a:r>
            <a:r>
              <a:rPr lang="fr-FR" sz="2400" dirty="0">
                <a:solidFill>
                  <a:schemeClr val="tx1">
                    <a:lumMod val="50000"/>
                  </a:schemeClr>
                </a:solidFill>
                <a:latin typeface="Times New Roman" pitchFamily="18" charset="0"/>
                <a:cs typeface="Times New Roman" pitchFamily="18" charset="0"/>
              </a:rPr>
              <a:t>lutter contre les actions fortes de la mer, on a exposé des ouvrages de protection comme exemple : les brise-lames, les épis, les murs et les enrochements. </a:t>
            </a:r>
            <a:endParaRPr lang="fr-FR" sz="2400" dirty="0" smtClean="0">
              <a:solidFill>
                <a:schemeClr val="tx1">
                  <a:lumMod val="50000"/>
                </a:schemeClr>
              </a:solidFill>
              <a:latin typeface="Times New Roman" pitchFamily="18" charset="0"/>
              <a:cs typeface="Times New Roman" pitchFamily="18" charset="0"/>
            </a:endParaRPr>
          </a:p>
          <a:p>
            <a:pPr algn="just"/>
            <a:endParaRPr lang="fr-FR" sz="2400" dirty="0" smtClean="0">
              <a:solidFill>
                <a:schemeClr val="tx1">
                  <a:lumMod val="50000"/>
                </a:schemeClr>
              </a:solidFill>
              <a:latin typeface="Times New Roman" pitchFamily="18" charset="0"/>
              <a:cs typeface="Times New Roman" pitchFamily="18" charset="0"/>
            </a:endParaRPr>
          </a:p>
          <a:p>
            <a:pPr algn="just"/>
            <a:r>
              <a:rPr lang="fr-FR" sz="2400" dirty="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 Il </a:t>
            </a:r>
            <a:r>
              <a:rPr lang="fr-FR" sz="2400" dirty="0">
                <a:solidFill>
                  <a:schemeClr val="tx1">
                    <a:lumMod val="50000"/>
                  </a:schemeClr>
                </a:solidFill>
                <a:latin typeface="Times New Roman" pitchFamily="18" charset="0"/>
                <a:cs typeface="Times New Roman" pitchFamily="18" charset="0"/>
              </a:rPr>
              <a:t>y a aussi les digues de protection qui assurent la stabilité des embouchures, en limitant l’érosion des berges et l’accumulation des sédiments au lit de chenal.     </a:t>
            </a:r>
            <a:r>
              <a:rPr lang="fr-FR" dirty="0">
                <a:solidFill>
                  <a:schemeClr val="tx1">
                    <a:lumMod val="50000"/>
                  </a:schemeClr>
                </a:solidFill>
                <a:latin typeface="Times New Roman" pitchFamily="18" charset="0"/>
                <a:cs typeface="Times New Roman" pitchFamily="18" charset="0"/>
              </a:rPr>
              <a:t>  </a:t>
            </a: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48</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3480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1200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1000"/>
                                        <p:tgtEl>
                                          <p:spTgt spid="2">
                                            <p:txEl>
                                              <p:pRg st="2" end="2"/>
                                            </p:txEl>
                                          </p:spTgt>
                                        </p:tgtEl>
                                      </p:cBhvr>
                                    </p:animEffect>
                                    <p:anim calcmode="lin" valueType="num">
                                      <p:cBhvr>
                                        <p:cTn id="14"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14000"/>
                            </p:stCondLst>
                            <p:childTnLst>
                              <p:par>
                                <p:cTn id="17" presetID="42" presetClass="entr" presetSubtype="0" fill="hold" nodeType="afterEffect">
                                  <p:stCondLst>
                                    <p:cond delay="800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1000"/>
                                        <p:tgtEl>
                                          <p:spTgt spid="2">
                                            <p:txEl>
                                              <p:pRg st="4" end="4"/>
                                            </p:txEl>
                                          </p:spTgt>
                                        </p:tgtEl>
                                      </p:cBhvr>
                                    </p:animEffect>
                                    <p:anim calcmode="lin" valueType="num">
                                      <p:cBhvr>
                                        <p:cTn id="2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91344" y="5229200"/>
            <a:ext cx="11737304" cy="114300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5400" b="1" spc="50" noProof="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MERCI  POUR  VOTRE  ATTENTION</a:t>
            </a:r>
            <a:endParaRPr lang="fr-FR" sz="5400" b="1" spc="50" noProof="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88640"/>
            <a:ext cx="12192000" cy="864072"/>
          </a:xfrm>
        </p:spPr>
        <p:txBody>
          <a:bodyPr>
            <a:noAutofit/>
          </a:bodyPr>
          <a:lstStyle/>
          <a:p>
            <a:pPr marL="3943350" indent="-3943350"/>
            <a:r>
              <a:rPr lang="fr-FR" sz="3200" b="1" u="sng" dirty="0">
                <a:solidFill>
                  <a:srgbClr val="C00000"/>
                </a:solidFill>
              </a:rPr>
              <a:t>CHAPITRE I :</a:t>
            </a:r>
            <a:r>
              <a:rPr lang="fr-FR" sz="3200" b="1" dirty="0">
                <a:solidFill>
                  <a:srgbClr val="C00000"/>
                </a:solidFill>
              </a:rPr>
              <a:t> </a:t>
            </a:r>
            <a:r>
              <a:rPr lang="fr-FR" sz="3200" b="1" dirty="0" smtClean="0">
                <a:solidFill>
                  <a:srgbClr val="C00000"/>
                </a:solidFill>
              </a:rPr>
              <a:t>   </a:t>
            </a:r>
            <a:r>
              <a:rPr lang="fr-FR" sz="3200" b="1" dirty="0" smtClean="0"/>
              <a:t>Etats </a:t>
            </a:r>
            <a:r>
              <a:rPr lang="fr-FR" sz="3200" b="1" dirty="0"/>
              <a:t>de connaissances sur l’hydrodynamique côtière et le </a:t>
            </a:r>
            <a:r>
              <a:rPr lang="fr-FR" sz="3200" b="1" dirty="0" smtClean="0"/>
              <a:t>transport  sédimentaire</a:t>
            </a:r>
            <a:endParaRPr lang="fr-FR" sz="3200" noProof="1"/>
          </a:p>
        </p:txBody>
      </p:sp>
      <p:sp>
        <p:nvSpPr>
          <p:cNvPr id="6" name="ZoneTexte 5"/>
          <p:cNvSpPr txBox="1"/>
          <p:nvPr/>
        </p:nvSpPr>
        <p:spPr>
          <a:xfrm>
            <a:off x="333675" y="1200284"/>
            <a:ext cx="5114253" cy="5078313"/>
          </a:xfrm>
          <a:prstGeom prst="rect">
            <a:avLst/>
          </a:prstGeom>
          <a:noFill/>
        </p:spPr>
        <p:txBody>
          <a:bodyPr wrap="square" rtlCol="0">
            <a:spAutoFit/>
          </a:bodyPr>
          <a:lstStyle/>
          <a:p>
            <a:r>
              <a:rPr lang="fr-FR" sz="2400" b="1" dirty="0" smtClean="0">
                <a:solidFill>
                  <a:schemeClr val="tx1">
                    <a:lumMod val="50000"/>
                  </a:schemeClr>
                </a:solidFill>
                <a:latin typeface="Times New Roman" pitchFamily="18" charset="0"/>
                <a:cs typeface="Times New Roman" pitchFamily="18" charset="0"/>
              </a:rPr>
              <a:t>I. </a:t>
            </a:r>
            <a:r>
              <a:rPr lang="fr-FR" sz="2400" b="1" dirty="0">
                <a:solidFill>
                  <a:schemeClr val="tx1">
                    <a:lumMod val="50000"/>
                  </a:schemeClr>
                </a:solidFill>
                <a:latin typeface="Times New Roman" pitchFamily="18" charset="0"/>
                <a:cs typeface="Times New Roman" pitchFamily="18" charset="0"/>
              </a:rPr>
              <a:t>HYDRODYNAMIQUE CÔTIERE</a:t>
            </a:r>
          </a:p>
          <a:p>
            <a:endParaRPr lang="fr-FR" sz="2400" b="1" dirty="0" smtClean="0">
              <a:solidFill>
                <a:srgbClr val="7030A0"/>
              </a:solidFill>
              <a:latin typeface="Times New Roman" pitchFamily="18" charset="0"/>
              <a:cs typeface="Times New Roman" pitchFamily="18" charset="0"/>
            </a:endParaRPr>
          </a:p>
          <a:p>
            <a:r>
              <a:rPr lang="fr-FR" sz="2400" b="1" dirty="0" smtClean="0">
                <a:solidFill>
                  <a:srgbClr val="7030A0"/>
                </a:solidFill>
                <a:latin typeface="Times New Roman" pitchFamily="18" charset="0"/>
                <a:cs typeface="Times New Roman" pitchFamily="18" charset="0"/>
              </a:rPr>
              <a:t>I. 1. Houles</a:t>
            </a:r>
            <a:endParaRPr lang="fr-FR" sz="2400" b="1" dirty="0">
              <a:solidFill>
                <a:srgbClr val="7030A0"/>
              </a:solidFill>
              <a:latin typeface="Times New Roman" pitchFamily="18" charset="0"/>
              <a:cs typeface="Times New Roman" pitchFamily="18" charset="0"/>
            </a:endParaRPr>
          </a:p>
          <a:p>
            <a:pPr algn="just"/>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houle est un ensemble d’ondulations créées par </a:t>
            </a:r>
            <a:r>
              <a:rPr lang="fr-FR" sz="2400" dirty="0" smtClean="0">
                <a:solidFill>
                  <a:schemeClr val="tx1">
                    <a:lumMod val="50000"/>
                  </a:schemeClr>
                </a:solidFill>
                <a:latin typeface="Times New Roman" pitchFamily="18" charset="0"/>
                <a:cs typeface="Times New Roman" pitchFamily="18" charset="0"/>
              </a:rPr>
              <a:t>l’action du </a:t>
            </a:r>
            <a:r>
              <a:rPr lang="fr-FR" sz="2400" dirty="0">
                <a:solidFill>
                  <a:schemeClr val="tx1">
                    <a:lumMod val="50000"/>
                  </a:schemeClr>
                </a:solidFill>
                <a:latin typeface="Times New Roman" pitchFamily="18" charset="0"/>
                <a:cs typeface="Times New Roman" pitchFamily="18" charset="0"/>
              </a:rPr>
              <a:t>vent sur la surface </a:t>
            </a:r>
            <a:r>
              <a:rPr lang="fr-FR" sz="2400" dirty="0" smtClean="0">
                <a:solidFill>
                  <a:schemeClr val="tx1">
                    <a:lumMod val="50000"/>
                  </a:schemeClr>
                </a:solidFill>
                <a:latin typeface="Times New Roman" pitchFamily="18" charset="0"/>
                <a:cs typeface="Times New Roman" pitchFamily="18" charset="0"/>
              </a:rPr>
              <a:t>de la </a:t>
            </a:r>
            <a:r>
              <a:rPr lang="fr-FR" sz="2400" dirty="0">
                <a:solidFill>
                  <a:schemeClr val="tx1">
                    <a:lumMod val="50000"/>
                  </a:schemeClr>
                </a:solidFill>
                <a:latin typeface="Times New Roman" pitchFamily="18" charset="0"/>
                <a:cs typeface="Times New Roman" pitchFamily="18" charset="0"/>
              </a:rPr>
              <a:t>mer, lorsqu’un vent souffle </a:t>
            </a:r>
            <a:r>
              <a:rPr lang="fr-FR" sz="2400" dirty="0" smtClean="0">
                <a:solidFill>
                  <a:schemeClr val="tx1">
                    <a:lumMod val="50000"/>
                  </a:schemeClr>
                </a:solidFill>
                <a:latin typeface="Times New Roman" pitchFamily="18" charset="0"/>
                <a:cs typeface="Times New Roman" pitchFamily="18" charset="0"/>
              </a:rPr>
              <a:t>on observe </a:t>
            </a:r>
            <a:r>
              <a:rPr lang="fr-FR" sz="2400" dirty="0">
                <a:solidFill>
                  <a:schemeClr val="tx1">
                    <a:lumMod val="50000"/>
                  </a:schemeClr>
                </a:solidFill>
                <a:latin typeface="Times New Roman" pitchFamily="18" charset="0"/>
                <a:cs typeface="Times New Roman" pitchFamily="18" charset="0"/>
              </a:rPr>
              <a:t>d’abord ce que l’on appelle une mer de </a:t>
            </a:r>
            <a:r>
              <a:rPr lang="fr-FR" sz="2400" dirty="0" smtClean="0">
                <a:solidFill>
                  <a:schemeClr val="tx1">
                    <a:lumMod val="50000"/>
                  </a:schemeClr>
                </a:solidFill>
                <a:latin typeface="Times New Roman" pitchFamily="18" charset="0"/>
                <a:cs typeface="Times New Roman" pitchFamily="18" charset="0"/>
              </a:rPr>
              <a:t>vent, plus </a:t>
            </a:r>
            <a:r>
              <a:rPr lang="fr-FR" sz="2400" dirty="0">
                <a:solidFill>
                  <a:schemeClr val="tx1">
                    <a:lumMod val="50000"/>
                  </a:schemeClr>
                </a:solidFill>
                <a:latin typeface="Times New Roman" pitchFamily="18" charset="0"/>
                <a:cs typeface="Times New Roman" pitchFamily="18" charset="0"/>
              </a:rPr>
              <a:t>le vent est fort et plus la distance de frottement sur l'eau est grande, plus la </a:t>
            </a:r>
            <a:r>
              <a:rPr lang="fr-FR" sz="2400" dirty="0" smtClean="0">
                <a:solidFill>
                  <a:schemeClr val="tx1">
                    <a:lumMod val="50000"/>
                  </a:schemeClr>
                </a:solidFill>
                <a:latin typeface="Times New Roman" pitchFamily="18" charset="0"/>
                <a:cs typeface="Times New Roman" pitchFamily="18" charset="0"/>
              </a:rPr>
              <a:t>houle est </a:t>
            </a:r>
            <a:r>
              <a:rPr lang="fr-FR" sz="2400" dirty="0">
                <a:solidFill>
                  <a:schemeClr val="tx1">
                    <a:lumMod val="50000"/>
                  </a:schemeClr>
                </a:solidFill>
                <a:latin typeface="Times New Roman" pitchFamily="18" charset="0"/>
                <a:cs typeface="Times New Roman" pitchFamily="18" charset="0"/>
              </a:rPr>
              <a:t>forte, c'est ce que l'on appelle le « </a:t>
            </a:r>
            <a:r>
              <a:rPr lang="fr-FR" sz="2400" dirty="0" err="1">
                <a:solidFill>
                  <a:schemeClr val="tx1">
                    <a:lumMod val="50000"/>
                  </a:schemeClr>
                </a:solidFill>
                <a:latin typeface="Times New Roman" pitchFamily="18" charset="0"/>
                <a:cs typeface="Times New Roman" pitchFamily="18" charset="0"/>
              </a:rPr>
              <a:t>fetch</a:t>
            </a:r>
            <a:r>
              <a:rPr lang="fr-FR" sz="2400" dirty="0">
                <a:solidFill>
                  <a:schemeClr val="tx1">
                    <a:lumMod val="50000"/>
                  </a:schemeClr>
                </a:solidFill>
                <a:latin typeface="Times New Roman" pitchFamily="18" charset="0"/>
                <a:cs typeface="Times New Roman" pitchFamily="18" charset="0"/>
              </a:rPr>
              <a:t> </a:t>
            </a:r>
            <a:r>
              <a:rPr lang="fr-FR" sz="2400" dirty="0" smtClean="0">
                <a:solidFill>
                  <a:schemeClr val="tx1">
                    <a:lumMod val="50000"/>
                  </a:schemeClr>
                </a:solidFill>
                <a:latin typeface="Times New Roman" pitchFamily="18" charset="0"/>
                <a:cs typeface="Times New Roman" pitchFamily="18" charset="0"/>
              </a:rPr>
              <a:t>».</a:t>
            </a:r>
          </a:p>
          <a:p>
            <a:endParaRPr lang="fr-FR" dirty="0"/>
          </a:p>
          <a:p>
            <a:endParaRPr lang="fr-F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7967" y="1772816"/>
            <a:ext cx="6192687" cy="388843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ZoneTexte 6"/>
          <p:cNvSpPr txBox="1"/>
          <p:nvPr/>
        </p:nvSpPr>
        <p:spPr>
          <a:xfrm>
            <a:off x="5807966" y="5869181"/>
            <a:ext cx="6192688" cy="400110"/>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a:t>
            </a:r>
            <a:r>
              <a:rPr lang="fr-FR" sz="2000" b="1" dirty="0" smtClean="0">
                <a:solidFill>
                  <a:schemeClr val="tx1">
                    <a:lumMod val="50000"/>
                  </a:schemeClr>
                </a:solidFill>
                <a:latin typeface="Times New Roman" pitchFamily="18" charset="0"/>
                <a:cs typeface="Times New Roman" pitchFamily="18" charset="0"/>
              </a:rPr>
              <a:t>1 </a:t>
            </a:r>
            <a:r>
              <a:rPr lang="fr-FR" sz="2000" b="1" dirty="0">
                <a:solidFill>
                  <a:schemeClr val="tx1">
                    <a:lumMod val="50000"/>
                  </a:schemeClr>
                </a:solidFill>
                <a:latin typeface="Times New Roman" pitchFamily="18" charset="0"/>
                <a:cs typeface="Times New Roman" pitchFamily="18" charset="0"/>
              </a:rPr>
              <a:t>: Les caractéristiques d’une </a:t>
            </a:r>
            <a:r>
              <a:rPr lang="fr-FR" sz="2000" b="1" dirty="0" smtClean="0">
                <a:solidFill>
                  <a:schemeClr val="tx1">
                    <a:lumMod val="50000"/>
                  </a:schemeClr>
                </a:solidFill>
                <a:latin typeface="Times New Roman" pitchFamily="18" charset="0"/>
                <a:cs typeface="Times New Roman" pitchFamily="18" charset="0"/>
              </a:rPr>
              <a:t>houle régulière</a:t>
            </a:r>
            <a:endParaRPr lang="fr-FR" sz="2000" b="1" dirty="0">
              <a:solidFill>
                <a:schemeClr val="tx1">
                  <a:lumMod val="50000"/>
                </a:schemeClr>
              </a:solidFill>
              <a:latin typeface="Times New Roman" pitchFamily="18" charset="0"/>
              <a:cs typeface="Times New Roman" pitchFamily="18" charset="0"/>
            </a:endParaRPr>
          </a:p>
        </p:txBody>
      </p:sp>
      <p:sp>
        <p:nvSpPr>
          <p:cNvPr id="3" name="Espace réservé du numéro de diapositive 2"/>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5</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4111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000"/>
                                        <p:tgtEl>
                                          <p:spTgt spid="6">
                                            <p:txEl>
                                              <p:pRg st="0" end="0"/>
                                            </p:txEl>
                                          </p:spTgt>
                                        </p:tgtEl>
                                      </p:cBhvr>
                                    </p:animEffect>
                                    <p:anim calcmode="lin" valueType="num">
                                      <p:cBhvr>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Effect transition="in" filter="fade">
                                      <p:cBhvr>
                                        <p:cTn id="25" dur="1000"/>
                                        <p:tgtEl>
                                          <p:spTgt spid="6">
                                            <p:txEl>
                                              <p:pRg st="3" end="3"/>
                                            </p:txEl>
                                          </p:spTgt>
                                        </p:tgtEl>
                                      </p:cBhvr>
                                    </p:animEffect>
                                    <p:anim calcmode="lin" valueType="num">
                                      <p:cBhvr>
                                        <p:cTn id="26"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6" presetClass="entr" presetSubtype="16" fill="hold" nodeType="after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circle(in)">
                                      <p:cBhvr>
                                        <p:cTn id="31" dur="2000"/>
                                        <p:tgtEl>
                                          <p:spTgt spid="1026"/>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noProof="1" smtClean="0"/>
              <a:t>Description du projet</a:t>
            </a:r>
            <a:endParaRPr lang="fr-FR" noProof="1"/>
          </a:p>
        </p:txBody>
      </p:sp>
      <p:sp>
        <p:nvSpPr>
          <p:cNvPr id="3" name="Espace réservé du contenu 2"/>
          <p:cNvSpPr>
            <a:spLocks noGrp="1"/>
          </p:cNvSpPr>
          <p:nvPr>
            <p:ph type="body" idx="1"/>
          </p:nvPr>
        </p:nvSpPr>
        <p:spPr/>
        <p:txBody>
          <a:bodyPr>
            <a:normAutofit/>
          </a:bodyPr>
          <a:lstStyle/>
          <a:p>
            <a:r>
              <a:rPr lang="fr-FR" noProof="1" smtClean="0"/>
              <a:t>Brève description du projet</a:t>
            </a:r>
            <a:endParaRPr lang="fr-FR" noProof="1"/>
          </a:p>
        </p:txBody>
      </p:sp>
      <p:pic>
        <p:nvPicPr>
          <p:cNvPr id="1029" name="Picture 5" descr="C:\Users\M\Desktop\413634_more_mayak_voluny_glyby_yaxta_parus_gorizont_dal_n_1680x1050_(www.GdeFon.r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341269" y="81716"/>
            <a:ext cx="5509457" cy="400110"/>
          </a:xfrm>
          <a:prstGeom prst="rect">
            <a:avLst/>
          </a:prstGeom>
        </p:spPr>
        <p:txBody>
          <a:bodyPr wrap="none">
            <a:spAutoFit/>
          </a:bodyPr>
          <a:lstStyle/>
          <a:p>
            <a:pPr algn="ctr"/>
            <a:r>
              <a:rPr lang="fr-FR" sz="2000" b="1" i="1" dirty="0">
                <a:solidFill>
                  <a:schemeClr val="bg1">
                    <a:lumMod val="50000"/>
                  </a:schemeClr>
                </a:solidFill>
              </a:rPr>
              <a:t>République Algérienne Démocratique et populaire</a:t>
            </a:r>
          </a:p>
        </p:txBody>
      </p:sp>
      <p:sp>
        <p:nvSpPr>
          <p:cNvPr id="8" name="Rectangle 6"/>
          <p:cNvSpPr>
            <a:spLocks noChangeArrowheads="1"/>
          </p:cNvSpPr>
          <p:nvPr/>
        </p:nvSpPr>
        <p:spPr bwMode="auto">
          <a:xfrm>
            <a:off x="2237655" y="481826"/>
            <a:ext cx="771669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1" u="none" strike="noStrike" cap="none" normalizeH="0" baseline="0" dirty="0" smtClean="0">
                <a:ln>
                  <a:noFill/>
                </a:ln>
                <a:solidFill>
                  <a:schemeClr val="bg1">
                    <a:lumMod val="50000"/>
                  </a:schemeClr>
                </a:solidFill>
                <a:ea typeface="Times New Roman" pitchFamily="18" charset="0"/>
                <a:cs typeface="Arial" pitchFamily="34" charset="0"/>
              </a:rPr>
              <a:t>Ministère de l’Enseignement Supérieur et de la Recherche Scientifique </a:t>
            </a:r>
            <a:endParaRPr kumimoji="0" lang="fr-FR" sz="2000" b="0" i="0" u="none" strike="noStrike" cap="none" normalizeH="0" baseline="0" dirty="0" smtClean="0">
              <a:ln>
                <a:noFill/>
              </a:ln>
              <a:solidFill>
                <a:schemeClr val="bg1">
                  <a:lumMod val="50000"/>
                </a:schemeClr>
              </a:solidFill>
              <a:cs typeface="Arial" pitchFamily="34" charset="0"/>
            </a:endParaRPr>
          </a:p>
        </p:txBody>
      </p:sp>
      <p:pic>
        <p:nvPicPr>
          <p:cNvPr id="1031" name="Image 5" descr="Logo uni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56451" y="246514"/>
            <a:ext cx="1116213" cy="9464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32" name="Imag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1344" y="246514"/>
            <a:ext cx="1001713" cy="9048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9" name="Rectangle 8"/>
          <p:cNvSpPr/>
          <p:nvPr/>
        </p:nvSpPr>
        <p:spPr>
          <a:xfrm>
            <a:off x="0" y="2996952"/>
            <a:ext cx="9696400" cy="1938992"/>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r-FR" sz="4000" b="1" i="1" spc="50" dirty="0">
                <a:ln w="11430">
                  <a:solidFill>
                    <a:srgbClr val="FFC000"/>
                  </a:solidFill>
                </a:ln>
                <a:solidFill>
                  <a:srgbClr val="FF0000"/>
                </a:solidFill>
                <a:latin typeface="Calibri" pitchFamily="34" charset="0"/>
                <a:cs typeface="Calibri" pitchFamily="34" charset="0"/>
              </a:rPr>
              <a:t>Contribution à l’étude de la vulnérabilité de la zone côtière Algéroise  à l’aide d’un système </a:t>
            </a:r>
            <a:r>
              <a:rPr lang="fr-FR" sz="4000" b="1" i="1" spc="50" dirty="0" smtClean="0">
                <a:ln w="11430">
                  <a:solidFill>
                    <a:srgbClr val="FFC000"/>
                  </a:solidFill>
                </a:ln>
                <a:solidFill>
                  <a:srgbClr val="FF0000"/>
                </a:solidFill>
                <a:latin typeface="Calibri" pitchFamily="34" charset="0"/>
                <a:cs typeface="Calibri" pitchFamily="34" charset="0"/>
              </a:rPr>
              <a:t>d’information géographique </a:t>
            </a:r>
            <a:r>
              <a:rPr lang="fr-FR" sz="4000" b="1" i="1" spc="50" dirty="0">
                <a:ln w="11430">
                  <a:solidFill>
                    <a:srgbClr val="FFC000"/>
                  </a:solidFill>
                </a:ln>
                <a:solidFill>
                  <a:srgbClr val="FF0000"/>
                </a:solidFill>
                <a:latin typeface="Calibri" pitchFamily="34" charset="0"/>
                <a:cs typeface="Calibri" pitchFamily="34" charset="0"/>
              </a:rPr>
              <a:t>(SIG)</a:t>
            </a:r>
            <a:r>
              <a:rPr lang="fr-FR" sz="2800" b="1" i="1" spc="50" dirty="0">
                <a:ln w="11430">
                  <a:solidFill>
                    <a:srgbClr val="FFC000"/>
                  </a:solidFill>
                </a:ln>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fr-FR" sz="2800"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t>
            </a:r>
            <a:endParaRPr lang="fr-FR"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10" name="Rectangle 9"/>
          <p:cNvSpPr/>
          <p:nvPr/>
        </p:nvSpPr>
        <p:spPr>
          <a:xfrm>
            <a:off x="1317269" y="1031078"/>
            <a:ext cx="9639182" cy="1477328"/>
          </a:xfrm>
          <a:prstGeom prst="rect">
            <a:avLst/>
          </a:prstGeom>
        </p:spPr>
        <p:txBody>
          <a:bodyPr wrap="square">
            <a:spAutoFit/>
          </a:bodyPr>
          <a:lstStyle/>
          <a:p>
            <a:pPr algn="ctr"/>
            <a:r>
              <a:rPr lang="fr-FR" b="1" i="1" dirty="0">
                <a:solidFill>
                  <a:schemeClr val="bg1">
                    <a:lumMod val="50000"/>
                  </a:schemeClr>
                </a:solidFill>
              </a:rPr>
              <a:t>Laboratoire de Recherche des Sciences de l’Eau : </a:t>
            </a:r>
            <a:r>
              <a:rPr lang="fr-FR" b="1" i="1" dirty="0" smtClean="0">
                <a:solidFill>
                  <a:schemeClr val="bg1">
                    <a:lumMod val="50000"/>
                  </a:schemeClr>
                </a:solidFill>
              </a:rPr>
              <a:t>LRS-Eau</a:t>
            </a:r>
            <a:endParaRPr lang="fr-FR" dirty="0">
              <a:solidFill>
                <a:schemeClr val="bg1">
                  <a:lumMod val="50000"/>
                </a:schemeClr>
              </a:solidFill>
            </a:endParaRPr>
          </a:p>
          <a:p>
            <a:pPr algn="ctr"/>
            <a:r>
              <a:rPr lang="fr-FR" b="1" i="1" dirty="0">
                <a:solidFill>
                  <a:schemeClr val="bg1">
                    <a:lumMod val="50000"/>
                  </a:schemeClr>
                </a:solidFill>
              </a:rPr>
              <a:t>Ecole Doctorale Sciences de l’Eau et Développement </a:t>
            </a:r>
            <a:r>
              <a:rPr lang="fr-FR" b="1" i="1" dirty="0" smtClean="0">
                <a:solidFill>
                  <a:schemeClr val="bg1">
                    <a:lumMod val="50000"/>
                  </a:schemeClr>
                </a:solidFill>
              </a:rPr>
              <a:t>Durable</a:t>
            </a:r>
            <a:endParaRPr lang="fr-FR" dirty="0">
              <a:solidFill>
                <a:schemeClr val="bg1">
                  <a:lumMod val="50000"/>
                </a:schemeClr>
              </a:solidFill>
            </a:endParaRPr>
          </a:p>
          <a:p>
            <a:pPr algn="ctr"/>
            <a:r>
              <a:rPr lang="fr-FR" b="1" i="1" dirty="0" smtClean="0">
                <a:solidFill>
                  <a:schemeClr val="bg1">
                    <a:lumMod val="50000"/>
                  </a:schemeClr>
                </a:solidFill>
              </a:rPr>
              <a:t>Mémoire présenté </a:t>
            </a:r>
            <a:r>
              <a:rPr lang="fr-FR" b="1" i="1" dirty="0">
                <a:solidFill>
                  <a:schemeClr val="bg1">
                    <a:lumMod val="50000"/>
                  </a:schemeClr>
                </a:solidFill>
              </a:rPr>
              <a:t>à </a:t>
            </a:r>
            <a:r>
              <a:rPr lang="fr-FR" b="1" i="1" dirty="0" smtClean="0">
                <a:solidFill>
                  <a:schemeClr val="bg1">
                    <a:lumMod val="50000"/>
                  </a:schemeClr>
                </a:solidFill>
              </a:rPr>
              <a:t>l’université </a:t>
            </a:r>
            <a:r>
              <a:rPr lang="fr-FR" b="1" i="1" dirty="0">
                <a:solidFill>
                  <a:schemeClr val="bg1">
                    <a:lumMod val="50000"/>
                  </a:schemeClr>
                </a:solidFill>
                <a:effectLst>
                  <a:outerShdw blurRad="50800" dist="38100" algn="tr" rotWithShape="0">
                    <a:prstClr val="black">
                      <a:alpha val="40000"/>
                    </a:prstClr>
                  </a:outerShdw>
                </a:effectLst>
              </a:rPr>
              <a:t>ZIANE Achour</a:t>
            </a:r>
            <a:r>
              <a:rPr lang="fr-FR" b="1" i="1" dirty="0">
                <a:solidFill>
                  <a:schemeClr val="bg1">
                    <a:lumMod val="50000"/>
                  </a:schemeClr>
                </a:solidFill>
              </a:rPr>
              <a:t> de </a:t>
            </a:r>
            <a:r>
              <a:rPr lang="fr-FR" b="1" i="1" dirty="0" smtClean="0">
                <a:solidFill>
                  <a:schemeClr val="bg1">
                    <a:lumMod val="50000"/>
                  </a:schemeClr>
                </a:solidFill>
              </a:rPr>
              <a:t>Djelfa  </a:t>
            </a:r>
            <a:endParaRPr lang="fr-FR" dirty="0">
              <a:solidFill>
                <a:schemeClr val="bg1">
                  <a:lumMod val="50000"/>
                </a:schemeClr>
              </a:solidFill>
            </a:endParaRPr>
          </a:p>
          <a:p>
            <a:pPr algn="ctr"/>
            <a:r>
              <a:rPr lang="fr-FR" b="1" i="1" dirty="0" smtClean="0">
                <a:solidFill>
                  <a:schemeClr val="bg1">
                    <a:lumMod val="50000"/>
                  </a:schemeClr>
                </a:solidFill>
              </a:rPr>
              <a:t>En </a:t>
            </a:r>
            <a:r>
              <a:rPr lang="fr-FR" b="1" i="1" dirty="0">
                <a:solidFill>
                  <a:schemeClr val="bg1">
                    <a:lumMod val="50000"/>
                  </a:schemeClr>
                </a:solidFill>
              </a:rPr>
              <a:t>vue de l’obtention du diplôme </a:t>
            </a:r>
            <a:r>
              <a:rPr lang="fr-FR" b="1" i="1" dirty="0" smtClean="0">
                <a:solidFill>
                  <a:schemeClr val="bg1">
                    <a:lumMod val="50000"/>
                  </a:schemeClr>
                </a:solidFill>
              </a:rPr>
              <a:t>de</a:t>
            </a:r>
            <a:r>
              <a:rPr lang="fr-FR" dirty="0">
                <a:solidFill>
                  <a:schemeClr val="bg1">
                    <a:lumMod val="50000"/>
                  </a:schemeClr>
                </a:solidFill>
              </a:rPr>
              <a:t> </a:t>
            </a:r>
            <a:r>
              <a:rPr lang="fr-FR" b="1" i="1" dirty="0">
                <a:solidFill>
                  <a:schemeClr val="bg1">
                    <a:lumMod val="50000"/>
                  </a:schemeClr>
                </a:solidFill>
              </a:rPr>
              <a:t>MAGISTER</a:t>
            </a:r>
            <a:endParaRPr lang="fr-FR" dirty="0" smtClean="0">
              <a:solidFill>
                <a:schemeClr val="bg1">
                  <a:lumMod val="50000"/>
                </a:schemeClr>
              </a:solidFill>
            </a:endParaRPr>
          </a:p>
          <a:p>
            <a:pPr algn="ctr"/>
            <a:r>
              <a:rPr lang="fr-FR" b="1" i="1" dirty="0" smtClean="0">
                <a:solidFill>
                  <a:schemeClr val="bg1">
                    <a:lumMod val="50000"/>
                  </a:schemeClr>
                </a:solidFill>
              </a:rPr>
              <a:t>En </a:t>
            </a:r>
            <a:r>
              <a:rPr lang="fr-FR" b="1" i="1" dirty="0">
                <a:solidFill>
                  <a:schemeClr val="bg1">
                    <a:lumMod val="50000"/>
                  </a:schemeClr>
                </a:solidFill>
              </a:rPr>
              <a:t>Sciences de l’Eau et Développement Durable  </a:t>
            </a:r>
            <a:r>
              <a:rPr lang="fr-FR" dirty="0">
                <a:solidFill>
                  <a:schemeClr val="bg1">
                    <a:lumMod val="50000"/>
                  </a:schemeClr>
                </a:solidFill>
              </a:rPr>
              <a:t> </a:t>
            </a:r>
            <a:r>
              <a:rPr lang="fr-FR" b="1" i="1" dirty="0" smtClean="0">
                <a:solidFill>
                  <a:schemeClr val="bg1">
                    <a:lumMod val="50000"/>
                  </a:schemeClr>
                </a:solidFill>
              </a:rPr>
              <a:t>Option </a:t>
            </a:r>
            <a:r>
              <a:rPr lang="fr-FR" b="1" i="1" dirty="0">
                <a:solidFill>
                  <a:schemeClr val="bg1">
                    <a:lumMod val="50000"/>
                  </a:schemeClr>
                </a:solidFill>
              </a:rPr>
              <a:t>: Sciences de l’Eau</a:t>
            </a:r>
            <a:endParaRPr lang="fr-FR" dirty="0">
              <a:solidFill>
                <a:schemeClr val="bg1">
                  <a:lumMod val="50000"/>
                </a:schemeClr>
              </a:solidFill>
            </a:endParaRPr>
          </a:p>
        </p:txBody>
      </p:sp>
      <p:sp>
        <p:nvSpPr>
          <p:cNvPr id="4" name="Rectangle 3"/>
          <p:cNvSpPr/>
          <p:nvPr/>
        </p:nvSpPr>
        <p:spPr>
          <a:xfrm>
            <a:off x="10743830" y="1192963"/>
            <a:ext cx="1522711" cy="830997"/>
          </a:xfrm>
          <a:prstGeom prst="rect">
            <a:avLst/>
          </a:prstGeom>
        </p:spPr>
        <p:txBody>
          <a:bodyPr wrap="square">
            <a:spAutoFit/>
          </a:bodyPr>
          <a:lstStyle/>
          <a:p>
            <a:pPr algn="ctr"/>
            <a:r>
              <a:rPr lang="fr-FR" sz="1600" b="1" dirty="0">
                <a:solidFill>
                  <a:schemeClr val="bg1">
                    <a:lumMod val="50000"/>
                  </a:schemeClr>
                </a:solidFill>
                <a:latin typeface="Cambria" pitchFamily="18" charset="0"/>
              </a:rPr>
              <a:t>Université ZIANE Achour </a:t>
            </a:r>
            <a:endParaRPr lang="fr-FR" sz="1600" b="1" dirty="0" smtClean="0">
              <a:solidFill>
                <a:schemeClr val="bg1">
                  <a:lumMod val="50000"/>
                </a:schemeClr>
              </a:solidFill>
              <a:latin typeface="Cambria" pitchFamily="18" charset="0"/>
            </a:endParaRPr>
          </a:p>
          <a:p>
            <a:pPr algn="ctr"/>
            <a:r>
              <a:rPr lang="fr-FR" sz="1600" b="1" dirty="0">
                <a:solidFill>
                  <a:schemeClr val="bg1">
                    <a:lumMod val="50000"/>
                  </a:schemeClr>
                </a:solidFill>
                <a:latin typeface="Cambria" pitchFamily="18" charset="0"/>
              </a:rPr>
              <a:t>Djelfa</a:t>
            </a:r>
          </a:p>
        </p:txBody>
      </p:sp>
      <p:sp>
        <p:nvSpPr>
          <p:cNvPr id="5" name="Rectangle 4"/>
          <p:cNvSpPr/>
          <p:nvPr/>
        </p:nvSpPr>
        <p:spPr>
          <a:xfrm>
            <a:off x="0" y="1175123"/>
            <a:ext cx="1657596" cy="861774"/>
          </a:xfrm>
          <a:prstGeom prst="rect">
            <a:avLst/>
          </a:prstGeom>
        </p:spPr>
        <p:txBody>
          <a:bodyPr wrap="square">
            <a:spAutoFit/>
          </a:bodyPr>
          <a:lstStyle/>
          <a:p>
            <a:pPr algn="ctr"/>
            <a:r>
              <a:rPr lang="fr-FR" sz="1600" b="1" dirty="0">
                <a:solidFill>
                  <a:schemeClr val="bg1">
                    <a:lumMod val="50000"/>
                  </a:schemeClr>
                </a:solidFill>
                <a:latin typeface="Cambria" pitchFamily="18" charset="0"/>
              </a:rPr>
              <a:t>Ecole Nationale </a:t>
            </a:r>
            <a:r>
              <a:rPr lang="fr-FR" sz="1600" b="1" dirty="0" smtClean="0">
                <a:solidFill>
                  <a:schemeClr val="bg1">
                    <a:lumMod val="50000"/>
                  </a:schemeClr>
                </a:solidFill>
                <a:latin typeface="Cambria" pitchFamily="18" charset="0"/>
              </a:rPr>
              <a:t>Polytechnique</a:t>
            </a:r>
          </a:p>
          <a:p>
            <a:pPr algn="ctr"/>
            <a:r>
              <a:rPr lang="fr-FR" sz="1600" b="1" dirty="0">
                <a:solidFill>
                  <a:schemeClr val="bg1">
                    <a:lumMod val="50000"/>
                  </a:schemeClr>
                </a:solidFill>
                <a:latin typeface="Cambria" pitchFamily="18" charset="0"/>
              </a:rPr>
              <a:t>Alger</a:t>
            </a:r>
            <a:endParaRPr lang="fr-FR" sz="1600" dirty="0">
              <a:solidFill>
                <a:schemeClr val="bg1">
                  <a:lumMod val="50000"/>
                </a:schemeClr>
              </a:solidFill>
              <a:latin typeface="Cambria" pitchFamily="18" charset="0"/>
            </a:endParaRPr>
          </a:p>
        </p:txBody>
      </p:sp>
      <p:sp>
        <p:nvSpPr>
          <p:cNvPr id="6" name="Rectangle 5"/>
          <p:cNvSpPr/>
          <p:nvPr/>
        </p:nvSpPr>
        <p:spPr>
          <a:xfrm>
            <a:off x="692200" y="2524254"/>
            <a:ext cx="1574470" cy="523220"/>
          </a:xfrm>
          <a:prstGeom prst="rect">
            <a:avLst/>
          </a:prstGeom>
        </p:spPr>
        <p:txBody>
          <a:bodyPr wrap="none">
            <a:spAutoFit/>
          </a:bodyPr>
          <a:lstStyle/>
          <a:p>
            <a:r>
              <a:rPr lang="fr-FR" sz="2800" b="1" u="sng" dirty="0">
                <a:solidFill>
                  <a:srgbClr val="C00000"/>
                </a:solidFill>
                <a:latin typeface="Cambria" pitchFamily="18" charset="0"/>
              </a:rPr>
              <a:t>THÈME</a:t>
            </a:r>
            <a:r>
              <a:rPr lang="fr-FR" sz="2800" b="1" i="1" u="sng" dirty="0">
                <a:solidFill>
                  <a:srgbClr val="C00000"/>
                </a:solidFill>
                <a:latin typeface="Cambria" pitchFamily="18" charset="0"/>
              </a:rPr>
              <a:t> </a:t>
            </a:r>
            <a:r>
              <a:rPr lang="fr-FR" sz="2800" b="1" i="1" u="sng" dirty="0" smtClean="0">
                <a:solidFill>
                  <a:srgbClr val="C00000"/>
                </a:solidFill>
                <a:latin typeface="Cambria" pitchFamily="18" charset="0"/>
              </a:rPr>
              <a:t>:</a:t>
            </a:r>
            <a:endParaRPr lang="fr-FR" sz="2800" u="sng" dirty="0">
              <a:solidFill>
                <a:srgbClr val="C00000"/>
              </a:solidFill>
              <a:latin typeface="Cambria" pitchFamily="18" charset="0"/>
            </a:endParaRPr>
          </a:p>
        </p:txBody>
      </p:sp>
      <p:sp>
        <p:nvSpPr>
          <p:cNvPr id="11" name="Rectangle 10"/>
          <p:cNvSpPr/>
          <p:nvPr/>
        </p:nvSpPr>
        <p:spPr>
          <a:xfrm>
            <a:off x="7275774" y="5245749"/>
            <a:ext cx="4368119" cy="1200329"/>
          </a:xfrm>
          <a:prstGeom prst="rect">
            <a:avLst/>
          </a:prstGeom>
        </p:spPr>
        <p:txBody>
          <a:bodyPr wrap="none">
            <a:spAutoFit/>
          </a:bodyPr>
          <a:lstStyle/>
          <a:p>
            <a:r>
              <a:rPr lang="fr-FR" sz="2400" b="1" i="1" u="sng" dirty="0">
                <a:solidFill>
                  <a:srgbClr val="FFFF00"/>
                </a:solidFill>
              </a:rPr>
              <a:t>Présenté par</a:t>
            </a:r>
            <a:r>
              <a:rPr lang="fr-FR" sz="2400" b="1" i="1" dirty="0">
                <a:solidFill>
                  <a:srgbClr val="FFFF00"/>
                </a:solidFill>
              </a:rPr>
              <a:t> : </a:t>
            </a:r>
            <a:r>
              <a:rPr lang="fr-FR" sz="2400" b="1" dirty="0">
                <a:solidFill>
                  <a:srgbClr val="FFFF00"/>
                </a:solidFill>
              </a:rPr>
              <a:t> </a:t>
            </a:r>
            <a:endParaRPr lang="fr-FR" sz="2400" b="1" dirty="0" smtClean="0">
              <a:solidFill>
                <a:srgbClr val="FFFF00"/>
              </a:solidFill>
            </a:endParaRPr>
          </a:p>
          <a:p>
            <a:r>
              <a:rPr lang="fr-FR" sz="2400" b="1" dirty="0" smtClean="0">
                <a:solidFill>
                  <a:srgbClr val="FFFF00"/>
                </a:solidFill>
              </a:rPr>
              <a:t>    </a:t>
            </a:r>
          </a:p>
          <a:p>
            <a:r>
              <a:rPr lang="fr-FR" sz="2400" b="1" dirty="0" smtClean="0"/>
              <a:t>    </a:t>
            </a:r>
            <a:r>
              <a:rPr lang="fr-FR" sz="2400" b="1" dirty="0" smtClean="0">
                <a:ln w="17780" cmpd="sng">
                  <a:solidFill>
                    <a:srgbClr val="FFC000"/>
                  </a:solidFill>
                  <a:prstDash val="solid"/>
                  <a:miter lim="800000"/>
                </a:ln>
                <a:effectLst>
                  <a:outerShdw blurRad="50800" algn="tl" rotWithShape="0">
                    <a:srgbClr val="000000"/>
                  </a:outerShdw>
                </a:effectLst>
                <a:latin typeface="Times New Roman" pitchFamily="18" charset="0"/>
                <a:cs typeface="Times New Roman" pitchFamily="18" charset="0"/>
              </a:rPr>
              <a:t>LATRECHE </a:t>
            </a:r>
            <a:r>
              <a:rPr lang="fr-FR" sz="2400" b="1" dirty="0">
                <a:ln w="17780" cmpd="sng">
                  <a:solidFill>
                    <a:srgbClr val="FFC000"/>
                  </a:solidFill>
                  <a:prstDash val="solid"/>
                  <a:miter lim="800000"/>
                </a:ln>
                <a:effectLst>
                  <a:outerShdw blurRad="50800" algn="tl" rotWithShape="0">
                    <a:srgbClr val="000000"/>
                  </a:outerShdw>
                </a:effectLst>
                <a:latin typeface="Times New Roman" pitchFamily="18" charset="0"/>
                <a:cs typeface="Times New Roman" pitchFamily="18" charset="0"/>
              </a:rPr>
              <a:t>Mostefa Lamine</a:t>
            </a:r>
          </a:p>
        </p:txBody>
      </p:sp>
      <p:sp>
        <p:nvSpPr>
          <p:cNvPr id="12" name="Rectangle 11"/>
          <p:cNvSpPr/>
          <p:nvPr/>
        </p:nvSpPr>
        <p:spPr>
          <a:xfrm>
            <a:off x="623392" y="5157192"/>
            <a:ext cx="4773038" cy="1200329"/>
          </a:xfrm>
          <a:prstGeom prst="rect">
            <a:avLst/>
          </a:prstGeom>
        </p:spPr>
        <p:txBody>
          <a:bodyPr wrap="none">
            <a:spAutoFit/>
          </a:bodyPr>
          <a:lstStyle/>
          <a:p>
            <a:r>
              <a:rPr lang="fr-FR" sz="2400" b="1" i="1" u="sng" dirty="0" smtClean="0">
                <a:solidFill>
                  <a:srgbClr val="FFFF00"/>
                </a:solidFill>
              </a:rPr>
              <a:t>Encadré </a:t>
            </a:r>
            <a:r>
              <a:rPr lang="fr-FR" sz="2400" b="1" i="1" u="sng" dirty="0">
                <a:solidFill>
                  <a:srgbClr val="FFFF00"/>
                </a:solidFill>
              </a:rPr>
              <a:t>par</a:t>
            </a:r>
            <a:r>
              <a:rPr lang="fr-FR" sz="2400" b="1" i="1" dirty="0">
                <a:solidFill>
                  <a:srgbClr val="FFFF00"/>
                </a:solidFill>
              </a:rPr>
              <a:t> : </a:t>
            </a:r>
            <a:r>
              <a:rPr lang="fr-FR" sz="2400" b="1" dirty="0">
                <a:solidFill>
                  <a:srgbClr val="FFFF00"/>
                </a:solidFill>
              </a:rPr>
              <a:t> </a:t>
            </a:r>
            <a:endParaRPr lang="fr-FR" sz="2400" b="1" dirty="0" smtClean="0">
              <a:solidFill>
                <a:srgbClr val="FFFF00"/>
              </a:solidFill>
            </a:endParaRPr>
          </a:p>
          <a:p>
            <a:endParaRPr lang="fr-FR" sz="2400" b="1" dirty="0">
              <a:solidFill>
                <a:srgbClr val="FFFF00"/>
              </a:solidFill>
            </a:endParaRPr>
          </a:p>
          <a:p>
            <a:r>
              <a:rPr lang="fr-FR" sz="2400" b="1" dirty="0" smtClean="0">
                <a:ln w="17780" cmpd="sng">
                  <a:solidFill>
                    <a:srgbClr val="FFC000"/>
                  </a:solidFill>
                  <a:prstDash val="solid"/>
                  <a:miter lim="800000"/>
                </a:ln>
                <a:effectLst>
                  <a:outerShdw blurRad="50800" algn="tl" rotWithShape="0">
                    <a:srgbClr val="000000"/>
                  </a:outerShdw>
                </a:effectLst>
                <a:latin typeface="Times New Roman" pitchFamily="18" charset="0"/>
                <a:cs typeface="Times New Roman" pitchFamily="18" charset="0"/>
              </a:rPr>
              <a:t>   Dr. </a:t>
            </a:r>
            <a:r>
              <a:rPr lang="fr-FR" sz="2400" b="1" dirty="0">
                <a:ln w="17780" cmpd="sng">
                  <a:solidFill>
                    <a:srgbClr val="FFC000"/>
                  </a:solidFill>
                  <a:prstDash val="solid"/>
                  <a:miter lim="800000"/>
                </a:ln>
                <a:effectLst>
                  <a:outerShdw blurRad="50800" algn="tl" rotWithShape="0">
                    <a:srgbClr val="000000"/>
                  </a:outerShdw>
                </a:effectLst>
                <a:latin typeface="Times New Roman" pitchFamily="18" charset="0"/>
                <a:cs typeface="Times New Roman" pitchFamily="18" charset="0"/>
              </a:rPr>
              <a:t>MIHOUBI Mustapha Kamel </a:t>
            </a:r>
          </a:p>
        </p:txBody>
      </p:sp>
      <p:sp>
        <p:nvSpPr>
          <p:cNvPr id="13" name="Rectangle 12"/>
          <p:cNvSpPr/>
          <p:nvPr/>
        </p:nvSpPr>
        <p:spPr>
          <a:xfrm>
            <a:off x="5128427" y="6414536"/>
            <a:ext cx="1935145" cy="461665"/>
          </a:xfrm>
          <a:prstGeom prst="rect">
            <a:avLst/>
          </a:prstGeom>
        </p:spPr>
        <p:txBody>
          <a:bodyPr wrap="none">
            <a:spAutoFit/>
          </a:bodyPr>
          <a:lstStyle/>
          <a:p>
            <a:r>
              <a:rPr lang="fr-FR" sz="2400" b="1" u="sng" dirty="0">
                <a:solidFill>
                  <a:srgbClr val="FFFF00"/>
                </a:solidFill>
                <a:latin typeface="Cambria" pitchFamily="18" charset="0"/>
              </a:rPr>
              <a:t>2012 – 2013</a:t>
            </a:r>
            <a:endParaRPr lang="fr-FR" sz="2400" u="sng" dirty="0">
              <a:solidFill>
                <a:srgbClr val="FFFF00"/>
              </a:solidFill>
              <a:latin typeface="Cambria" pitchFamily="18" charset="0"/>
            </a:endParaRPr>
          </a:p>
        </p:txBody>
      </p:sp>
    </p:spTree>
    <p:extLst>
      <p:ext uri="{BB962C8B-B14F-4D97-AF65-F5344CB8AC3E}">
        <p14:creationId xmlns:p14="http://schemas.microsoft.com/office/powerpoint/2010/main" val="412021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35360" y="548680"/>
            <a:ext cx="11521280" cy="1200329"/>
          </a:xfrm>
          <a:prstGeom prst="rect">
            <a:avLst/>
          </a:prstGeom>
          <a:noFill/>
        </p:spPr>
        <p:txBody>
          <a:bodyPr wrap="square" rtlCol="0">
            <a:spAutoFit/>
          </a:bodyPr>
          <a:lstStyle/>
          <a:p>
            <a:pPr algn="just"/>
            <a:r>
              <a:rPr lang="fr-FR" sz="2400" dirty="0" smtClean="0">
                <a:solidFill>
                  <a:schemeClr val="tx1">
                    <a:lumMod val="50000"/>
                  </a:schemeClr>
                </a:solidFill>
                <a:latin typeface="Times New Roman" pitchFamily="18" charset="0"/>
                <a:cs typeface="Times New Roman" pitchFamily="18" charset="0"/>
              </a:rPr>
              <a:t>   La </a:t>
            </a:r>
            <a:r>
              <a:rPr lang="fr-FR" sz="2400" dirty="0">
                <a:solidFill>
                  <a:schemeClr val="tx1">
                    <a:lumMod val="50000"/>
                  </a:schemeClr>
                </a:solidFill>
                <a:latin typeface="Times New Roman" pitchFamily="18" charset="0"/>
                <a:cs typeface="Times New Roman" pitchFamily="18" charset="0"/>
              </a:rPr>
              <a:t>houle est affectée, au cours de sa propagation, par des nombreux processus </a:t>
            </a:r>
            <a:r>
              <a:rPr lang="fr-FR" sz="2400" dirty="0" smtClean="0">
                <a:solidFill>
                  <a:schemeClr val="tx1">
                    <a:lumMod val="50000"/>
                  </a:schemeClr>
                </a:solidFill>
                <a:latin typeface="Times New Roman" pitchFamily="18" charset="0"/>
                <a:cs typeface="Times New Roman" pitchFamily="18" charset="0"/>
              </a:rPr>
              <a:t>et phénomènes </a:t>
            </a:r>
            <a:r>
              <a:rPr lang="fr-FR" sz="2400" dirty="0">
                <a:solidFill>
                  <a:schemeClr val="tx1">
                    <a:lumMod val="50000"/>
                  </a:schemeClr>
                </a:solidFill>
                <a:latin typeface="Times New Roman" pitchFamily="18" charset="0"/>
                <a:cs typeface="Times New Roman" pitchFamily="18" charset="0"/>
              </a:rPr>
              <a:t>physiques, l’étude de ces processus est nécessaire </a:t>
            </a:r>
            <a:r>
              <a:rPr lang="fr-FR" sz="2400" dirty="0" smtClean="0">
                <a:solidFill>
                  <a:schemeClr val="tx1">
                    <a:lumMod val="50000"/>
                  </a:schemeClr>
                </a:solidFill>
                <a:latin typeface="Times New Roman" pitchFamily="18" charset="0"/>
                <a:cs typeface="Times New Roman" pitchFamily="18" charset="0"/>
              </a:rPr>
              <a:t>pour la </a:t>
            </a:r>
            <a:r>
              <a:rPr lang="fr-FR" sz="2400" dirty="0">
                <a:solidFill>
                  <a:schemeClr val="tx1">
                    <a:lumMod val="50000"/>
                  </a:schemeClr>
                </a:solidFill>
                <a:latin typeface="Times New Roman" pitchFamily="18" charset="0"/>
                <a:cs typeface="Times New Roman" pitchFamily="18" charset="0"/>
              </a:rPr>
              <a:t>connaissance du comportement des vagues et leur influence sur le rivage, on cite </a:t>
            </a:r>
            <a:r>
              <a:rPr lang="fr-FR" sz="2400" dirty="0" smtClean="0">
                <a:solidFill>
                  <a:schemeClr val="tx1">
                    <a:lumMod val="50000"/>
                  </a:schemeClr>
                </a:solidFill>
                <a:latin typeface="Times New Roman" pitchFamily="18" charset="0"/>
                <a:cs typeface="Times New Roman" pitchFamily="18" charset="0"/>
              </a:rPr>
              <a:t>les principaux </a:t>
            </a:r>
            <a:r>
              <a:rPr lang="fr-FR" sz="2400" dirty="0">
                <a:solidFill>
                  <a:schemeClr val="tx1">
                    <a:lumMod val="50000"/>
                  </a:schemeClr>
                </a:solidFill>
                <a:latin typeface="Times New Roman" pitchFamily="18" charset="0"/>
                <a:cs typeface="Times New Roman" pitchFamily="18" charset="0"/>
              </a:rPr>
              <a:t>processus :</a:t>
            </a:r>
          </a:p>
        </p:txBody>
      </p:sp>
      <p:sp>
        <p:nvSpPr>
          <p:cNvPr id="5" name="Espace réservé du contenu 4"/>
          <p:cNvSpPr>
            <a:spLocks noGrp="1"/>
          </p:cNvSpPr>
          <p:nvPr>
            <p:ph idx="1"/>
          </p:nvPr>
        </p:nvSpPr>
        <p:spPr>
          <a:xfrm>
            <a:off x="1265771" y="2564904"/>
            <a:ext cx="9509760" cy="4127627"/>
          </a:xfrm>
        </p:spPr>
        <p:txBody>
          <a:bodyPr>
            <a:normAutofit/>
          </a:bodyPr>
          <a:lstStyle/>
          <a:p>
            <a:r>
              <a:rPr lang="fr-FR" sz="2400" b="1" dirty="0" smtClean="0"/>
              <a:t>Levée </a:t>
            </a:r>
            <a:r>
              <a:rPr lang="fr-FR" sz="2400" b="1" dirty="0"/>
              <a:t>« </a:t>
            </a:r>
            <a:r>
              <a:rPr lang="fr-FR" sz="2400" b="1" i="1" dirty="0" err="1"/>
              <a:t>Shoaling</a:t>
            </a:r>
            <a:r>
              <a:rPr lang="fr-FR" sz="2400" b="1" dirty="0"/>
              <a:t> » et réfraction de la </a:t>
            </a:r>
            <a:r>
              <a:rPr lang="fr-FR" sz="2400" b="1" dirty="0" smtClean="0"/>
              <a:t>houle</a:t>
            </a:r>
          </a:p>
          <a:p>
            <a:r>
              <a:rPr lang="fr-FR" sz="2400" b="1" dirty="0" smtClean="0"/>
              <a:t>Déferlement</a:t>
            </a:r>
          </a:p>
          <a:p>
            <a:r>
              <a:rPr lang="fr-FR" sz="2400" b="1" dirty="0"/>
              <a:t>Diffraction de la </a:t>
            </a:r>
            <a:r>
              <a:rPr lang="fr-FR" sz="2400" b="1" dirty="0" smtClean="0"/>
              <a:t>houle</a:t>
            </a:r>
          </a:p>
          <a:p>
            <a:r>
              <a:rPr lang="fr-FR" sz="2400" b="1" dirty="0"/>
              <a:t>Réflexion de la </a:t>
            </a:r>
            <a:r>
              <a:rPr lang="fr-FR" sz="2400" b="1" dirty="0" smtClean="0"/>
              <a:t>houle</a:t>
            </a:r>
          </a:p>
          <a:p>
            <a:r>
              <a:rPr lang="fr-FR" sz="2400" b="1" dirty="0"/>
              <a:t>Phénomène de dissipation par frottement sur le fond</a:t>
            </a:r>
            <a:endParaRPr lang="fr-FR" sz="2400" dirty="0"/>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6</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0862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1200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5" dur="1000"/>
                                        <p:tgtEl>
                                          <p:spTgt spid="5">
                                            <p:txEl>
                                              <p:pRg st="0" end="0"/>
                                            </p:txEl>
                                          </p:spTgt>
                                        </p:tgtEl>
                                      </p:cBhvr>
                                    </p:animEffect>
                                  </p:childTnLst>
                                </p:cTn>
                              </p:par>
                            </p:childTnLst>
                          </p:cTn>
                        </p:par>
                        <p:par>
                          <p:cTn id="16" fill="hold">
                            <p:stCondLst>
                              <p:cond delay="14000"/>
                            </p:stCondLst>
                            <p:childTnLst>
                              <p:par>
                                <p:cTn id="17" presetID="53" presetClass="entr" presetSubtype="16" fill="hold" grpId="0" nodeType="after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21" dur="1000"/>
                                        <p:tgtEl>
                                          <p:spTgt spid="5">
                                            <p:txEl>
                                              <p:pRg st="1" end="1"/>
                                            </p:txEl>
                                          </p:spTgt>
                                        </p:tgtEl>
                                      </p:cBhvr>
                                    </p:animEffect>
                                  </p:childTnLst>
                                </p:cTn>
                              </p:par>
                            </p:childTnLst>
                          </p:cTn>
                        </p:par>
                        <p:par>
                          <p:cTn id="22" fill="hold">
                            <p:stCondLst>
                              <p:cond delay="15000"/>
                            </p:stCondLst>
                            <p:childTnLst>
                              <p:par>
                                <p:cTn id="23" presetID="53" presetClass="entr" presetSubtype="16" fill="hold" grpId="0" nodeType="after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7" dur="1000"/>
                                        <p:tgtEl>
                                          <p:spTgt spid="5">
                                            <p:txEl>
                                              <p:pRg st="2" end="2"/>
                                            </p:txEl>
                                          </p:spTgt>
                                        </p:tgtEl>
                                      </p:cBhvr>
                                    </p:animEffect>
                                  </p:childTnLst>
                                </p:cTn>
                              </p:par>
                            </p:childTnLst>
                          </p:cTn>
                        </p:par>
                        <p:par>
                          <p:cTn id="28" fill="hold">
                            <p:stCondLst>
                              <p:cond delay="16000"/>
                            </p:stCondLst>
                            <p:childTnLst>
                              <p:par>
                                <p:cTn id="29" presetID="53" presetClass="entr" presetSubtype="16" fill="hold" grpId="0" nodeType="after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33" dur="1000"/>
                                        <p:tgtEl>
                                          <p:spTgt spid="5">
                                            <p:txEl>
                                              <p:pRg st="3" end="3"/>
                                            </p:txEl>
                                          </p:spTgt>
                                        </p:tgtEl>
                                      </p:cBhvr>
                                    </p:animEffect>
                                  </p:childTnLst>
                                </p:cTn>
                              </p:par>
                            </p:childTnLst>
                          </p:cTn>
                        </p:par>
                        <p:par>
                          <p:cTn id="34" fill="hold">
                            <p:stCondLst>
                              <p:cond delay="17000"/>
                            </p:stCondLst>
                            <p:childTnLst>
                              <p:par>
                                <p:cTn id="35" presetID="53" presetClass="entr" presetSubtype="16" fill="hold" grpId="0" nodeType="after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10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10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39"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5360" y="1916832"/>
            <a:ext cx="2954680" cy="4127627"/>
          </a:xfrm>
        </p:spPr>
        <p:txBody>
          <a:bodyPr>
            <a:normAutofit/>
          </a:bodyPr>
          <a:lstStyle/>
          <a:p>
            <a:r>
              <a:rPr lang="fr-FR" sz="2400" b="1" dirty="0"/>
              <a:t>Courant de </a:t>
            </a:r>
            <a:r>
              <a:rPr lang="fr-FR" sz="2400" b="1" dirty="0" smtClean="0"/>
              <a:t>retour</a:t>
            </a:r>
          </a:p>
          <a:p>
            <a:r>
              <a:rPr lang="fr-FR" sz="2400" b="1" dirty="0"/>
              <a:t>Courant </a:t>
            </a:r>
            <a:r>
              <a:rPr lang="fr-FR" sz="2400" b="1" dirty="0" smtClean="0"/>
              <a:t>sagittal</a:t>
            </a:r>
          </a:p>
          <a:p>
            <a:r>
              <a:rPr lang="fr-FR" sz="2400" b="1" dirty="0"/>
              <a:t>Courant de </a:t>
            </a:r>
            <a:r>
              <a:rPr lang="fr-FR" sz="2400" b="1" dirty="0" smtClean="0"/>
              <a:t>dérive</a:t>
            </a:r>
          </a:p>
          <a:p>
            <a:pPr marL="45720" indent="0">
              <a:buNone/>
            </a:pPr>
            <a:endParaRPr lang="fr-FR" noProof="1"/>
          </a:p>
        </p:txBody>
      </p:sp>
      <p:sp>
        <p:nvSpPr>
          <p:cNvPr id="4" name="ZoneTexte 3"/>
          <p:cNvSpPr txBox="1"/>
          <p:nvPr/>
        </p:nvSpPr>
        <p:spPr>
          <a:xfrm>
            <a:off x="335360" y="289840"/>
            <a:ext cx="10873208" cy="1200329"/>
          </a:xfrm>
          <a:prstGeom prst="rect">
            <a:avLst/>
          </a:prstGeom>
          <a:noFill/>
        </p:spPr>
        <p:txBody>
          <a:bodyPr wrap="square" rtlCol="0">
            <a:spAutoFit/>
          </a:bodyPr>
          <a:lstStyle/>
          <a:p>
            <a:pPr marL="393700" indent="-393700">
              <a:buAutoNum type="romanUcPeriod"/>
            </a:pPr>
            <a:r>
              <a:rPr lang="fr-FR" sz="2400" b="1" dirty="0" smtClean="0">
                <a:solidFill>
                  <a:srgbClr val="7030A0"/>
                </a:solidFill>
                <a:latin typeface="Times New Roman" pitchFamily="18" charset="0"/>
                <a:cs typeface="Times New Roman" pitchFamily="18" charset="0"/>
              </a:rPr>
              <a:t>2</a:t>
            </a:r>
            <a:r>
              <a:rPr lang="fr-FR" sz="2400" b="1" dirty="0">
                <a:solidFill>
                  <a:srgbClr val="7030A0"/>
                </a:solidFill>
                <a:latin typeface="Times New Roman" pitchFamily="18" charset="0"/>
                <a:cs typeface="Times New Roman" pitchFamily="18" charset="0"/>
              </a:rPr>
              <a:t>. Courants côtiers dus à la </a:t>
            </a:r>
            <a:r>
              <a:rPr lang="fr-FR" sz="2400" b="1" dirty="0" smtClean="0">
                <a:solidFill>
                  <a:srgbClr val="7030A0"/>
                </a:solidFill>
                <a:latin typeface="Times New Roman" pitchFamily="18" charset="0"/>
                <a:cs typeface="Times New Roman" pitchFamily="18" charset="0"/>
              </a:rPr>
              <a:t>houle</a:t>
            </a:r>
          </a:p>
          <a:p>
            <a:pPr algn="just"/>
            <a:r>
              <a:rPr lang="fr-FR" sz="2000" dirty="0" smtClean="0">
                <a:solidFill>
                  <a:schemeClr val="bg2">
                    <a:lumMod val="10000"/>
                  </a:schemeClr>
                </a:solidFill>
                <a:latin typeface="Times New Roman" pitchFamily="18" charset="0"/>
                <a:cs typeface="Times New Roman" pitchFamily="18" charset="0"/>
              </a:rPr>
              <a:t>   </a:t>
            </a:r>
            <a:r>
              <a:rPr lang="fr-FR" sz="2400" dirty="0" smtClean="0">
                <a:solidFill>
                  <a:schemeClr val="bg2">
                    <a:lumMod val="10000"/>
                  </a:schemeClr>
                </a:solidFill>
                <a:latin typeface="Times New Roman" pitchFamily="18" charset="0"/>
                <a:cs typeface="Times New Roman" pitchFamily="18" charset="0"/>
              </a:rPr>
              <a:t>La </a:t>
            </a:r>
            <a:r>
              <a:rPr lang="fr-FR" sz="2400" dirty="0">
                <a:solidFill>
                  <a:schemeClr val="bg2">
                    <a:lumMod val="10000"/>
                  </a:schemeClr>
                </a:solidFill>
                <a:latin typeface="Times New Roman" pitchFamily="18" charset="0"/>
                <a:cs typeface="Times New Roman" pitchFamily="18" charset="0"/>
              </a:rPr>
              <a:t>dynamique des vagues au voisinage de la côte peut générer des courants </a:t>
            </a:r>
            <a:r>
              <a:rPr lang="fr-FR" sz="2400" dirty="0" smtClean="0">
                <a:solidFill>
                  <a:schemeClr val="bg2">
                    <a:lumMod val="10000"/>
                  </a:schemeClr>
                </a:solidFill>
                <a:latin typeface="Times New Roman" pitchFamily="18" charset="0"/>
                <a:cs typeface="Times New Roman" pitchFamily="18" charset="0"/>
              </a:rPr>
              <a:t>marins, après le déferlement </a:t>
            </a:r>
            <a:r>
              <a:rPr lang="fr-FR" sz="2400" dirty="0">
                <a:solidFill>
                  <a:schemeClr val="bg2">
                    <a:lumMod val="10000"/>
                  </a:schemeClr>
                </a:solidFill>
                <a:latin typeface="Times New Roman" pitchFamily="18" charset="0"/>
                <a:cs typeface="Times New Roman" pitchFamily="18" charset="0"/>
              </a:rPr>
              <a:t>de la </a:t>
            </a:r>
            <a:r>
              <a:rPr lang="fr-FR" sz="2400" dirty="0" smtClean="0">
                <a:solidFill>
                  <a:schemeClr val="bg2">
                    <a:lumMod val="10000"/>
                  </a:schemeClr>
                </a:solidFill>
                <a:latin typeface="Times New Roman" pitchFamily="18" charset="0"/>
                <a:cs typeface="Times New Roman" pitchFamily="18" charset="0"/>
              </a:rPr>
              <a:t>houle. On distingue </a:t>
            </a:r>
            <a:r>
              <a:rPr lang="fr-FR" sz="2400" dirty="0">
                <a:solidFill>
                  <a:schemeClr val="bg2">
                    <a:lumMod val="10000"/>
                  </a:schemeClr>
                </a:solidFill>
                <a:latin typeface="Times New Roman" pitchFamily="18" charset="0"/>
                <a:cs typeface="Times New Roman" pitchFamily="18" charset="0"/>
              </a:rPr>
              <a:t>trois types des courants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6890" y="1672762"/>
            <a:ext cx="7920880" cy="417646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nvSpPr>
        <p:spPr>
          <a:xfrm>
            <a:off x="3506812" y="5877272"/>
            <a:ext cx="8142758" cy="707886"/>
          </a:xfrm>
          <a:prstGeom prst="rect">
            <a:avLst/>
          </a:prstGeom>
          <a:noFill/>
        </p:spPr>
        <p:txBody>
          <a:bodyPr wrap="square" rtlCol="0">
            <a:spAutoFit/>
          </a:bodyPr>
          <a:lstStyle/>
          <a:p>
            <a:pPr algn="ctr"/>
            <a:r>
              <a:rPr lang="fr-FR" sz="2000" b="1" dirty="0">
                <a:solidFill>
                  <a:schemeClr val="bg2">
                    <a:lumMod val="10000"/>
                  </a:schemeClr>
                </a:solidFill>
                <a:latin typeface="Times New Roman" pitchFamily="18" charset="0"/>
                <a:cs typeface="Times New Roman" pitchFamily="18" charset="0"/>
              </a:rPr>
              <a:t>Figure 2</a:t>
            </a:r>
            <a:r>
              <a:rPr lang="fr-FR" sz="2000" b="1" dirty="0" smtClean="0">
                <a:solidFill>
                  <a:schemeClr val="bg2">
                    <a:lumMod val="10000"/>
                  </a:schemeClr>
                </a:solidFill>
                <a:latin typeface="Times New Roman" pitchFamily="18" charset="0"/>
                <a:cs typeface="Times New Roman" pitchFamily="18" charset="0"/>
              </a:rPr>
              <a:t> </a:t>
            </a:r>
            <a:r>
              <a:rPr lang="fr-FR" sz="2000" b="1" dirty="0">
                <a:solidFill>
                  <a:schemeClr val="bg2">
                    <a:lumMod val="10000"/>
                  </a:schemeClr>
                </a:solidFill>
                <a:latin typeface="Times New Roman" pitchFamily="18" charset="0"/>
                <a:cs typeface="Times New Roman" pitchFamily="18" charset="0"/>
              </a:rPr>
              <a:t>: Courants induits par la houle </a:t>
            </a:r>
            <a:r>
              <a:rPr lang="fr-FR" sz="2000" b="1" dirty="0" smtClean="0">
                <a:solidFill>
                  <a:schemeClr val="bg2">
                    <a:lumMod val="10000"/>
                  </a:schemeClr>
                </a:solidFill>
                <a:latin typeface="Times New Roman" pitchFamily="18" charset="0"/>
                <a:cs typeface="Times New Roman" pitchFamily="18" charset="0"/>
              </a:rPr>
              <a:t>:</a:t>
            </a:r>
            <a:r>
              <a:rPr lang="fr-FR" sz="2000" b="1" dirty="0">
                <a:solidFill>
                  <a:schemeClr val="bg2">
                    <a:lumMod val="10000"/>
                  </a:schemeClr>
                </a:solidFill>
                <a:latin typeface="Times New Roman" pitchFamily="18" charset="0"/>
                <a:cs typeface="Times New Roman" pitchFamily="18" charset="0"/>
              </a:rPr>
              <a:t> </a:t>
            </a:r>
            <a:r>
              <a:rPr lang="fr-FR" sz="2000" b="1" dirty="0" smtClean="0">
                <a:solidFill>
                  <a:schemeClr val="bg2">
                    <a:lumMod val="10000"/>
                  </a:schemeClr>
                </a:solidFill>
                <a:latin typeface="Times New Roman" pitchFamily="18" charset="0"/>
                <a:cs typeface="Times New Roman" pitchFamily="18" charset="0"/>
              </a:rPr>
              <a:t>a</a:t>
            </a:r>
            <a:r>
              <a:rPr lang="fr-FR" sz="2000" b="1" dirty="0">
                <a:solidFill>
                  <a:schemeClr val="bg2">
                    <a:lumMod val="10000"/>
                  </a:schemeClr>
                </a:solidFill>
                <a:latin typeface="Times New Roman" pitchFamily="18" charset="0"/>
                <a:cs typeface="Times New Roman" pitchFamily="18" charset="0"/>
              </a:rPr>
              <a:t>) courant de retour ; </a:t>
            </a:r>
            <a:endParaRPr lang="fr-FR" sz="2000" b="1" dirty="0" smtClean="0">
              <a:solidFill>
                <a:schemeClr val="bg2">
                  <a:lumMod val="10000"/>
                </a:schemeClr>
              </a:solidFill>
              <a:latin typeface="Times New Roman" pitchFamily="18" charset="0"/>
              <a:cs typeface="Times New Roman" pitchFamily="18" charset="0"/>
            </a:endParaRPr>
          </a:p>
          <a:p>
            <a:pPr algn="ctr"/>
            <a:r>
              <a:rPr lang="fr-FR" sz="2000" b="1" dirty="0" smtClean="0">
                <a:solidFill>
                  <a:schemeClr val="bg2">
                    <a:lumMod val="10000"/>
                  </a:schemeClr>
                </a:solidFill>
                <a:latin typeface="Times New Roman" pitchFamily="18" charset="0"/>
                <a:cs typeface="Times New Roman" pitchFamily="18" charset="0"/>
              </a:rPr>
              <a:t>b</a:t>
            </a:r>
            <a:r>
              <a:rPr lang="fr-FR" sz="2000" b="1" dirty="0">
                <a:solidFill>
                  <a:schemeClr val="bg2">
                    <a:lumMod val="10000"/>
                  </a:schemeClr>
                </a:solidFill>
                <a:latin typeface="Times New Roman" pitchFamily="18" charset="0"/>
                <a:cs typeface="Times New Roman" pitchFamily="18" charset="0"/>
              </a:rPr>
              <a:t>) courant sagittal ; c) courant de </a:t>
            </a:r>
            <a:r>
              <a:rPr lang="fr-FR" sz="2000" b="1" dirty="0" smtClean="0">
                <a:solidFill>
                  <a:schemeClr val="bg2">
                    <a:lumMod val="10000"/>
                  </a:schemeClr>
                </a:solidFill>
                <a:latin typeface="Times New Roman" pitchFamily="18" charset="0"/>
                <a:cs typeface="Times New Roman" pitchFamily="18" charset="0"/>
              </a:rPr>
              <a:t>dérive (</a:t>
            </a:r>
            <a:r>
              <a:rPr lang="fr-FR" sz="2000" b="1" dirty="0" err="1" smtClean="0">
                <a:solidFill>
                  <a:schemeClr val="bg2">
                    <a:lumMod val="10000"/>
                  </a:schemeClr>
                </a:solidFill>
                <a:latin typeface="Times New Roman" pitchFamily="18" charset="0"/>
                <a:cs typeface="Times New Roman" pitchFamily="18" charset="0"/>
              </a:rPr>
              <a:t>Masselink</a:t>
            </a:r>
            <a:r>
              <a:rPr lang="fr-FR" sz="2000" b="1" dirty="0" smtClean="0">
                <a:solidFill>
                  <a:schemeClr val="bg2">
                    <a:lumMod val="10000"/>
                  </a:schemeClr>
                </a:solidFill>
                <a:latin typeface="Times New Roman" pitchFamily="18" charset="0"/>
                <a:cs typeface="Times New Roman" pitchFamily="18" charset="0"/>
              </a:rPr>
              <a:t> </a:t>
            </a:r>
            <a:r>
              <a:rPr lang="fr-FR" sz="2000" b="1" dirty="0">
                <a:solidFill>
                  <a:schemeClr val="bg2">
                    <a:lumMod val="10000"/>
                  </a:schemeClr>
                </a:solidFill>
                <a:latin typeface="Times New Roman" pitchFamily="18" charset="0"/>
                <a:cs typeface="Times New Roman" pitchFamily="18" charset="0"/>
              </a:rPr>
              <a:t>et </a:t>
            </a:r>
            <a:r>
              <a:rPr lang="fr-FR" sz="2000" b="1" dirty="0" smtClean="0">
                <a:solidFill>
                  <a:schemeClr val="bg2">
                    <a:lumMod val="10000"/>
                  </a:schemeClr>
                </a:solidFill>
                <a:latin typeface="Times New Roman" pitchFamily="18" charset="0"/>
                <a:cs typeface="Times New Roman" pitchFamily="18" charset="0"/>
              </a:rPr>
              <a:t>Hughes, 2003)</a:t>
            </a:r>
            <a:endParaRPr lang="fr-FR" sz="2000" b="1" dirty="0">
              <a:solidFill>
                <a:schemeClr val="bg2">
                  <a:lumMod val="10000"/>
                </a:schemeClr>
              </a:solidFill>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7</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4786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700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1000"/>
                                        <p:tgtEl>
                                          <p:spTgt spid="3">
                                            <p:txEl>
                                              <p:pRg st="0" end="0"/>
                                            </p:txEl>
                                          </p:spTgt>
                                        </p:tgtEl>
                                      </p:cBhvr>
                                    </p:animEffect>
                                  </p:childTnLst>
                                </p:cTn>
                              </p:par>
                            </p:childTnLst>
                          </p:cTn>
                        </p:par>
                        <p:par>
                          <p:cTn id="16" fill="hold">
                            <p:stCondLst>
                              <p:cond delay="9000"/>
                            </p:stCondLst>
                            <p:childTnLst>
                              <p:par>
                                <p:cTn id="17" presetID="53"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1000"/>
                                        <p:tgtEl>
                                          <p:spTgt spid="3">
                                            <p:txEl>
                                              <p:pRg st="1" end="1"/>
                                            </p:txEl>
                                          </p:spTgt>
                                        </p:tgtEl>
                                      </p:cBhvr>
                                    </p:animEffect>
                                  </p:childTnLst>
                                </p:cTn>
                              </p:par>
                            </p:childTnLst>
                          </p:cTn>
                        </p:par>
                        <p:par>
                          <p:cTn id="22" fill="hold">
                            <p:stCondLst>
                              <p:cond delay="10000"/>
                            </p:stCondLst>
                            <p:childTnLst>
                              <p:par>
                                <p:cTn id="23" presetID="53" presetClass="entr" presetSubtype="16"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1000"/>
                                        <p:tgtEl>
                                          <p:spTgt spid="3">
                                            <p:txEl>
                                              <p:pRg st="2" end="2"/>
                                            </p:txEl>
                                          </p:spTgt>
                                        </p:tgtEl>
                                      </p:cBhvr>
                                    </p:animEffect>
                                  </p:childTnLst>
                                </p:cTn>
                              </p:par>
                              <p:par>
                                <p:cTn id="28" presetID="6" presetClass="entr" presetSubtype="16" fill="hold" nodeType="withEffect">
                                  <p:stCondLst>
                                    <p:cond delay="0"/>
                                  </p:stCondLst>
                                  <p:childTnLst>
                                    <p:set>
                                      <p:cBhvr>
                                        <p:cTn id="29" dur="1" fill="hold">
                                          <p:stCondLst>
                                            <p:cond delay="0"/>
                                          </p:stCondLst>
                                        </p:cTn>
                                        <p:tgtEl>
                                          <p:spTgt spid="2050"/>
                                        </p:tgtEl>
                                        <p:attrNameLst>
                                          <p:attrName>style.visibility</p:attrName>
                                        </p:attrNameLst>
                                      </p:cBhvr>
                                      <p:to>
                                        <p:strVal val="visible"/>
                                      </p:to>
                                    </p:set>
                                    <p:animEffect transition="in" filter="circle(in)">
                                      <p:cBhvr>
                                        <p:cTn id="30" dur="2000"/>
                                        <p:tgtEl>
                                          <p:spTgt spid="2050"/>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barn(inVertical)">
                                      <p:cBhvr>
                                        <p:cTn id="3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341120" y="3645024"/>
            <a:ext cx="9509760" cy="2744595"/>
          </a:xfrm>
        </p:spPr>
        <p:txBody>
          <a:bodyPr>
            <a:normAutofit/>
          </a:bodyPr>
          <a:lstStyle/>
          <a:p>
            <a:r>
              <a:rPr lang="fr-FR" sz="2400" b="1" dirty="0">
                <a:latin typeface="Times New Roman" pitchFamily="18" charset="0"/>
                <a:cs typeface="Times New Roman" pitchFamily="18" charset="0"/>
              </a:rPr>
              <a:t>Type </a:t>
            </a:r>
            <a:r>
              <a:rPr lang="fr-FR" sz="2400" b="1" dirty="0" smtClean="0">
                <a:latin typeface="Times New Roman" pitchFamily="18" charset="0"/>
                <a:cs typeface="Times New Roman" pitchFamily="18" charset="0"/>
              </a:rPr>
              <a:t>semi-diurne</a:t>
            </a:r>
            <a:endParaRPr lang="fr-FR" sz="2400" noProof="1" smtClean="0">
              <a:latin typeface="Times New Roman" pitchFamily="18" charset="0"/>
              <a:cs typeface="Times New Roman" pitchFamily="18" charset="0"/>
            </a:endParaRPr>
          </a:p>
          <a:p>
            <a:r>
              <a:rPr lang="fr-FR" sz="2400" b="1" dirty="0">
                <a:latin typeface="Times New Roman" pitchFamily="18" charset="0"/>
                <a:cs typeface="Times New Roman" pitchFamily="18" charset="0"/>
              </a:rPr>
              <a:t>Type </a:t>
            </a:r>
            <a:r>
              <a:rPr lang="fr-FR" sz="2400" b="1" dirty="0" smtClean="0">
                <a:latin typeface="Times New Roman" pitchFamily="18" charset="0"/>
                <a:cs typeface="Times New Roman" pitchFamily="18" charset="0"/>
              </a:rPr>
              <a:t>diurne</a:t>
            </a:r>
          </a:p>
          <a:p>
            <a:r>
              <a:rPr lang="fr-FR" sz="2400" b="1" dirty="0">
                <a:latin typeface="Times New Roman" pitchFamily="18" charset="0"/>
                <a:cs typeface="Times New Roman" pitchFamily="18" charset="0"/>
              </a:rPr>
              <a:t>Type semi-diurne à inégalité </a:t>
            </a:r>
            <a:r>
              <a:rPr lang="fr-FR" sz="2400" b="1" dirty="0" smtClean="0">
                <a:latin typeface="Times New Roman" pitchFamily="18" charset="0"/>
                <a:cs typeface="Times New Roman" pitchFamily="18" charset="0"/>
              </a:rPr>
              <a:t>diurne</a:t>
            </a:r>
          </a:p>
          <a:p>
            <a:r>
              <a:rPr lang="fr-FR" sz="2400" b="1" dirty="0">
                <a:latin typeface="Times New Roman" pitchFamily="18" charset="0"/>
                <a:cs typeface="Times New Roman" pitchFamily="18" charset="0"/>
              </a:rPr>
              <a:t>Type mixte</a:t>
            </a:r>
            <a:endParaRPr lang="fr-FR" sz="2400" noProof="1">
              <a:latin typeface="Times New Roman" pitchFamily="18" charset="0"/>
              <a:cs typeface="Times New Roman" pitchFamily="18" charset="0"/>
            </a:endParaRPr>
          </a:p>
        </p:txBody>
      </p:sp>
      <p:sp>
        <p:nvSpPr>
          <p:cNvPr id="5" name="ZoneTexte 4"/>
          <p:cNvSpPr txBox="1"/>
          <p:nvPr/>
        </p:nvSpPr>
        <p:spPr>
          <a:xfrm>
            <a:off x="335360" y="215062"/>
            <a:ext cx="5328592" cy="461665"/>
          </a:xfrm>
          <a:prstGeom prst="rect">
            <a:avLst/>
          </a:prstGeom>
          <a:noFill/>
        </p:spPr>
        <p:txBody>
          <a:bodyPr wrap="square" rtlCol="0">
            <a:spAutoFit/>
          </a:bodyPr>
          <a:lstStyle/>
          <a:p>
            <a:r>
              <a:rPr lang="fr-FR" sz="2400" b="1" dirty="0">
                <a:solidFill>
                  <a:srgbClr val="7030A0"/>
                </a:solidFill>
                <a:latin typeface="Times New Roman" pitchFamily="18" charset="0"/>
                <a:cs typeface="Times New Roman" pitchFamily="18" charset="0"/>
              </a:rPr>
              <a:t>I</a:t>
            </a:r>
            <a:r>
              <a:rPr lang="fr-FR" sz="2400" b="1" dirty="0" smtClean="0">
                <a:solidFill>
                  <a:srgbClr val="7030A0"/>
                </a:solidFill>
                <a:latin typeface="Times New Roman" pitchFamily="18" charset="0"/>
                <a:cs typeface="Times New Roman" pitchFamily="18" charset="0"/>
              </a:rPr>
              <a:t>. </a:t>
            </a:r>
            <a:r>
              <a:rPr lang="fr-FR" sz="2400" b="1" dirty="0">
                <a:solidFill>
                  <a:srgbClr val="7030A0"/>
                </a:solidFill>
                <a:latin typeface="Times New Roman" pitchFamily="18" charset="0"/>
                <a:cs typeface="Times New Roman" pitchFamily="18" charset="0"/>
              </a:rPr>
              <a:t>3. Marée</a:t>
            </a:r>
            <a:endParaRPr lang="fr-FR" sz="2400" dirty="0">
              <a:solidFill>
                <a:srgbClr val="7030A0"/>
              </a:solidFill>
              <a:latin typeface="Times New Roman" pitchFamily="18" charset="0"/>
              <a:cs typeface="Times New Roman" pitchFamily="18" charset="0"/>
            </a:endParaRPr>
          </a:p>
        </p:txBody>
      </p:sp>
      <p:sp>
        <p:nvSpPr>
          <p:cNvPr id="6" name="ZoneTexte 5"/>
          <p:cNvSpPr txBox="1"/>
          <p:nvPr/>
        </p:nvSpPr>
        <p:spPr>
          <a:xfrm>
            <a:off x="315609" y="836712"/>
            <a:ext cx="10801200" cy="2677656"/>
          </a:xfrm>
          <a:prstGeom prst="rect">
            <a:avLst/>
          </a:prstGeom>
          <a:noFill/>
        </p:spPr>
        <p:txBody>
          <a:bodyPr wrap="square" rtlCol="0">
            <a:spAutoFit/>
          </a:bodyPr>
          <a:lstStyle/>
          <a:p>
            <a:pPr algn="just"/>
            <a:r>
              <a:rPr lang="fr-FR" sz="2400" dirty="0" smtClean="0">
                <a:solidFill>
                  <a:schemeClr val="bg2">
                    <a:lumMod val="10000"/>
                  </a:schemeClr>
                </a:solidFill>
                <a:latin typeface="Times New Roman" pitchFamily="18" charset="0"/>
                <a:cs typeface="Times New Roman" pitchFamily="18" charset="0"/>
              </a:rPr>
              <a:t>   La </a:t>
            </a:r>
            <a:r>
              <a:rPr lang="fr-FR" sz="2400" dirty="0">
                <a:solidFill>
                  <a:schemeClr val="bg2">
                    <a:lumMod val="10000"/>
                  </a:schemeClr>
                </a:solidFill>
                <a:latin typeface="Times New Roman" pitchFamily="18" charset="0"/>
                <a:cs typeface="Times New Roman" pitchFamily="18" charset="0"/>
              </a:rPr>
              <a:t>marée est un phénomène oscillatoire affectant la surface par la variation du </a:t>
            </a:r>
            <a:r>
              <a:rPr lang="fr-FR" sz="2400" dirty="0" smtClean="0">
                <a:solidFill>
                  <a:schemeClr val="bg2">
                    <a:lumMod val="10000"/>
                  </a:schemeClr>
                </a:solidFill>
                <a:latin typeface="Times New Roman" pitchFamily="18" charset="0"/>
                <a:cs typeface="Times New Roman" pitchFamily="18" charset="0"/>
              </a:rPr>
              <a:t>niveau de </a:t>
            </a:r>
            <a:r>
              <a:rPr lang="fr-FR" sz="2400" dirty="0">
                <a:solidFill>
                  <a:schemeClr val="bg2">
                    <a:lumMod val="10000"/>
                  </a:schemeClr>
                </a:solidFill>
                <a:latin typeface="Times New Roman" pitchFamily="18" charset="0"/>
                <a:cs typeface="Times New Roman" pitchFamily="18" charset="0"/>
              </a:rPr>
              <a:t>la mer, qui provoquée par l'interférence de l'attraction de la lune et du soleil et de </a:t>
            </a:r>
            <a:r>
              <a:rPr lang="fr-FR" sz="2400" dirty="0" smtClean="0">
                <a:solidFill>
                  <a:schemeClr val="bg2">
                    <a:lumMod val="10000"/>
                  </a:schemeClr>
                </a:solidFill>
                <a:latin typeface="Times New Roman" pitchFamily="18" charset="0"/>
                <a:cs typeface="Times New Roman" pitchFamily="18" charset="0"/>
              </a:rPr>
              <a:t>la rotation </a:t>
            </a:r>
            <a:r>
              <a:rPr lang="fr-FR" sz="2400" dirty="0">
                <a:solidFill>
                  <a:schemeClr val="bg2">
                    <a:lumMod val="10000"/>
                  </a:schemeClr>
                </a:solidFill>
                <a:latin typeface="Times New Roman" pitchFamily="18" charset="0"/>
                <a:cs typeface="Times New Roman" pitchFamily="18" charset="0"/>
              </a:rPr>
              <a:t>de la terre</a:t>
            </a:r>
            <a:r>
              <a:rPr lang="fr-FR" sz="2400" dirty="0" smtClean="0">
                <a:solidFill>
                  <a:schemeClr val="bg2">
                    <a:lumMod val="10000"/>
                  </a:schemeClr>
                </a:solidFill>
                <a:latin typeface="Times New Roman" pitchFamily="18" charset="0"/>
                <a:cs typeface="Times New Roman" pitchFamily="18" charset="0"/>
              </a:rPr>
              <a:t>.</a:t>
            </a:r>
          </a:p>
          <a:p>
            <a:pPr algn="just"/>
            <a:endParaRPr lang="fr-FR" sz="2400" dirty="0" smtClean="0">
              <a:solidFill>
                <a:schemeClr val="bg2">
                  <a:lumMod val="10000"/>
                </a:schemeClr>
              </a:solidFill>
              <a:latin typeface="Times New Roman" pitchFamily="18" charset="0"/>
              <a:cs typeface="Times New Roman" pitchFamily="18" charset="0"/>
            </a:endParaRPr>
          </a:p>
          <a:p>
            <a:pPr algn="just"/>
            <a:r>
              <a:rPr lang="fr-FR" sz="2400" dirty="0" smtClean="0">
                <a:solidFill>
                  <a:schemeClr val="bg2">
                    <a:lumMod val="10000"/>
                  </a:schemeClr>
                </a:solidFill>
                <a:latin typeface="Times New Roman" pitchFamily="18" charset="0"/>
                <a:cs typeface="Times New Roman" pitchFamily="18" charset="0"/>
              </a:rPr>
              <a:t>   Selon </a:t>
            </a:r>
            <a:r>
              <a:rPr lang="fr-FR" sz="2400" dirty="0">
                <a:solidFill>
                  <a:schemeClr val="bg2">
                    <a:lumMod val="10000"/>
                  </a:schemeClr>
                </a:solidFill>
                <a:latin typeface="Times New Roman" pitchFamily="18" charset="0"/>
                <a:cs typeface="Times New Roman" pitchFamily="18" charset="0"/>
              </a:rPr>
              <a:t>le Service Hydrographique et Océanographique de la Marine (SHOM), </a:t>
            </a:r>
            <a:r>
              <a:rPr lang="fr-FR" sz="2400" dirty="0" smtClean="0">
                <a:solidFill>
                  <a:schemeClr val="bg2">
                    <a:lumMod val="10000"/>
                  </a:schemeClr>
                </a:solidFill>
                <a:latin typeface="Times New Roman" pitchFamily="18" charset="0"/>
                <a:cs typeface="Times New Roman" pitchFamily="18" charset="0"/>
              </a:rPr>
              <a:t>on distingue </a:t>
            </a:r>
            <a:r>
              <a:rPr lang="fr-FR" sz="2400" dirty="0">
                <a:solidFill>
                  <a:schemeClr val="bg2">
                    <a:lumMod val="10000"/>
                  </a:schemeClr>
                </a:solidFill>
                <a:latin typeface="Times New Roman" pitchFamily="18" charset="0"/>
                <a:cs typeface="Times New Roman" pitchFamily="18" charset="0"/>
              </a:rPr>
              <a:t>quatre grands types de marée selon les importances relatives </a:t>
            </a:r>
            <a:r>
              <a:rPr lang="fr-FR" sz="2400" dirty="0" smtClean="0">
                <a:solidFill>
                  <a:schemeClr val="bg2">
                    <a:lumMod val="10000"/>
                  </a:schemeClr>
                </a:solidFill>
                <a:latin typeface="Times New Roman" pitchFamily="18" charset="0"/>
                <a:cs typeface="Times New Roman" pitchFamily="18" charset="0"/>
              </a:rPr>
              <a:t>des composantes </a:t>
            </a:r>
            <a:r>
              <a:rPr lang="fr-FR" sz="2400" dirty="0">
                <a:solidFill>
                  <a:schemeClr val="bg2">
                    <a:lumMod val="10000"/>
                  </a:schemeClr>
                </a:solidFill>
                <a:latin typeface="Times New Roman" pitchFamily="18" charset="0"/>
                <a:cs typeface="Times New Roman" pitchFamily="18" charset="0"/>
              </a:rPr>
              <a:t>semi-diurnes et </a:t>
            </a:r>
            <a:r>
              <a:rPr lang="fr-FR" sz="2400" dirty="0" smtClean="0">
                <a:solidFill>
                  <a:schemeClr val="bg2">
                    <a:lumMod val="10000"/>
                  </a:schemeClr>
                </a:solidFill>
                <a:latin typeface="Times New Roman" pitchFamily="18" charset="0"/>
                <a:cs typeface="Times New Roman" pitchFamily="18" charset="0"/>
              </a:rPr>
              <a:t>diurnes :</a:t>
            </a:r>
            <a:endParaRPr lang="fr-FR" sz="2400" dirty="0">
              <a:solidFill>
                <a:schemeClr val="bg2">
                  <a:lumMod val="10000"/>
                </a:schemeClr>
              </a:solidFill>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8</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4054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800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1000"/>
                                        <p:tgtEl>
                                          <p:spTgt spid="6">
                                            <p:txEl>
                                              <p:pRg st="2" end="2"/>
                                            </p:txEl>
                                          </p:spTgt>
                                        </p:tgtEl>
                                      </p:cBhvr>
                                    </p:animEffect>
                                    <p:anim calcmode="lin" valueType="num">
                                      <p:cBhvr>
                                        <p:cTn id="1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21" fill="hold">
                            <p:stCondLst>
                              <p:cond delay="10000"/>
                            </p:stCondLst>
                            <p:childTnLst>
                              <p:par>
                                <p:cTn id="22" presetID="53" presetClass="entr" presetSubtype="16" fill="hold" grpId="0" nodeType="afterEffect">
                                  <p:stCondLst>
                                    <p:cond delay="500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p:cTn id="2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6" dur="1000"/>
                                        <p:tgtEl>
                                          <p:spTgt spid="3">
                                            <p:txEl>
                                              <p:pRg st="0" end="0"/>
                                            </p:txEl>
                                          </p:spTgt>
                                        </p:tgtEl>
                                      </p:cBhvr>
                                    </p:animEffect>
                                  </p:childTnLst>
                                </p:cTn>
                              </p:par>
                            </p:childTnLst>
                          </p:cTn>
                        </p:par>
                        <p:par>
                          <p:cTn id="27" fill="hold">
                            <p:stCondLst>
                              <p:cond delay="16000"/>
                            </p:stCondLst>
                            <p:childTnLst>
                              <p:par>
                                <p:cTn id="28" presetID="53" presetClass="entr" presetSubtype="16" fill="hold" grpId="0" nodeType="after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p:cTn id="30"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32" dur="1000"/>
                                        <p:tgtEl>
                                          <p:spTgt spid="3">
                                            <p:txEl>
                                              <p:pRg st="1" end="1"/>
                                            </p:txEl>
                                          </p:spTgt>
                                        </p:tgtEl>
                                      </p:cBhvr>
                                    </p:animEffect>
                                  </p:childTnLst>
                                </p:cTn>
                              </p:par>
                            </p:childTnLst>
                          </p:cTn>
                        </p:par>
                        <p:par>
                          <p:cTn id="33" fill="hold">
                            <p:stCondLst>
                              <p:cond delay="17000"/>
                            </p:stCondLst>
                            <p:childTnLst>
                              <p:par>
                                <p:cTn id="34" presetID="53" presetClass="entr" presetSubtype="16" fill="hold" grpId="0" nodeType="after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p:cTn id="36"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8" dur="1000"/>
                                        <p:tgtEl>
                                          <p:spTgt spid="3">
                                            <p:txEl>
                                              <p:pRg st="2" end="2"/>
                                            </p:txEl>
                                          </p:spTgt>
                                        </p:tgtEl>
                                      </p:cBhvr>
                                    </p:animEffect>
                                  </p:childTnLst>
                                </p:cTn>
                              </p:par>
                            </p:childTnLst>
                          </p:cTn>
                        </p:par>
                        <p:par>
                          <p:cTn id="39" fill="hold">
                            <p:stCondLst>
                              <p:cond delay="18000"/>
                            </p:stCondLst>
                            <p:childTnLst>
                              <p:par>
                                <p:cTn id="40" presetID="53" presetClass="entr" presetSubtype="16" fill="hold" grpId="0" nodeType="after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 calcmode="lin" valueType="num">
                                      <p:cBhvr>
                                        <p:cTn id="42"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3" dur="1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335360" y="188640"/>
            <a:ext cx="11521280" cy="2677656"/>
          </a:xfrm>
          <a:prstGeom prst="rect">
            <a:avLst/>
          </a:prstGeom>
          <a:noFill/>
        </p:spPr>
        <p:txBody>
          <a:bodyPr wrap="square" rtlCol="0">
            <a:spAutoFit/>
          </a:bodyPr>
          <a:lstStyle/>
          <a:p>
            <a:r>
              <a:rPr lang="fr-FR" sz="2400" b="1" dirty="0" smtClean="0">
                <a:latin typeface="Times New Roman" pitchFamily="18" charset="0"/>
                <a:cs typeface="Times New Roman" pitchFamily="18" charset="0"/>
              </a:rPr>
              <a:t>II. TRANSPORT SEDIMENTAIRE</a:t>
            </a:r>
          </a:p>
          <a:p>
            <a:endParaRPr lang="fr-FR" sz="2400" b="1" dirty="0" smtClean="0">
              <a:latin typeface="Times New Roman" pitchFamily="18" charset="0"/>
              <a:cs typeface="Times New Roman" pitchFamily="18" charset="0"/>
            </a:endParaRPr>
          </a:p>
          <a:p>
            <a:r>
              <a:rPr lang="fr-FR" sz="2400" b="1" dirty="0" smtClean="0">
                <a:solidFill>
                  <a:srgbClr val="7030A0"/>
                </a:solidFill>
                <a:latin typeface="Times New Roman" pitchFamily="18" charset="0"/>
                <a:cs typeface="Times New Roman" pitchFamily="18" charset="0"/>
              </a:rPr>
              <a:t>II. 1. </a:t>
            </a:r>
            <a:r>
              <a:rPr lang="fr-FR" sz="2400" b="1" dirty="0">
                <a:solidFill>
                  <a:srgbClr val="7030A0"/>
                </a:solidFill>
                <a:latin typeface="Times New Roman" pitchFamily="18" charset="0"/>
                <a:cs typeface="Times New Roman" pitchFamily="18" charset="0"/>
              </a:rPr>
              <a:t>Mécanismes du transport </a:t>
            </a:r>
            <a:r>
              <a:rPr lang="fr-FR" sz="2400" b="1" dirty="0" smtClean="0">
                <a:solidFill>
                  <a:srgbClr val="7030A0"/>
                </a:solidFill>
                <a:latin typeface="Times New Roman" pitchFamily="18" charset="0"/>
                <a:cs typeface="Times New Roman" pitchFamily="18" charset="0"/>
              </a:rPr>
              <a:t>sédimentaire</a:t>
            </a:r>
          </a:p>
          <a:p>
            <a:pPr algn="just"/>
            <a:r>
              <a:rPr lang="fr-FR" sz="2400" dirty="0" smtClean="0">
                <a:solidFill>
                  <a:schemeClr val="tx1">
                    <a:lumMod val="50000"/>
                  </a:schemeClr>
                </a:solidFill>
              </a:rPr>
              <a:t>   </a:t>
            </a:r>
            <a:r>
              <a:rPr lang="fr-FR" sz="2400" dirty="0" smtClean="0">
                <a:solidFill>
                  <a:schemeClr val="tx1">
                    <a:lumMod val="50000"/>
                  </a:schemeClr>
                </a:solidFill>
                <a:latin typeface="Times New Roman" pitchFamily="18" charset="0"/>
                <a:cs typeface="Times New Roman" pitchFamily="18" charset="0"/>
              </a:rPr>
              <a:t>Les modes de transport sédimentaire, traditionnellement, sont deux modes permettant de distinguer deux mécanismes de transport différents : transport par charriage et transport en suspension (</a:t>
            </a:r>
            <a:r>
              <a:rPr lang="fr-FR" sz="2400" dirty="0" err="1" smtClean="0">
                <a:solidFill>
                  <a:schemeClr val="tx1">
                    <a:lumMod val="50000"/>
                  </a:schemeClr>
                </a:solidFill>
                <a:latin typeface="Times New Roman" pitchFamily="18" charset="0"/>
                <a:cs typeface="Times New Roman" pitchFamily="18" charset="0"/>
              </a:rPr>
              <a:t>Cayocca</a:t>
            </a:r>
            <a:r>
              <a:rPr lang="fr-FR" sz="2400" dirty="0" smtClean="0">
                <a:solidFill>
                  <a:schemeClr val="tx1">
                    <a:lumMod val="50000"/>
                  </a:schemeClr>
                </a:solidFill>
                <a:latin typeface="Times New Roman" pitchFamily="18" charset="0"/>
                <a:cs typeface="Times New Roman" pitchFamily="18" charset="0"/>
              </a:rPr>
              <a:t>, 1996), mais il y a un autre mode particulier, qui s’appelle transport en lit fluidisant (</a:t>
            </a:r>
            <a:r>
              <a:rPr lang="fr-FR" sz="2400" i="1" dirty="0" err="1" smtClean="0">
                <a:solidFill>
                  <a:schemeClr val="tx1">
                    <a:lumMod val="50000"/>
                  </a:schemeClr>
                </a:solidFill>
                <a:latin typeface="Times New Roman" pitchFamily="18" charset="0"/>
                <a:cs typeface="Times New Roman" pitchFamily="18" charset="0"/>
              </a:rPr>
              <a:t>Sheet</a:t>
            </a:r>
            <a:r>
              <a:rPr lang="fr-FR" sz="2400" i="1" dirty="0" smtClean="0">
                <a:solidFill>
                  <a:schemeClr val="tx1">
                    <a:lumMod val="50000"/>
                  </a:schemeClr>
                </a:solidFill>
                <a:latin typeface="Times New Roman" pitchFamily="18" charset="0"/>
                <a:cs typeface="Times New Roman" pitchFamily="18" charset="0"/>
              </a:rPr>
              <a:t> flow</a:t>
            </a:r>
            <a:r>
              <a:rPr lang="fr-FR" sz="2400" dirty="0" smtClean="0">
                <a:solidFill>
                  <a:schemeClr val="tx1">
                    <a:lumMod val="50000"/>
                  </a:schemeClr>
                </a:solidFill>
                <a:latin typeface="Times New Roman" pitchFamily="18" charset="0"/>
                <a:cs typeface="Times New Roman" pitchFamily="18" charset="0"/>
              </a:rPr>
              <a:t>).</a:t>
            </a:r>
            <a:endParaRPr lang="fr-FR" sz="2400" dirty="0">
              <a:solidFill>
                <a:schemeClr val="tx1">
                  <a:lumMod val="50000"/>
                </a:schemeClr>
              </a:solidFill>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8752" y="2866295"/>
            <a:ext cx="9551647" cy="322645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ZoneTexte 6"/>
          <p:cNvSpPr txBox="1"/>
          <p:nvPr/>
        </p:nvSpPr>
        <p:spPr>
          <a:xfrm>
            <a:off x="2495600" y="6106977"/>
            <a:ext cx="7200800" cy="400110"/>
          </a:xfrm>
          <a:prstGeom prst="rect">
            <a:avLst/>
          </a:prstGeom>
          <a:noFill/>
        </p:spPr>
        <p:txBody>
          <a:bodyPr wrap="square" rtlCol="0">
            <a:spAutoFit/>
          </a:bodyPr>
          <a:lstStyle/>
          <a:p>
            <a:pPr algn="ctr"/>
            <a:r>
              <a:rPr lang="fr-FR" sz="2000" b="1" dirty="0">
                <a:solidFill>
                  <a:schemeClr val="tx1">
                    <a:lumMod val="50000"/>
                  </a:schemeClr>
                </a:solidFill>
                <a:latin typeface="Times New Roman" pitchFamily="18" charset="0"/>
                <a:cs typeface="Times New Roman" pitchFamily="18" charset="0"/>
              </a:rPr>
              <a:t>Figure 3</a:t>
            </a:r>
            <a:r>
              <a:rPr lang="fr-FR" sz="2000" b="1" dirty="0" smtClean="0">
                <a:solidFill>
                  <a:schemeClr val="tx1">
                    <a:lumMod val="50000"/>
                  </a:schemeClr>
                </a:solidFill>
                <a:latin typeface="Times New Roman" pitchFamily="18" charset="0"/>
                <a:cs typeface="Times New Roman" pitchFamily="18" charset="0"/>
              </a:rPr>
              <a:t> </a:t>
            </a:r>
            <a:r>
              <a:rPr lang="fr-FR" sz="2000" b="1" dirty="0">
                <a:solidFill>
                  <a:schemeClr val="tx1">
                    <a:lumMod val="50000"/>
                  </a:schemeClr>
                </a:solidFill>
                <a:latin typeface="Times New Roman" pitchFamily="18" charset="0"/>
                <a:cs typeface="Times New Roman" pitchFamily="18" charset="0"/>
              </a:rPr>
              <a:t>: Modes de transport </a:t>
            </a:r>
            <a:r>
              <a:rPr lang="fr-FR" sz="2000" b="1" dirty="0" smtClean="0">
                <a:solidFill>
                  <a:schemeClr val="tx1">
                    <a:lumMod val="50000"/>
                  </a:schemeClr>
                </a:solidFill>
                <a:latin typeface="Times New Roman" pitchFamily="18" charset="0"/>
                <a:cs typeface="Times New Roman" pitchFamily="18" charset="0"/>
              </a:rPr>
              <a:t>sédimentaire (</a:t>
            </a:r>
            <a:r>
              <a:rPr lang="fr-FR" sz="2000" b="1" dirty="0" err="1" smtClean="0">
                <a:solidFill>
                  <a:schemeClr val="tx1">
                    <a:lumMod val="50000"/>
                  </a:schemeClr>
                </a:solidFill>
                <a:latin typeface="Times New Roman" pitchFamily="18" charset="0"/>
                <a:cs typeface="Times New Roman" pitchFamily="18" charset="0"/>
              </a:rPr>
              <a:t>Fredsoe</a:t>
            </a:r>
            <a:r>
              <a:rPr lang="fr-FR" sz="2000" b="1" dirty="0" smtClean="0">
                <a:solidFill>
                  <a:schemeClr val="tx1">
                    <a:lumMod val="50000"/>
                  </a:schemeClr>
                </a:solidFill>
                <a:latin typeface="Times New Roman" pitchFamily="18" charset="0"/>
                <a:cs typeface="Times New Roman" pitchFamily="18" charset="0"/>
              </a:rPr>
              <a:t>, 1993</a:t>
            </a:r>
            <a:r>
              <a:rPr lang="fr-FR" sz="2000" b="1" dirty="0">
                <a:solidFill>
                  <a:schemeClr val="tx1">
                    <a:lumMod val="50000"/>
                  </a:schemeClr>
                </a:solidFill>
                <a:latin typeface="Times New Roman" pitchFamily="18" charset="0"/>
                <a:cs typeface="Times New Roman" pitchFamily="18" charset="0"/>
              </a:rPr>
              <a:t>)</a:t>
            </a:r>
          </a:p>
        </p:txBody>
      </p:sp>
      <p:sp>
        <p:nvSpPr>
          <p:cNvPr id="2" name="Espace réservé du numéro de diapositive 1"/>
          <p:cNvSpPr>
            <a:spLocks noGrp="1"/>
          </p:cNvSpPr>
          <p:nvPr>
            <p:ph type="sldNum" sz="quarter" idx="12"/>
          </p:nvPr>
        </p:nvSpPr>
        <p:spPr/>
        <p:txBody>
          <a:bodyPr/>
          <a:lstStyle/>
          <a:p>
            <a:fld id="{CA8D9AD5-F248-4919-864A-CFD76CC027D6}" type="slidenum">
              <a:rPr lang="fr-FR" sz="2400" b="1" smtClean="0">
                <a:solidFill>
                  <a:srgbClr val="FFFF00"/>
                </a:solidFill>
                <a:latin typeface="Times New Roman" panose="02020603050405020304" pitchFamily="18" charset="0"/>
                <a:cs typeface="Times New Roman" panose="02020603050405020304" pitchFamily="18" charset="0"/>
              </a:rPr>
              <a:t>9</a:t>
            </a:fld>
            <a:endParaRPr lang="fr-FR" sz="2400" b="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945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1000"/>
                                        <p:tgtEl>
                                          <p:spTgt spid="4">
                                            <p:txEl>
                                              <p:pRg st="2" end="2"/>
                                            </p:txEl>
                                          </p:spTgt>
                                        </p:tgtEl>
                                      </p:cBhvr>
                                    </p:animEffect>
                                    <p:anim calcmode="lin" valueType="num">
                                      <p:cBhvr>
                                        <p:cTn id="1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2" end="2"/>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1000"/>
                                        <p:tgtEl>
                                          <p:spTgt spid="4">
                                            <p:txEl>
                                              <p:pRg st="3" end="3"/>
                                            </p:txEl>
                                          </p:spTgt>
                                        </p:tgtEl>
                                      </p:cBhvr>
                                    </p:animEffect>
                                    <p:anim calcmode="lin" valueType="num">
                                      <p:cBhvr>
                                        <p:cTn id="1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6" presetClass="entr" presetSubtype="16" fill="hold" nodeType="afterEffect">
                                  <p:stCondLst>
                                    <p:cond delay="8000"/>
                                  </p:stCondLst>
                                  <p:childTnLst>
                                    <p:set>
                                      <p:cBhvr>
                                        <p:cTn id="23" dur="1" fill="hold">
                                          <p:stCondLst>
                                            <p:cond delay="0"/>
                                          </p:stCondLst>
                                        </p:cTn>
                                        <p:tgtEl>
                                          <p:spTgt spid="3074"/>
                                        </p:tgtEl>
                                        <p:attrNameLst>
                                          <p:attrName>style.visibility</p:attrName>
                                        </p:attrNameLst>
                                      </p:cBhvr>
                                      <p:to>
                                        <p:strVal val="visible"/>
                                      </p:to>
                                    </p:set>
                                    <p:animEffect transition="in" filter="circle(in)">
                                      <p:cBhvr>
                                        <p:cTn id="24" dur="2000"/>
                                        <p:tgtEl>
                                          <p:spTgt spid="3074"/>
                                        </p:tgtEl>
                                      </p:cBhvr>
                                    </p:animEffect>
                                  </p:childTnLst>
                                </p:cTn>
                              </p:par>
                            </p:childTnLst>
                          </p:cTn>
                        </p:par>
                        <p:par>
                          <p:cTn id="25" fill="hold">
                            <p:stCondLst>
                              <p:cond delay="12000"/>
                            </p:stCondLst>
                            <p:childTnLst>
                              <p:par>
                                <p:cTn id="26" presetID="16" presetClass="entr" presetSubtype="2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TS103417271-1">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xmlns="" name="BusinessProjectPlan_TP103417270" id="{B88574F8-6E3E-4AA4-B317-5ECBB6385457}" vid="{EEFAEA9D-A198-4188-B641-64C70FC4B931}"/>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TS103417271-1</Template>
  <TotalTime>0</TotalTime>
  <Words>4268</Words>
  <Application>Microsoft Office PowerPoint</Application>
  <PresentationFormat>Personnalisé</PresentationFormat>
  <Paragraphs>502</Paragraphs>
  <Slides>50</Slides>
  <Notes>49</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50</vt:i4>
      </vt:variant>
    </vt:vector>
  </HeadingPairs>
  <TitlesOfParts>
    <vt:vector size="52" baseType="lpstr">
      <vt:lpstr>TS103417271-1</vt:lpstr>
      <vt:lpstr>Equation</vt:lpstr>
      <vt:lpstr>Description du projet</vt:lpstr>
      <vt:lpstr>INTRODUCTION GÉNÉRALE</vt:lpstr>
      <vt:lpstr>Présentation PowerPoint</vt:lpstr>
      <vt:lpstr>Présentation PowerPoint</vt:lpstr>
      <vt:lpstr>CHAPITRE I :    Etats de connaissances sur l’hydrodynamique côtière et le transport  sédimentaire</vt:lpstr>
      <vt:lpstr>Présentation PowerPoint</vt:lpstr>
      <vt:lpstr>Présentation PowerPoint</vt:lpstr>
      <vt:lpstr>Présentation PowerPoint</vt:lpstr>
      <vt:lpstr>Présentation PowerPoint</vt:lpstr>
      <vt:lpstr>Présentation PowerPoint</vt:lpstr>
      <vt:lpstr>CHAPITRE II :    Etat des lieux du domaine côtier de l’Algérois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CHAPITRE III :    Système d’informations géographiques (SIG) de   gestion des zones côtières </vt:lpstr>
      <vt:lpstr>Présentation PowerPoint</vt:lpstr>
      <vt:lpstr>Présentation PowerPoint</vt:lpstr>
      <vt:lpstr>Présentation PowerPoint</vt:lpstr>
      <vt:lpstr>Présentation PowerPoint</vt:lpstr>
      <vt:lpstr>CHAPITRE IV :    Evaluation de la vulnérabilité des zones côtières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CHAPITRE V :    Aménagement des zones côtières vulnérables et des embouchures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CONCLUSION GÉNÉRALE</vt:lpstr>
      <vt:lpstr>Présentation PowerPoint</vt:lpstr>
      <vt:lpstr>Présentation PowerPoint</vt:lpstr>
      <vt:lpstr>MERCI  POUR  VOTRE  ATTENTION</vt:lpstr>
      <vt:lpstr>Description du projet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2013-05-24T16:47:41Z</dcterms:created>
  <dcterms:modified xsi:type="dcterms:W3CDTF">2013-10-02T19:16:29Z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