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3.xml" ContentType="application/vnd.openxmlformats-officedocument.drawingml.chart+xml"/>
  <Default Extension="xlsx" ContentType="application/vnd.openxmlformats-officedocument.spreadsheetml.sheet"/>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923" r:id="rId1"/>
  </p:sldMasterIdLst>
  <p:notesMasterIdLst>
    <p:notesMasterId r:id="rId42"/>
  </p:notesMasterIdLst>
  <p:handoutMasterIdLst>
    <p:handoutMasterId r:id="rId43"/>
  </p:handoutMasterIdLst>
  <p:sldIdLst>
    <p:sldId id="330" r:id="rId2"/>
    <p:sldId id="329" r:id="rId3"/>
    <p:sldId id="257" r:id="rId4"/>
    <p:sldId id="299" r:id="rId5"/>
    <p:sldId id="259" r:id="rId6"/>
    <p:sldId id="300" r:id="rId7"/>
    <p:sldId id="261" r:id="rId8"/>
    <p:sldId id="301" r:id="rId9"/>
    <p:sldId id="302" r:id="rId10"/>
    <p:sldId id="303" r:id="rId11"/>
    <p:sldId id="310" r:id="rId12"/>
    <p:sldId id="311" r:id="rId13"/>
    <p:sldId id="312" r:id="rId14"/>
    <p:sldId id="314" r:id="rId15"/>
    <p:sldId id="315" r:id="rId16"/>
    <p:sldId id="316" r:id="rId17"/>
    <p:sldId id="317" r:id="rId18"/>
    <p:sldId id="318" r:id="rId19"/>
    <p:sldId id="304" r:id="rId20"/>
    <p:sldId id="319" r:id="rId21"/>
    <p:sldId id="320" r:id="rId22"/>
    <p:sldId id="321" r:id="rId23"/>
    <p:sldId id="322" r:id="rId24"/>
    <p:sldId id="323" r:id="rId25"/>
    <p:sldId id="324" r:id="rId26"/>
    <p:sldId id="331" r:id="rId27"/>
    <p:sldId id="325" r:id="rId28"/>
    <p:sldId id="332" r:id="rId29"/>
    <p:sldId id="326" r:id="rId30"/>
    <p:sldId id="327" r:id="rId31"/>
    <p:sldId id="334" r:id="rId32"/>
    <p:sldId id="336" r:id="rId33"/>
    <p:sldId id="335" r:id="rId34"/>
    <p:sldId id="337" r:id="rId35"/>
    <p:sldId id="308" r:id="rId36"/>
    <p:sldId id="305" r:id="rId37"/>
    <p:sldId id="309" r:id="rId38"/>
    <p:sldId id="306" r:id="rId39"/>
    <p:sldId id="307" r:id="rId40"/>
    <p:sldId id="333" r:id="rId41"/>
  </p:sldIdLst>
  <p:sldSz cx="9144000" cy="6858000" type="screen4x3"/>
  <p:notesSz cx="6858000" cy="9144000"/>
  <p:defaultTextStyle>
    <a:defPPr>
      <a:defRPr lang="fr-FR"/>
    </a:defPPr>
    <a:lvl1pPr algn="ctr" rtl="0" eaLnBrk="0" fontAlgn="base" hangingPunct="0">
      <a:spcBef>
        <a:spcPct val="0"/>
      </a:spcBef>
      <a:spcAft>
        <a:spcPct val="0"/>
      </a:spcAft>
      <a:defRPr sz="1400" b="1" kern="1200">
        <a:solidFill>
          <a:schemeClr val="tx1"/>
        </a:solidFill>
        <a:latin typeface="Times New Roman" pitchFamily="18" charset="0"/>
        <a:ea typeface="+mn-ea"/>
        <a:cs typeface="Arial" charset="0"/>
      </a:defRPr>
    </a:lvl1pPr>
    <a:lvl2pPr marL="457200" algn="ctr" rtl="0" eaLnBrk="0" fontAlgn="base" hangingPunct="0">
      <a:spcBef>
        <a:spcPct val="0"/>
      </a:spcBef>
      <a:spcAft>
        <a:spcPct val="0"/>
      </a:spcAft>
      <a:defRPr sz="1400" b="1" kern="1200">
        <a:solidFill>
          <a:schemeClr val="tx1"/>
        </a:solidFill>
        <a:latin typeface="Times New Roman" pitchFamily="18" charset="0"/>
        <a:ea typeface="+mn-ea"/>
        <a:cs typeface="Arial" charset="0"/>
      </a:defRPr>
    </a:lvl2pPr>
    <a:lvl3pPr marL="914400" algn="ctr" rtl="0" eaLnBrk="0" fontAlgn="base" hangingPunct="0">
      <a:spcBef>
        <a:spcPct val="0"/>
      </a:spcBef>
      <a:spcAft>
        <a:spcPct val="0"/>
      </a:spcAft>
      <a:defRPr sz="1400" b="1" kern="1200">
        <a:solidFill>
          <a:schemeClr val="tx1"/>
        </a:solidFill>
        <a:latin typeface="Times New Roman" pitchFamily="18" charset="0"/>
        <a:ea typeface="+mn-ea"/>
        <a:cs typeface="Arial" charset="0"/>
      </a:defRPr>
    </a:lvl3pPr>
    <a:lvl4pPr marL="1371600" algn="ctr" rtl="0" eaLnBrk="0" fontAlgn="base" hangingPunct="0">
      <a:spcBef>
        <a:spcPct val="0"/>
      </a:spcBef>
      <a:spcAft>
        <a:spcPct val="0"/>
      </a:spcAft>
      <a:defRPr sz="1400" b="1" kern="1200">
        <a:solidFill>
          <a:schemeClr val="tx1"/>
        </a:solidFill>
        <a:latin typeface="Times New Roman" pitchFamily="18" charset="0"/>
        <a:ea typeface="+mn-ea"/>
        <a:cs typeface="Arial" charset="0"/>
      </a:defRPr>
    </a:lvl4pPr>
    <a:lvl5pPr marL="1828800" algn="ctr" rtl="0" eaLnBrk="0" fontAlgn="base" hangingPunct="0">
      <a:spcBef>
        <a:spcPct val="0"/>
      </a:spcBef>
      <a:spcAft>
        <a:spcPct val="0"/>
      </a:spcAft>
      <a:defRPr sz="1400" b="1" kern="1200">
        <a:solidFill>
          <a:schemeClr val="tx1"/>
        </a:solidFill>
        <a:latin typeface="Times New Roman" pitchFamily="18" charset="0"/>
        <a:ea typeface="+mn-ea"/>
        <a:cs typeface="Arial" charset="0"/>
      </a:defRPr>
    </a:lvl5pPr>
    <a:lvl6pPr marL="2286000" algn="l" defTabSz="914400" rtl="0" eaLnBrk="1" latinLnBrk="0" hangingPunct="1">
      <a:defRPr sz="1400" b="1" kern="1200">
        <a:solidFill>
          <a:schemeClr val="tx1"/>
        </a:solidFill>
        <a:latin typeface="Times New Roman" pitchFamily="18" charset="0"/>
        <a:ea typeface="+mn-ea"/>
        <a:cs typeface="Arial" charset="0"/>
      </a:defRPr>
    </a:lvl6pPr>
    <a:lvl7pPr marL="2743200" algn="l" defTabSz="914400" rtl="0" eaLnBrk="1" latinLnBrk="0" hangingPunct="1">
      <a:defRPr sz="1400" b="1" kern="1200">
        <a:solidFill>
          <a:schemeClr val="tx1"/>
        </a:solidFill>
        <a:latin typeface="Times New Roman" pitchFamily="18" charset="0"/>
        <a:ea typeface="+mn-ea"/>
        <a:cs typeface="Arial" charset="0"/>
      </a:defRPr>
    </a:lvl7pPr>
    <a:lvl8pPr marL="3200400" algn="l" defTabSz="914400" rtl="0" eaLnBrk="1" latinLnBrk="0" hangingPunct="1">
      <a:defRPr sz="1400" b="1" kern="1200">
        <a:solidFill>
          <a:schemeClr val="tx1"/>
        </a:solidFill>
        <a:latin typeface="Times New Roman" pitchFamily="18" charset="0"/>
        <a:ea typeface="+mn-ea"/>
        <a:cs typeface="Arial" charset="0"/>
      </a:defRPr>
    </a:lvl8pPr>
    <a:lvl9pPr marL="3657600" algn="l" defTabSz="914400" rtl="0" eaLnBrk="1" latinLnBrk="0" hangingPunct="1">
      <a:defRPr sz="1400" b="1"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xmlns="">
        <p15:guide id="1" orient="horz" pos="2112">
          <p15:clr>
            <a:srgbClr val="A4A3A4"/>
          </p15:clr>
        </p15:guide>
        <p15:guide id="2" pos="26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FF00"/>
    <a:srgbClr val="FF99FF"/>
    <a:srgbClr val="0066FF"/>
    <a:srgbClr val="FF6600"/>
    <a:srgbClr val="CC0000"/>
    <a:srgbClr val="FF5050"/>
    <a:srgbClr val="66FF66"/>
    <a:srgbClr val="0000CC"/>
    <a:srgbClr val="66FF33"/>
    <a:srgbClr val="E5F6C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D7AC3CCA-C797-4891-BE02-D94E43425B78}" styleName="Style moyen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505E3EF-67EA-436B-97B2-0124C06EBD24}" styleName="Style moyen 4 - Accentuation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C4B1156A-380E-4F78-BDF5-A606A8083BF9}" styleName="Style moyen 4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Style à thème 1 - Accentuation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7853C-536D-4A76-A0AE-DD22124D55A5}" styleName="Style à thème 1 - Accentuation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D03447BB-5D67-496B-8E87-E561075AD55C}" styleName="Style foncé 1 - Accentuation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38B1855-1B75-4FBE-930C-398BA8C253C6}" styleName="Style à thème 2 - Accentuation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16DA210-FB5B-4158-B5E0-FEB733F419BA}" styleName="Style clair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85" autoAdjust="0"/>
    <p:restoredTop sz="87993" autoAdjust="0"/>
  </p:normalViewPr>
  <p:slideViewPr>
    <p:cSldViewPr>
      <p:cViewPr varScale="1">
        <p:scale>
          <a:sx n="74" d="100"/>
          <a:sy n="74" d="100"/>
        </p:scale>
        <p:origin x="-1398" y="-96"/>
      </p:cViewPr>
      <p:guideLst>
        <p:guide orient="horz" pos="2112"/>
        <p:guide pos="26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834"/>
    </p:cViewPr>
  </p:sorterViewPr>
  <p:notesViewPr>
    <p:cSldViewPr>
      <p:cViewPr>
        <p:scale>
          <a:sx n="100" d="100"/>
          <a:sy n="100" d="100"/>
        </p:scale>
        <p:origin x="-1890" y="64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H:\m&#233;moir%202015\Essai%20de%20ProctoR\0%25%20chaux.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houari\Desktop\tout.xlsx" TargetMode="External"/></Relationships>
</file>

<file path=ppt/charts/_rels/chart3.xml.rels><?xml version="1.0" encoding="UTF-8" standalone="yes"?>
<Relationships xmlns="http://schemas.openxmlformats.org/package/2006/relationships"><Relationship Id="rId2" Type="http://schemas.openxmlformats.org/officeDocument/2006/relationships/package" Target="../embeddings/Feuille_Microsoft_Office_Excel1.xlsx"/><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2" Type="http://schemas.openxmlformats.org/officeDocument/2006/relationships/package" Target="../embeddings/Feuille_Microsoft_Office_Excel2.xlsx"/><Relationship Id="rId1" Type="http://schemas.openxmlformats.org/officeDocument/2006/relationships/themeOverride" Target="../theme/themeOverride2.xml"/></Relationships>
</file>

<file path=ppt/charts/_rels/chart5.xml.rels><?xml version="1.0" encoding="UTF-8" standalone="yes"?>
<Relationships xmlns="http://schemas.openxmlformats.org/package/2006/relationships"><Relationship Id="rId2" Type="http://schemas.openxmlformats.org/officeDocument/2006/relationships/package" Target="../embeddings/Feuille_Microsoft_Office_Excel3.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chart>
    <c:autoTitleDeleted val="1"/>
    <c:plotArea>
      <c:layout/>
      <c:scatterChart>
        <c:scatterStyle val="smoothMarker"/>
        <c:ser>
          <c:idx val="1"/>
          <c:order val="1"/>
          <c:tx>
            <c:strRef>
              <c:f>"calcaire seul"</c:f>
            </c:strRef>
          </c:tx>
          <c:xVal>
            <c:numRef>
              <c:f>Feuil1!$F$8:$F$12</c:f>
            </c:numRef>
          </c:xVal>
          <c:yVal>
            <c:numRef>
              <c:f>Feuil1!$E$8:$E$12</c:f>
            </c:numRef>
          </c:yVal>
          <c:smooth val="1"/>
        </c:ser>
        <c:ser>
          <c:idx val="0"/>
          <c:order val="0"/>
          <c:tx>
            <c:v>sable seul</c:v>
          </c:tx>
          <c:xVal>
            <c:numRef>
              <c:f>'[0% chaux.xlsx]Feuil1'!$F$8:$F$12</c:f>
              <c:numCache>
                <c:formatCode>General</c:formatCode>
                <c:ptCount val="5"/>
                <c:pt idx="0">
                  <c:v>8.4</c:v>
                </c:pt>
                <c:pt idx="1">
                  <c:v>9.7000000000000011</c:v>
                </c:pt>
                <c:pt idx="2">
                  <c:v>11</c:v>
                </c:pt>
                <c:pt idx="3">
                  <c:v>13.8</c:v>
                </c:pt>
                <c:pt idx="4">
                  <c:v>15.9</c:v>
                </c:pt>
              </c:numCache>
            </c:numRef>
          </c:xVal>
          <c:yVal>
            <c:numRef>
              <c:f>'[0% chaux.xlsx]Feuil1'!$E$8:$E$12</c:f>
              <c:numCache>
                <c:formatCode>General</c:formatCode>
                <c:ptCount val="5"/>
                <c:pt idx="0">
                  <c:v>1.7000000000000042</c:v>
                </c:pt>
                <c:pt idx="1">
                  <c:v>1.7100000000000042</c:v>
                </c:pt>
                <c:pt idx="2">
                  <c:v>1.7200000000000042</c:v>
                </c:pt>
                <c:pt idx="3">
                  <c:v>1.7100000000000042</c:v>
                </c:pt>
                <c:pt idx="4">
                  <c:v>1.7000000000000042</c:v>
                </c:pt>
              </c:numCache>
            </c:numRef>
          </c:yVal>
          <c:smooth val="1"/>
        </c:ser>
        <c:axId val="59633024"/>
        <c:axId val="59721216"/>
      </c:scatterChart>
      <c:valAx>
        <c:axId val="59633024"/>
        <c:scaling>
          <c:orientation val="minMax"/>
        </c:scaling>
        <c:axPos val="b"/>
        <c:title>
          <c:tx>
            <c:rich>
              <a:bodyPr/>
              <a:lstStyle/>
              <a:p>
                <a:pPr>
                  <a:defRPr/>
                </a:pPr>
                <a:r>
                  <a:rPr lang="fr-FR"/>
                  <a:t>Teneur en eau  (%)</a:t>
                </a:r>
              </a:p>
            </c:rich>
          </c:tx>
          <c:layout/>
        </c:title>
        <c:numFmt formatCode="General" sourceLinked="1"/>
        <c:tickLblPos val="nextTo"/>
        <c:crossAx val="59721216"/>
        <c:crosses val="autoZero"/>
        <c:crossBetween val="midCat"/>
      </c:valAx>
      <c:valAx>
        <c:axId val="59721216"/>
        <c:scaling>
          <c:orientation val="minMax"/>
        </c:scaling>
        <c:axPos val="l"/>
        <c:majorGridlines/>
        <c:title>
          <c:tx>
            <c:rich>
              <a:bodyPr rot="-5400000" vert="horz"/>
              <a:lstStyle/>
              <a:p>
                <a:pPr>
                  <a:defRPr/>
                </a:pPr>
                <a:r>
                  <a:rPr lang="fr-FR"/>
                  <a:t>Densité sèche Gd  (t/m3)</a:t>
                </a:r>
              </a:p>
            </c:rich>
          </c:tx>
          <c:layout/>
        </c:title>
        <c:numFmt formatCode="General" sourceLinked="1"/>
        <c:tickLblPos val="nextTo"/>
        <c:crossAx val="59633024"/>
        <c:crosses val="autoZero"/>
        <c:crossBetween val="midCat"/>
      </c:valAx>
    </c:plotArea>
    <c:legend>
      <c:legendPos val="r"/>
      <c:legendEntry>
        <c:idx val="0"/>
        <c:delete val="1"/>
      </c:legendEntry>
      <c:layout/>
    </c:legend>
    <c:plotVisOnly val="1"/>
    <c:dispBlanksAs val="gap"/>
  </c:chart>
  <c:spPr>
    <a:solidFill>
      <a:schemeClr val="lt1"/>
    </a:solidFill>
    <a:ln w="25400" cap="flat" cmpd="sng" algn="ctr">
      <a:solidFill>
        <a:schemeClr val="accent1"/>
      </a:solidFill>
      <a:prstDash val="solid"/>
    </a:ln>
    <a:effectLst/>
    <a:scene3d>
      <a:camera prst="orthographicFront"/>
      <a:lightRig rig="threePt" dir="t"/>
    </a:scene3d>
    <a:sp3d prstMaterial="matte">
      <a:bevelT w="127000" h="63500"/>
    </a:sp3d>
  </c:spPr>
  <c:txPr>
    <a:bodyPr/>
    <a:lstStyle/>
    <a:p>
      <a:pPr>
        <a:defRPr>
          <a:solidFill>
            <a:schemeClr val="dk1"/>
          </a:solidFill>
          <a:latin typeface="+mn-lt"/>
          <a:ea typeface="+mn-ea"/>
          <a:cs typeface="+mn-cs"/>
        </a:defRPr>
      </a:pPr>
      <a:endParaRPr lang="fr-F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fr-FR"/>
  <c:chart>
    <c:title>
      <c:tx>
        <c:rich>
          <a:bodyPr/>
          <a:lstStyle/>
          <a:p>
            <a:pPr>
              <a:defRPr/>
            </a:pPr>
            <a:r>
              <a:rPr lang="fr-FR" sz="1800" b="1" i="0" u="none" strike="noStrike" baseline="0"/>
              <a:t>sable+%ciment</a:t>
            </a:r>
            <a:endParaRPr lang="fr-FR"/>
          </a:p>
        </c:rich>
      </c:tx>
      <c:layout/>
    </c:title>
    <c:plotArea>
      <c:layout>
        <c:manualLayout>
          <c:layoutTarget val="inner"/>
          <c:xMode val="edge"/>
          <c:yMode val="edge"/>
          <c:x val="0.14801205190548405"/>
          <c:y val="0.16789422159207743"/>
          <c:w val="0.60758825607608236"/>
          <c:h val="0.64618920917842826"/>
        </c:manualLayout>
      </c:layout>
      <c:scatterChart>
        <c:scatterStyle val="smoothMarker"/>
        <c:ser>
          <c:idx val="0"/>
          <c:order val="0"/>
          <c:tx>
            <c:v>sable+ 0%ciment</c:v>
          </c:tx>
          <c:xVal>
            <c:numRef>
              <c:f>Feuil1!$E$8:$E$12</c:f>
              <c:numCache>
                <c:formatCode>General</c:formatCode>
                <c:ptCount val="5"/>
                <c:pt idx="0">
                  <c:v>2</c:v>
                </c:pt>
                <c:pt idx="1">
                  <c:v>4</c:v>
                </c:pt>
                <c:pt idx="2">
                  <c:v>8</c:v>
                </c:pt>
                <c:pt idx="3">
                  <c:v>10</c:v>
                </c:pt>
                <c:pt idx="4">
                  <c:v>12</c:v>
                </c:pt>
              </c:numCache>
            </c:numRef>
          </c:xVal>
          <c:yVal>
            <c:numRef>
              <c:f>Feuil1!$F$8:$F$12</c:f>
              <c:numCache>
                <c:formatCode>General</c:formatCode>
                <c:ptCount val="5"/>
                <c:pt idx="0">
                  <c:v>1.6700000000000021</c:v>
                </c:pt>
                <c:pt idx="1">
                  <c:v>1.7</c:v>
                </c:pt>
                <c:pt idx="2">
                  <c:v>1.72</c:v>
                </c:pt>
                <c:pt idx="3">
                  <c:v>1.7</c:v>
                </c:pt>
                <c:pt idx="4">
                  <c:v>1.6500000000000001</c:v>
                </c:pt>
              </c:numCache>
            </c:numRef>
          </c:yVal>
          <c:smooth val="1"/>
        </c:ser>
        <c:ser>
          <c:idx val="1"/>
          <c:order val="1"/>
          <c:tx>
            <c:v>sable+ 3%ciment</c:v>
          </c:tx>
          <c:xVal>
            <c:numRef>
              <c:f>Feuil1!$E$13:$E$17</c:f>
              <c:numCache>
                <c:formatCode>General</c:formatCode>
                <c:ptCount val="5"/>
                <c:pt idx="0">
                  <c:v>3.8</c:v>
                </c:pt>
                <c:pt idx="1">
                  <c:v>5.9</c:v>
                </c:pt>
                <c:pt idx="2">
                  <c:v>8.1</c:v>
                </c:pt>
                <c:pt idx="3">
                  <c:v>10</c:v>
                </c:pt>
                <c:pt idx="4">
                  <c:v>12</c:v>
                </c:pt>
              </c:numCache>
            </c:numRef>
          </c:xVal>
          <c:yVal>
            <c:numRef>
              <c:f>Feuil1!$F$13:$F$17</c:f>
              <c:numCache>
                <c:formatCode>General</c:formatCode>
                <c:ptCount val="5"/>
                <c:pt idx="0">
                  <c:v>1.7</c:v>
                </c:pt>
                <c:pt idx="1">
                  <c:v>1.73</c:v>
                </c:pt>
                <c:pt idx="2">
                  <c:v>1.73</c:v>
                </c:pt>
                <c:pt idx="3">
                  <c:v>1.71</c:v>
                </c:pt>
                <c:pt idx="4">
                  <c:v>1.7</c:v>
                </c:pt>
              </c:numCache>
            </c:numRef>
          </c:yVal>
          <c:smooth val="1"/>
        </c:ser>
        <c:ser>
          <c:idx val="2"/>
          <c:order val="2"/>
          <c:tx>
            <c:v>sable+ 5%ciment</c:v>
          </c:tx>
          <c:xVal>
            <c:numRef>
              <c:f>Feuil1!$E$18:$E$22</c:f>
              <c:numCache>
                <c:formatCode>General</c:formatCode>
                <c:ptCount val="5"/>
                <c:pt idx="0">
                  <c:v>5.9</c:v>
                </c:pt>
                <c:pt idx="1">
                  <c:v>7.9</c:v>
                </c:pt>
                <c:pt idx="2">
                  <c:v>9.8000000000000007</c:v>
                </c:pt>
                <c:pt idx="3">
                  <c:v>12</c:v>
                </c:pt>
                <c:pt idx="4">
                  <c:v>14</c:v>
                </c:pt>
              </c:numCache>
            </c:numRef>
          </c:xVal>
          <c:yVal>
            <c:numRef>
              <c:f>Feuil1!$F$18:$F$22</c:f>
              <c:numCache>
                <c:formatCode>General</c:formatCode>
                <c:ptCount val="5"/>
                <c:pt idx="0">
                  <c:v>1.72</c:v>
                </c:pt>
                <c:pt idx="1">
                  <c:v>1.74</c:v>
                </c:pt>
                <c:pt idx="2">
                  <c:v>1.77</c:v>
                </c:pt>
                <c:pt idx="3">
                  <c:v>1.74</c:v>
                </c:pt>
                <c:pt idx="4">
                  <c:v>1.72</c:v>
                </c:pt>
              </c:numCache>
            </c:numRef>
          </c:yVal>
          <c:smooth val="1"/>
        </c:ser>
        <c:ser>
          <c:idx val="3"/>
          <c:order val="3"/>
          <c:tx>
            <c:v>sable+ 7%ciment</c:v>
          </c:tx>
          <c:xVal>
            <c:numRef>
              <c:f>Feuil1!$E$23:$E$27</c:f>
              <c:numCache>
                <c:formatCode>General</c:formatCode>
                <c:ptCount val="5"/>
                <c:pt idx="0">
                  <c:v>6</c:v>
                </c:pt>
                <c:pt idx="1">
                  <c:v>8.1</c:v>
                </c:pt>
                <c:pt idx="2">
                  <c:v>10</c:v>
                </c:pt>
                <c:pt idx="3">
                  <c:v>11.9</c:v>
                </c:pt>
                <c:pt idx="4">
                  <c:v>13.9</c:v>
                </c:pt>
              </c:numCache>
            </c:numRef>
          </c:xVal>
          <c:yVal>
            <c:numRef>
              <c:f>Feuil1!$F$23:$F$27</c:f>
              <c:numCache>
                <c:formatCode>General</c:formatCode>
                <c:ptCount val="5"/>
                <c:pt idx="0">
                  <c:v>1.73</c:v>
                </c:pt>
                <c:pt idx="1">
                  <c:v>1.75</c:v>
                </c:pt>
                <c:pt idx="2">
                  <c:v>1.78</c:v>
                </c:pt>
                <c:pt idx="3">
                  <c:v>1.77</c:v>
                </c:pt>
                <c:pt idx="4">
                  <c:v>1.74</c:v>
                </c:pt>
              </c:numCache>
            </c:numRef>
          </c:yVal>
          <c:smooth val="1"/>
        </c:ser>
        <c:ser>
          <c:idx val="4"/>
          <c:order val="4"/>
          <c:tx>
            <c:v>sable+ 9%ciment</c:v>
          </c:tx>
          <c:xVal>
            <c:numRef>
              <c:f>Feuil1!$E$28:$E$32</c:f>
              <c:numCache>
                <c:formatCode>General</c:formatCode>
                <c:ptCount val="5"/>
                <c:pt idx="0">
                  <c:v>5.9</c:v>
                </c:pt>
                <c:pt idx="1">
                  <c:v>7.9</c:v>
                </c:pt>
                <c:pt idx="2">
                  <c:v>9.8000000000000007</c:v>
                </c:pt>
                <c:pt idx="3">
                  <c:v>12</c:v>
                </c:pt>
                <c:pt idx="4">
                  <c:v>13.8</c:v>
                </c:pt>
              </c:numCache>
            </c:numRef>
          </c:xVal>
          <c:yVal>
            <c:numRef>
              <c:f>Feuil1!$F$28:$F$32</c:f>
              <c:numCache>
                <c:formatCode>General</c:formatCode>
                <c:ptCount val="5"/>
                <c:pt idx="0">
                  <c:v>1.75</c:v>
                </c:pt>
                <c:pt idx="1">
                  <c:v>1.78</c:v>
                </c:pt>
                <c:pt idx="2">
                  <c:v>1.82</c:v>
                </c:pt>
                <c:pt idx="3">
                  <c:v>1.8</c:v>
                </c:pt>
                <c:pt idx="4">
                  <c:v>1.78</c:v>
                </c:pt>
              </c:numCache>
            </c:numRef>
          </c:yVal>
          <c:smooth val="1"/>
        </c:ser>
        <c:ser>
          <c:idx val="5"/>
          <c:order val="5"/>
          <c:tx>
            <c:v>calcaire+ 6%chaux</c:v>
          </c:tx>
          <c:xVal>
            <c:numRef>
              <c:f>Feuil1!$E$33:$E$37</c:f>
              <c:numCache>
                <c:formatCode>General</c:formatCode>
                <c:ptCount val="5"/>
              </c:numCache>
            </c:numRef>
          </c:xVal>
          <c:yVal>
            <c:numRef>
              <c:f>Feuil1!$F$33:$F$37</c:f>
              <c:numCache>
                <c:formatCode>General</c:formatCode>
                <c:ptCount val="5"/>
              </c:numCache>
            </c:numRef>
          </c:yVal>
          <c:smooth val="1"/>
        </c:ser>
        <c:axId val="62475264"/>
        <c:axId val="62493824"/>
      </c:scatterChart>
      <c:valAx>
        <c:axId val="62475264"/>
        <c:scaling>
          <c:orientation val="minMax"/>
        </c:scaling>
        <c:axPos val="b"/>
        <c:title>
          <c:tx>
            <c:rich>
              <a:bodyPr/>
              <a:lstStyle/>
              <a:p>
                <a:pPr>
                  <a:defRPr/>
                </a:pPr>
                <a:r>
                  <a:rPr lang="fr-FR" sz="1200" b="1" i="0" baseline="0"/>
                  <a:t>Teneur en eau optimum (%)</a:t>
                </a:r>
                <a:endParaRPr lang="fr-FR" sz="1200"/>
              </a:p>
            </c:rich>
          </c:tx>
          <c:layout/>
        </c:title>
        <c:numFmt formatCode="General" sourceLinked="1"/>
        <c:tickLblPos val="nextTo"/>
        <c:crossAx val="62493824"/>
        <c:crosses val="autoZero"/>
        <c:crossBetween val="midCat"/>
      </c:valAx>
      <c:valAx>
        <c:axId val="62493824"/>
        <c:scaling>
          <c:orientation val="minMax"/>
        </c:scaling>
        <c:axPos val="l"/>
        <c:majorGridlines/>
        <c:title>
          <c:tx>
            <c:rich>
              <a:bodyPr/>
              <a:lstStyle/>
              <a:p>
                <a:pPr>
                  <a:defRPr/>
                </a:pPr>
                <a:r>
                  <a:rPr lang="fr-FR" sz="1200" b="1" i="0" baseline="0"/>
                  <a:t>Densité sèche G</a:t>
                </a:r>
                <a:r>
                  <a:rPr lang="fr-FR" sz="1200" b="1" i="0" baseline="-25000"/>
                  <a:t>d </a:t>
                </a:r>
                <a:r>
                  <a:rPr lang="fr-FR" sz="1200" b="1" i="0" baseline="0"/>
                  <a:t> (t/m3)</a:t>
                </a:r>
                <a:endParaRPr lang="fr-FR" sz="1200"/>
              </a:p>
            </c:rich>
          </c:tx>
          <c:layout/>
        </c:title>
        <c:numFmt formatCode="General" sourceLinked="1"/>
        <c:tickLblPos val="nextTo"/>
        <c:crossAx val="62475264"/>
        <c:crosses val="autoZero"/>
        <c:crossBetween val="midCat"/>
      </c:valAx>
    </c:plotArea>
    <c:legend>
      <c:legendPos val="r"/>
      <c:legendEntry>
        <c:idx val="5"/>
        <c:delete val="1"/>
      </c:legendEntry>
      <c:layout/>
    </c:legend>
    <c:plotVisOnly val="1"/>
  </c:chart>
  <c:spPr>
    <a:solidFill>
      <a:schemeClr val="lt1"/>
    </a:solidFill>
    <a:ln w="25400" cap="flat" cmpd="sng" algn="ctr">
      <a:solidFill>
        <a:schemeClr val="accent2"/>
      </a:solidFill>
      <a:prstDash val="solid"/>
    </a:ln>
    <a:effectLst/>
  </c:spPr>
  <c:txPr>
    <a:bodyPr/>
    <a:lstStyle/>
    <a:p>
      <a:pPr>
        <a:defRPr>
          <a:solidFill>
            <a:schemeClr val="dk1"/>
          </a:solidFill>
          <a:latin typeface="+mn-lt"/>
          <a:ea typeface="+mn-ea"/>
          <a:cs typeface="+mn-cs"/>
        </a:defRPr>
      </a:pPr>
      <a:endParaRPr lang="fr-FR"/>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fr-FR"/>
  <c:clrMapOvr bg1="lt1" tx1="dk1" bg2="lt2" tx2="dk2" accent1="accent1" accent2="accent2" accent3="accent3" accent4="accent4" accent5="accent5" accent6="accent6" hlink="hlink" folHlink="folHlink"/>
  <c:chart>
    <c:autoTitleDeleted val="1"/>
    <c:plotArea>
      <c:layout/>
      <c:scatterChart>
        <c:scatterStyle val="lineMarker"/>
        <c:ser>
          <c:idx val="0"/>
          <c:order val="0"/>
          <c:tx>
            <c:v>Variation de pourcentage du vide en fonction du pourcentage de sable ajouté</c:v>
          </c:tx>
          <c:xVal>
            <c:numRef>
              <c:f>Feuil1!$D$8:$I$8</c:f>
              <c:numCache>
                <c:formatCode>General</c:formatCode>
                <c:ptCount val="6"/>
                <c:pt idx="0">
                  <c:v>0</c:v>
                </c:pt>
                <c:pt idx="1">
                  <c:v>2</c:v>
                </c:pt>
                <c:pt idx="2">
                  <c:v>3</c:v>
                </c:pt>
                <c:pt idx="3">
                  <c:v>4</c:v>
                </c:pt>
                <c:pt idx="4">
                  <c:v>5</c:v>
                </c:pt>
                <c:pt idx="5">
                  <c:v>6</c:v>
                </c:pt>
              </c:numCache>
            </c:numRef>
          </c:xVal>
          <c:yVal>
            <c:numRef>
              <c:f>Feuil1!$D$7:$I$7</c:f>
              <c:numCache>
                <c:formatCode>General</c:formatCode>
                <c:ptCount val="6"/>
                <c:pt idx="0">
                  <c:v>36.760000000000012</c:v>
                </c:pt>
                <c:pt idx="1">
                  <c:v>36.4</c:v>
                </c:pt>
                <c:pt idx="2">
                  <c:v>35.660000000000011</c:v>
                </c:pt>
                <c:pt idx="3">
                  <c:v>34.56</c:v>
                </c:pt>
                <c:pt idx="4">
                  <c:v>33.450000000000003</c:v>
                </c:pt>
                <c:pt idx="5">
                  <c:v>34.190000000000012</c:v>
                </c:pt>
              </c:numCache>
            </c:numRef>
          </c:yVal>
        </c:ser>
        <c:axId val="134122880"/>
        <c:axId val="134137344"/>
      </c:scatterChart>
      <c:valAx>
        <c:axId val="134122880"/>
        <c:scaling>
          <c:orientation val="minMax"/>
        </c:scaling>
        <c:axPos val="b"/>
        <c:title>
          <c:tx>
            <c:rich>
              <a:bodyPr/>
              <a:lstStyle/>
              <a:p>
                <a:pPr>
                  <a:defRPr/>
                </a:pPr>
                <a:r>
                  <a:rPr lang="fr-FR" dirty="0"/>
                  <a:t>Pourcentage de </a:t>
                </a:r>
                <a:r>
                  <a:rPr lang="fr-FR" dirty="0" smtClean="0"/>
                  <a:t>ciment </a:t>
                </a:r>
                <a:r>
                  <a:rPr lang="fr-FR" dirty="0"/>
                  <a:t>(%)</a:t>
                </a:r>
              </a:p>
            </c:rich>
          </c:tx>
          <c:layout/>
        </c:title>
        <c:numFmt formatCode="General" sourceLinked="1"/>
        <c:tickLblPos val="nextTo"/>
        <c:crossAx val="134137344"/>
        <c:crosses val="autoZero"/>
        <c:crossBetween val="midCat"/>
      </c:valAx>
      <c:valAx>
        <c:axId val="134137344"/>
        <c:scaling>
          <c:orientation val="minMax"/>
        </c:scaling>
        <c:axPos val="l"/>
        <c:majorGridlines/>
        <c:title>
          <c:tx>
            <c:rich>
              <a:bodyPr/>
              <a:lstStyle/>
              <a:p>
                <a:pPr>
                  <a:defRPr/>
                </a:pPr>
                <a:r>
                  <a:rPr lang="fr-FR"/>
                  <a:t>Pourcentage du vide n (%)</a:t>
                </a:r>
              </a:p>
            </c:rich>
          </c:tx>
          <c:layout/>
        </c:title>
        <c:numFmt formatCode="General" sourceLinked="1"/>
        <c:tickLblPos val="nextTo"/>
        <c:crossAx val="134122880"/>
        <c:crosses val="autoZero"/>
        <c:crossBetween val="midCat"/>
      </c:valAx>
    </c:plotArea>
    <c:plotVisOnly val="1"/>
    <c:dispBlanksAs val="gap"/>
  </c:chart>
  <c:spPr>
    <a:solidFill>
      <a:sysClr val="window" lastClr="FFFFFF"/>
    </a:solidFill>
    <a:ln w="25400" cap="flat" cmpd="sng" algn="ctr">
      <a:solidFill>
        <a:srgbClr val="C0504D"/>
      </a:solidFill>
      <a:prstDash val="solid"/>
    </a:ln>
    <a:effectLst/>
  </c:spPr>
  <c:txPr>
    <a:bodyPr/>
    <a:lstStyle/>
    <a:p>
      <a:pPr>
        <a:defRPr b="1">
          <a:solidFill>
            <a:sysClr val="windowText" lastClr="000000"/>
          </a:solidFill>
          <a:latin typeface="Times New Roman" panose="02020603050405020304" pitchFamily="18" charset="0"/>
          <a:ea typeface="+mn-ea"/>
          <a:cs typeface="Times New Roman" panose="02020603050405020304" pitchFamily="18" charset="0"/>
        </a:defRPr>
      </a:pPr>
      <a:endParaRPr lang="fr-FR"/>
    </a:p>
  </c:txPr>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fr-FR"/>
  <c:clrMapOvr bg1="lt1" tx1="dk1" bg2="lt2" tx2="dk2" accent1="accent1" accent2="accent2" accent3="accent3" accent4="accent4" accent5="accent5" accent6="accent6" hlink="hlink" folHlink="folHlink"/>
  <c:chart>
    <c:title>
      <c:tx>
        <c:rich>
          <a:bodyPr/>
          <a:lstStyle/>
          <a:p>
            <a:pPr>
              <a:defRPr lang="en-US">
                <a:cs typeface="+mj-cs"/>
              </a:defRPr>
            </a:pPr>
            <a:r>
              <a:rPr lang="fr-FR" dirty="0" smtClean="0">
                <a:latin typeface="Times New Roman" panose="02020603050405020304" pitchFamily="18" charset="0"/>
                <a:cs typeface="Times New Roman" panose="02020603050405020304" pitchFamily="18" charset="0"/>
              </a:rPr>
              <a:t>Sable</a:t>
            </a:r>
            <a:r>
              <a:rPr lang="fr-FR" baseline="0" dirty="0" smtClean="0">
                <a:latin typeface="Times New Roman" panose="02020603050405020304" pitchFamily="18" charset="0"/>
                <a:cs typeface="Times New Roman" panose="02020603050405020304" pitchFamily="18" charset="0"/>
              </a:rPr>
              <a:t> seul</a:t>
            </a:r>
            <a:endParaRPr lang="fr-FR" dirty="0">
              <a:latin typeface="Times New Roman" panose="02020603050405020304" pitchFamily="18" charset="0"/>
              <a:cs typeface="Times New Roman" panose="02020603050405020304" pitchFamily="18" charset="0"/>
            </a:endParaRPr>
          </a:p>
        </c:rich>
      </c:tx>
      <c:layout/>
    </c:title>
    <c:plotArea>
      <c:layout/>
      <c:scatterChart>
        <c:scatterStyle val="smoothMarker"/>
        <c:ser>
          <c:idx val="0"/>
          <c:order val="0"/>
          <c:tx>
            <c:v>55 c/c</c:v>
          </c:tx>
          <c:xVal>
            <c:numRef>
              <c:f>Feuil1!$E$7:$E$14</c:f>
              <c:numCache>
                <c:formatCode>General</c:formatCode>
                <c:ptCount val="8"/>
                <c:pt idx="0">
                  <c:v>0.63000000000000245</c:v>
                </c:pt>
                <c:pt idx="1">
                  <c:v>1.25</c:v>
                </c:pt>
                <c:pt idx="2">
                  <c:v>2</c:v>
                </c:pt>
                <c:pt idx="3">
                  <c:v>2.5</c:v>
                </c:pt>
                <c:pt idx="4">
                  <c:v>5</c:v>
                </c:pt>
                <c:pt idx="5">
                  <c:v>7.5</c:v>
                </c:pt>
                <c:pt idx="6">
                  <c:v>10.15</c:v>
                </c:pt>
                <c:pt idx="7">
                  <c:v>15.5</c:v>
                </c:pt>
              </c:numCache>
            </c:numRef>
          </c:xVal>
          <c:yVal>
            <c:numRef>
              <c:f>Feuil1!$F$7:$F$14</c:f>
              <c:numCache>
                <c:formatCode>General</c:formatCode>
                <c:ptCount val="8"/>
                <c:pt idx="0">
                  <c:v>5.74</c:v>
                </c:pt>
                <c:pt idx="1">
                  <c:v>8.5500000000000007</c:v>
                </c:pt>
                <c:pt idx="2">
                  <c:v>12.450000000000006</c:v>
                </c:pt>
                <c:pt idx="3">
                  <c:v>14.33</c:v>
                </c:pt>
                <c:pt idx="4">
                  <c:v>20.079999999999988</c:v>
                </c:pt>
                <c:pt idx="5">
                  <c:v>24.01</c:v>
                </c:pt>
                <c:pt idx="6">
                  <c:v>26.55</c:v>
                </c:pt>
                <c:pt idx="7">
                  <c:v>28.939999999999987</c:v>
                </c:pt>
              </c:numCache>
            </c:numRef>
          </c:yVal>
          <c:smooth val="1"/>
        </c:ser>
        <c:ser>
          <c:idx val="1"/>
          <c:order val="1"/>
          <c:tx>
            <c:v>25 c/c</c:v>
          </c:tx>
          <c:xVal>
            <c:numRef>
              <c:f>Feuil1!$E$7:$E$14</c:f>
              <c:numCache>
                <c:formatCode>General</c:formatCode>
                <c:ptCount val="8"/>
                <c:pt idx="0">
                  <c:v>0.63000000000000245</c:v>
                </c:pt>
                <c:pt idx="1">
                  <c:v>1.25</c:v>
                </c:pt>
                <c:pt idx="2">
                  <c:v>2</c:v>
                </c:pt>
                <c:pt idx="3">
                  <c:v>2.5</c:v>
                </c:pt>
                <c:pt idx="4">
                  <c:v>5</c:v>
                </c:pt>
                <c:pt idx="5">
                  <c:v>7.5</c:v>
                </c:pt>
                <c:pt idx="6">
                  <c:v>10.15</c:v>
                </c:pt>
                <c:pt idx="7">
                  <c:v>15.5</c:v>
                </c:pt>
              </c:numCache>
            </c:numRef>
          </c:xVal>
          <c:yVal>
            <c:numRef>
              <c:f>Feuil1!$G$7:$G$14</c:f>
              <c:numCache>
                <c:formatCode>General</c:formatCode>
                <c:ptCount val="8"/>
                <c:pt idx="0">
                  <c:v>4.63</c:v>
                </c:pt>
                <c:pt idx="1">
                  <c:v>6.24</c:v>
                </c:pt>
                <c:pt idx="2">
                  <c:v>9.4500000000000028</c:v>
                </c:pt>
                <c:pt idx="3">
                  <c:v>10.32</c:v>
                </c:pt>
                <c:pt idx="4">
                  <c:v>15.62</c:v>
                </c:pt>
                <c:pt idx="5">
                  <c:v>19.21</c:v>
                </c:pt>
                <c:pt idx="6">
                  <c:v>21.259999999999987</c:v>
                </c:pt>
                <c:pt idx="7">
                  <c:v>23.62</c:v>
                </c:pt>
              </c:numCache>
            </c:numRef>
          </c:yVal>
          <c:smooth val="1"/>
        </c:ser>
        <c:ser>
          <c:idx val="2"/>
          <c:order val="2"/>
          <c:tx>
            <c:v>10 coups/couche</c:v>
          </c:tx>
          <c:xVal>
            <c:numRef>
              <c:f>Feuil1!$E$7:$E$14</c:f>
              <c:numCache>
                <c:formatCode>General</c:formatCode>
                <c:ptCount val="8"/>
                <c:pt idx="0">
                  <c:v>0.63000000000000245</c:v>
                </c:pt>
                <c:pt idx="1">
                  <c:v>1.25</c:v>
                </c:pt>
                <c:pt idx="2">
                  <c:v>2</c:v>
                </c:pt>
                <c:pt idx="3">
                  <c:v>2.5</c:v>
                </c:pt>
                <c:pt idx="4">
                  <c:v>5</c:v>
                </c:pt>
                <c:pt idx="5">
                  <c:v>7.5</c:v>
                </c:pt>
                <c:pt idx="6">
                  <c:v>10.15</c:v>
                </c:pt>
                <c:pt idx="7">
                  <c:v>15.5</c:v>
                </c:pt>
              </c:numCache>
            </c:numRef>
          </c:xVal>
          <c:yVal>
            <c:numRef>
              <c:f>Feuil1!$H$7:$H$14</c:f>
              <c:numCache>
                <c:formatCode>General</c:formatCode>
                <c:ptCount val="8"/>
                <c:pt idx="0">
                  <c:v>3.8899999999999997</c:v>
                </c:pt>
                <c:pt idx="1">
                  <c:v>5.88</c:v>
                </c:pt>
                <c:pt idx="2">
                  <c:v>7.05</c:v>
                </c:pt>
                <c:pt idx="3">
                  <c:v>8.09</c:v>
                </c:pt>
                <c:pt idx="4">
                  <c:v>12.99</c:v>
                </c:pt>
                <c:pt idx="5">
                  <c:v>16.53</c:v>
                </c:pt>
                <c:pt idx="6">
                  <c:v>17.88</c:v>
                </c:pt>
                <c:pt idx="7">
                  <c:v>18.899999999999999</c:v>
                </c:pt>
              </c:numCache>
            </c:numRef>
          </c:yVal>
          <c:smooth val="1"/>
        </c:ser>
        <c:axId val="134946176"/>
        <c:axId val="134960640"/>
      </c:scatterChart>
      <c:valAx>
        <c:axId val="134946176"/>
        <c:scaling>
          <c:orientation val="minMax"/>
        </c:scaling>
        <c:axPos val="b"/>
        <c:title>
          <c:tx>
            <c:rich>
              <a:bodyPr/>
              <a:lstStyle/>
              <a:p>
                <a:pPr>
                  <a:defRPr lang="en-US">
                    <a:latin typeface="Times New Roman" panose="02020603050405020304" pitchFamily="18" charset="0"/>
                    <a:cs typeface="Times New Roman" panose="02020603050405020304" pitchFamily="18" charset="0"/>
                  </a:defRPr>
                </a:pPr>
                <a:r>
                  <a:rPr lang="fr-FR">
                    <a:latin typeface="Times New Roman" panose="02020603050405020304" pitchFamily="18" charset="0"/>
                    <a:cs typeface="Times New Roman" panose="02020603050405020304" pitchFamily="18" charset="0"/>
                  </a:rPr>
                  <a:t>enfoncement (mm)</a:t>
                </a:r>
              </a:p>
            </c:rich>
          </c:tx>
          <c:layout>
            <c:manualLayout>
              <c:xMode val="edge"/>
              <c:yMode val="edge"/>
              <c:x val="0.38078290446360674"/>
              <c:y val="0.94029017225287492"/>
            </c:manualLayout>
          </c:layout>
        </c:title>
        <c:numFmt formatCode="General" sourceLinked="1"/>
        <c:tickLblPos val="nextTo"/>
        <c:txPr>
          <a:bodyPr/>
          <a:lstStyle/>
          <a:p>
            <a:pPr>
              <a:defRPr lang="en-US"/>
            </a:pPr>
            <a:endParaRPr lang="fr-FR"/>
          </a:p>
        </c:txPr>
        <c:crossAx val="134960640"/>
        <c:crosses val="autoZero"/>
        <c:crossBetween val="midCat"/>
      </c:valAx>
      <c:valAx>
        <c:axId val="134960640"/>
        <c:scaling>
          <c:orientation val="minMax"/>
        </c:scaling>
        <c:axPos val="l"/>
        <c:majorGridlines/>
        <c:title>
          <c:tx>
            <c:rich>
              <a:bodyPr/>
              <a:lstStyle/>
              <a:p>
                <a:pPr>
                  <a:defRPr lang="en-US">
                    <a:latin typeface="Times New Roman" panose="02020603050405020304" pitchFamily="18" charset="0"/>
                    <a:cs typeface="Times New Roman" panose="02020603050405020304" pitchFamily="18" charset="0"/>
                  </a:defRPr>
                </a:pPr>
                <a:r>
                  <a:rPr lang="fr-FR">
                    <a:latin typeface="Times New Roman" panose="02020603050405020304" pitchFamily="18" charset="0"/>
                    <a:cs typeface="Times New Roman" panose="02020603050405020304" pitchFamily="18" charset="0"/>
                  </a:rPr>
                  <a:t>pression (kg/cm2)</a:t>
                </a:r>
              </a:p>
            </c:rich>
          </c:tx>
          <c:layout/>
        </c:title>
        <c:numFmt formatCode="General" sourceLinked="1"/>
        <c:tickLblPos val="nextTo"/>
        <c:txPr>
          <a:bodyPr/>
          <a:lstStyle/>
          <a:p>
            <a:pPr>
              <a:defRPr lang="en-US"/>
            </a:pPr>
            <a:endParaRPr lang="fr-FR"/>
          </a:p>
        </c:txPr>
        <c:crossAx val="134946176"/>
        <c:crosses val="autoZero"/>
        <c:crossBetween val="midCat"/>
      </c:valAx>
    </c:plotArea>
    <c:legend>
      <c:legendPos val="r"/>
      <c:layout/>
      <c:txPr>
        <a:bodyPr/>
        <a:lstStyle/>
        <a:p>
          <a:pPr>
            <a:defRPr lang="en-US">
              <a:latin typeface="Times New Roman" panose="02020603050405020304" pitchFamily="18" charset="0"/>
              <a:cs typeface="Times New Roman" panose="02020603050405020304" pitchFamily="18" charset="0"/>
            </a:defRPr>
          </a:pPr>
          <a:endParaRPr lang="fr-FR"/>
        </a:p>
      </c:txPr>
    </c:legend>
    <c:plotVisOnly val="1"/>
    <c:dispBlanksAs val="gap"/>
  </c:chart>
  <c:spPr>
    <a:solidFill>
      <a:sysClr val="window" lastClr="FFFFFF"/>
    </a:solidFill>
    <a:ln w="25400" cap="flat" cmpd="sng" algn="ctr">
      <a:solidFill>
        <a:srgbClr val="C0504D"/>
      </a:solidFill>
      <a:prstDash val="solid"/>
    </a:ln>
    <a:effectLst/>
  </c:spPr>
  <c:txPr>
    <a:bodyPr/>
    <a:lstStyle/>
    <a:p>
      <a:pPr>
        <a:defRPr>
          <a:solidFill>
            <a:sysClr val="windowText" lastClr="000000"/>
          </a:solidFill>
          <a:latin typeface="+mn-lt"/>
          <a:ea typeface="+mn-ea"/>
          <a:cs typeface="+mn-cs"/>
        </a:defRPr>
      </a:pPr>
      <a:endParaRPr lang="fr-FR"/>
    </a:p>
  </c:tx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fr-FR"/>
  <c:clrMapOvr bg1="lt1" tx1="dk1" bg2="lt2" tx2="dk2" accent1="accent1" accent2="accent2" accent3="accent3" accent4="accent4" accent5="accent5" accent6="accent6" hlink="hlink" folHlink="folHlink"/>
  <c:chart>
    <c:title>
      <c:tx>
        <c:rich>
          <a:bodyPr/>
          <a:lstStyle/>
          <a:p>
            <a:pPr algn="l">
              <a:defRPr lang="en-US"/>
            </a:pPr>
            <a:r>
              <a:rPr lang="en-US"/>
              <a:t>Evolution de CBR à 95% en fonction des pourcentages en ciment</a:t>
            </a:r>
          </a:p>
        </c:rich>
      </c:tx>
      <c:layout/>
    </c:title>
    <c:plotArea>
      <c:layout>
        <c:manualLayout>
          <c:layoutTarget val="inner"/>
          <c:xMode val="edge"/>
          <c:yMode val="edge"/>
          <c:x val="0.11266104427302173"/>
          <c:y val="0.20748031496062991"/>
          <c:w val="0.7468993786944379"/>
          <c:h val="0.64524848126380385"/>
        </c:manualLayout>
      </c:layout>
      <c:scatterChart>
        <c:scatterStyle val="lineMarker"/>
        <c:ser>
          <c:idx val="0"/>
          <c:order val="0"/>
          <c:tx>
            <c:v>Evolution de CBR à 95% en fonction des porcenta</c:v>
          </c:tx>
          <c:xVal>
            <c:numRef>
              <c:f>Feuil1!$C$5:$C$10</c:f>
              <c:numCache>
                <c:formatCode>General</c:formatCode>
                <c:ptCount val="6"/>
                <c:pt idx="0">
                  <c:v>0</c:v>
                </c:pt>
                <c:pt idx="1">
                  <c:v>3</c:v>
                </c:pt>
                <c:pt idx="2">
                  <c:v>5</c:v>
                </c:pt>
                <c:pt idx="3">
                  <c:v>7</c:v>
                </c:pt>
                <c:pt idx="4">
                  <c:v>9</c:v>
                </c:pt>
              </c:numCache>
            </c:numRef>
          </c:xVal>
          <c:yVal>
            <c:numRef>
              <c:f>Feuil1!$B$5:$B$10</c:f>
              <c:numCache>
                <c:formatCode>General</c:formatCode>
                <c:ptCount val="6"/>
                <c:pt idx="0">
                  <c:v>8.2800000000000011</c:v>
                </c:pt>
                <c:pt idx="1">
                  <c:v>23.5</c:v>
                </c:pt>
                <c:pt idx="2">
                  <c:v>26.5</c:v>
                </c:pt>
                <c:pt idx="3">
                  <c:v>20.5</c:v>
                </c:pt>
                <c:pt idx="4">
                  <c:v>22</c:v>
                </c:pt>
              </c:numCache>
            </c:numRef>
          </c:yVal>
        </c:ser>
        <c:axId val="135101824"/>
        <c:axId val="134899200"/>
      </c:scatterChart>
      <c:valAx>
        <c:axId val="135101824"/>
        <c:scaling>
          <c:orientation val="minMax"/>
        </c:scaling>
        <c:axPos val="b"/>
        <c:title>
          <c:tx>
            <c:rich>
              <a:bodyPr/>
              <a:lstStyle/>
              <a:p>
                <a:pPr>
                  <a:defRPr lang="en-US"/>
                </a:pPr>
                <a:r>
                  <a:rPr lang="fr-FR"/>
                  <a:t>Pourcentage de ciment (%)</a:t>
                </a:r>
              </a:p>
            </c:rich>
          </c:tx>
          <c:layout>
            <c:manualLayout>
              <c:xMode val="edge"/>
              <c:yMode val="edge"/>
              <c:x val="0.32015028578281679"/>
              <c:y val="0.91625145150950871"/>
            </c:manualLayout>
          </c:layout>
        </c:title>
        <c:numFmt formatCode="General" sourceLinked="1"/>
        <c:tickLblPos val="nextTo"/>
        <c:txPr>
          <a:bodyPr/>
          <a:lstStyle/>
          <a:p>
            <a:pPr>
              <a:defRPr lang="en-US"/>
            </a:pPr>
            <a:endParaRPr lang="fr-FR"/>
          </a:p>
        </c:txPr>
        <c:crossAx val="134899200"/>
        <c:crosses val="autoZero"/>
        <c:crossBetween val="midCat"/>
      </c:valAx>
      <c:valAx>
        <c:axId val="134899200"/>
        <c:scaling>
          <c:orientation val="minMax"/>
        </c:scaling>
        <c:axPos val="l"/>
        <c:majorGridlines/>
        <c:title>
          <c:tx>
            <c:rich>
              <a:bodyPr rot="-5400000" vert="horz"/>
              <a:lstStyle/>
              <a:p>
                <a:pPr>
                  <a:defRPr lang="en-US"/>
                </a:pPr>
                <a:r>
                  <a:rPr lang="fr-FR"/>
                  <a:t>(CBR a 95%) </a:t>
                </a:r>
              </a:p>
            </c:rich>
          </c:tx>
          <c:layout>
            <c:manualLayout>
              <c:xMode val="edge"/>
              <c:yMode val="edge"/>
              <c:x val="0"/>
              <c:y val="0.27651166038707853"/>
            </c:manualLayout>
          </c:layout>
        </c:title>
        <c:numFmt formatCode="General" sourceLinked="1"/>
        <c:tickLblPos val="nextTo"/>
        <c:txPr>
          <a:bodyPr/>
          <a:lstStyle/>
          <a:p>
            <a:pPr>
              <a:defRPr lang="en-US"/>
            </a:pPr>
            <a:endParaRPr lang="fr-FR"/>
          </a:p>
        </c:txPr>
        <c:crossAx val="135101824"/>
        <c:crosses val="autoZero"/>
        <c:crossBetween val="midCat"/>
      </c:valAx>
    </c:plotArea>
    <c:plotVisOnly val="1"/>
    <c:dispBlanksAs val="gap"/>
  </c:chart>
  <c:spPr>
    <a:solidFill>
      <a:sysClr val="window" lastClr="FFFFFF"/>
    </a:solidFill>
    <a:ln w="25400" cap="flat" cmpd="sng" algn="ctr">
      <a:solidFill>
        <a:srgbClr val="C0504D"/>
      </a:solidFill>
      <a:prstDash val="solid"/>
    </a:ln>
    <a:effectLst/>
  </c:spPr>
  <c:txPr>
    <a:bodyPr/>
    <a:lstStyle/>
    <a:p>
      <a:pPr>
        <a:defRPr>
          <a:solidFill>
            <a:sysClr val="windowText" lastClr="000000"/>
          </a:solidFill>
          <a:latin typeface="+mn-lt"/>
          <a:ea typeface="+mn-ea"/>
          <a:cs typeface="+mn-cs"/>
        </a:defRPr>
      </a:pPr>
      <a:endParaRPr lang="fr-FR"/>
    </a:p>
  </c:txPr>
  <c:externalData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2514" name="Rectangle 2"/>
          <p:cNvSpPr>
            <a:spLocks noGrp="1" noChangeArrowheads="1"/>
          </p:cNvSpPr>
          <p:nvPr>
            <p:ph type="hdr" sz="quarter"/>
          </p:nvPr>
        </p:nvSpPr>
        <p:spPr bwMode="auto">
          <a:xfrm>
            <a:off x="0" y="0"/>
            <a:ext cx="2971800" cy="457200"/>
          </a:xfrm>
          <a:prstGeom prst="rect">
            <a:avLst/>
          </a:prstGeom>
          <a:noFill/>
          <a:ln w="31750">
            <a:noFill/>
            <a:miter lim="800000"/>
            <a:headEnd/>
            <a:tailEnd/>
          </a:ln>
          <a:effectLst/>
        </p:spPr>
        <p:txBody>
          <a:bodyPr vert="horz" wrap="square" lIns="91440" tIns="45720" rIns="91440" bIns="45720" numCol="1" anchor="t" anchorCtr="0" compatLnSpc="1">
            <a:prstTxWarp prst="textNoShape">
              <a:avLst/>
            </a:prstTxWarp>
          </a:bodyPr>
          <a:lstStyle>
            <a:lvl1pPr algn="l">
              <a:defRPr sz="1200" b="0">
                <a:cs typeface="Arial" charset="0"/>
              </a:defRPr>
            </a:lvl1pPr>
          </a:lstStyle>
          <a:p>
            <a:pPr>
              <a:defRPr/>
            </a:pPr>
            <a:endParaRPr lang="fr-FR"/>
          </a:p>
        </p:txBody>
      </p:sp>
      <p:sp>
        <p:nvSpPr>
          <p:cNvPr id="192515" name="Rectangle 3"/>
          <p:cNvSpPr>
            <a:spLocks noGrp="1" noChangeArrowheads="1"/>
          </p:cNvSpPr>
          <p:nvPr>
            <p:ph type="dt" sz="quarter" idx="1"/>
          </p:nvPr>
        </p:nvSpPr>
        <p:spPr bwMode="auto">
          <a:xfrm>
            <a:off x="3886200" y="0"/>
            <a:ext cx="2971800" cy="457200"/>
          </a:xfrm>
          <a:prstGeom prst="rect">
            <a:avLst/>
          </a:prstGeom>
          <a:noFill/>
          <a:ln w="31750">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cs typeface="Arial" charset="0"/>
              </a:defRPr>
            </a:lvl1pPr>
          </a:lstStyle>
          <a:p>
            <a:pPr>
              <a:defRPr/>
            </a:pPr>
            <a:endParaRPr lang="fr-FR"/>
          </a:p>
        </p:txBody>
      </p:sp>
      <p:sp>
        <p:nvSpPr>
          <p:cNvPr id="192516" name="Rectangle 4"/>
          <p:cNvSpPr>
            <a:spLocks noGrp="1" noChangeArrowheads="1"/>
          </p:cNvSpPr>
          <p:nvPr>
            <p:ph type="ftr" sz="quarter" idx="2"/>
          </p:nvPr>
        </p:nvSpPr>
        <p:spPr bwMode="auto">
          <a:xfrm>
            <a:off x="0" y="8686800"/>
            <a:ext cx="2971800" cy="457200"/>
          </a:xfrm>
          <a:prstGeom prst="rect">
            <a:avLst/>
          </a:prstGeom>
          <a:noFill/>
          <a:ln w="31750">
            <a:noFill/>
            <a:miter lim="800000"/>
            <a:headEnd/>
            <a:tailEnd/>
          </a:ln>
          <a:effectLst/>
        </p:spPr>
        <p:txBody>
          <a:bodyPr vert="horz" wrap="square" lIns="91440" tIns="45720" rIns="91440" bIns="45720" numCol="1" anchor="b" anchorCtr="0" compatLnSpc="1">
            <a:prstTxWarp prst="textNoShape">
              <a:avLst/>
            </a:prstTxWarp>
          </a:bodyPr>
          <a:lstStyle>
            <a:lvl1pPr algn="l">
              <a:defRPr sz="1200" b="0">
                <a:cs typeface="Arial" charset="0"/>
              </a:defRPr>
            </a:lvl1pPr>
          </a:lstStyle>
          <a:p>
            <a:pPr>
              <a:defRPr/>
            </a:pPr>
            <a:endParaRPr lang="fr-FR"/>
          </a:p>
        </p:txBody>
      </p:sp>
      <p:sp>
        <p:nvSpPr>
          <p:cNvPr id="192517" name="Rectangle 5"/>
          <p:cNvSpPr>
            <a:spLocks noGrp="1" noChangeArrowheads="1"/>
          </p:cNvSpPr>
          <p:nvPr>
            <p:ph type="sldNum" sz="quarter" idx="3"/>
          </p:nvPr>
        </p:nvSpPr>
        <p:spPr bwMode="auto">
          <a:xfrm>
            <a:off x="3886200" y="8686800"/>
            <a:ext cx="2971800" cy="457200"/>
          </a:xfrm>
          <a:prstGeom prst="rect">
            <a:avLst/>
          </a:prstGeom>
          <a:noFill/>
          <a:ln w="31750">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cs typeface="Times New Roman" pitchFamily="18" charset="0"/>
              </a:defRPr>
            </a:lvl1pPr>
          </a:lstStyle>
          <a:p>
            <a:pPr>
              <a:defRPr/>
            </a:pPr>
            <a:fld id="{979299CE-8A43-477E-8E1C-AFCC3783F31D}" type="slidenum">
              <a:rPr lang="en-US"/>
              <a:pPr>
                <a:defRPr/>
              </a:pPr>
              <a:t>‹N°›</a:t>
            </a:fld>
            <a:endParaRPr lang="fr-FR"/>
          </a:p>
        </p:txBody>
      </p:sp>
    </p:spTree>
    <p:extLst>
      <p:ext uri="{BB962C8B-B14F-4D97-AF65-F5344CB8AC3E}">
        <p14:creationId xmlns:p14="http://schemas.microsoft.com/office/powerpoint/2010/main" xmlns="" val="26794447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b="0">
                <a:cs typeface="Arial" charset="0"/>
              </a:defRPr>
            </a:lvl1pPr>
          </a:lstStyle>
          <a:p>
            <a:pPr>
              <a:defRPr/>
            </a:pPr>
            <a:endParaRPr lang="fr-FR"/>
          </a:p>
        </p:txBody>
      </p:sp>
      <p:sp>
        <p:nvSpPr>
          <p:cNvPr id="717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cs typeface="Arial" charset="0"/>
              </a:defRPr>
            </a:lvl1pPr>
          </a:lstStyle>
          <a:p>
            <a:pPr>
              <a:defRPr/>
            </a:pPr>
            <a:endParaRPr lang="fr-FR"/>
          </a:p>
        </p:txBody>
      </p:sp>
      <p:sp>
        <p:nvSpPr>
          <p:cNvPr id="409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b="0">
                <a:cs typeface="Arial" charset="0"/>
              </a:defRPr>
            </a:lvl1pPr>
          </a:lstStyle>
          <a:p>
            <a:pPr>
              <a:defRPr/>
            </a:pPr>
            <a:endParaRPr lang="fr-FR"/>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cs typeface="Times New Roman" pitchFamily="18" charset="0"/>
              </a:defRPr>
            </a:lvl1pPr>
          </a:lstStyle>
          <a:p>
            <a:pPr>
              <a:defRPr/>
            </a:pPr>
            <a:fld id="{39D32ED1-67D3-4D79-95A4-C0A0FB1A7841}" type="slidenum">
              <a:rPr lang="en-US"/>
              <a:pPr>
                <a:defRPr/>
              </a:pPr>
              <a:t>‹N°›</a:t>
            </a:fld>
            <a:endParaRPr lang="fr-FR"/>
          </a:p>
        </p:txBody>
      </p:sp>
    </p:spTree>
    <p:extLst>
      <p:ext uri="{BB962C8B-B14F-4D97-AF65-F5344CB8AC3E}">
        <p14:creationId xmlns:p14="http://schemas.microsoft.com/office/powerpoint/2010/main" xmlns="" val="2182744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39D32ED1-67D3-4D79-95A4-C0A0FB1A7841}" type="slidenum">
              <a:rPr lang="en-US" smtClean="0"/>
              <a:pPr>
                <a:defRPr/>
              </a:pPr>
              <a:t>10</a:t>
            </a:fld>
            <a:endParaRPr lang="fr-FR"/>
          </a:p>
        </p:txBody>
      </p:sp>
    </p:spTree>
    <p:extLst>
      <p:ext uri="{BB962C8B-B14F-4D97-AF65-F5344CB8AC3E}">
        <p14:creationId xmlns:p14="http://schemas.microsoft.com/office/powerpoint/2010/main" xmlns="" val="2199760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39D32ED1-67D3-4D79-95A4-C0A0FB1A7841}" type="slidenum">
              <a:rPr lang="en-US" smtClean="0"/>
              <a:pPr>
                <a:defRPr/>
              </a:pPr>
              <a:t>11</a:t>
            </a:fld>
            <a:endParaRPr lang="fr-FR"/>
          </a:p>
        </p:txBody>
      </p:sp>
    </p:spTree>
    <p:extLst>
      <p:ext uri="{BB962C8B-B14F-4D97-AF65-F5344CB8AC3E}">
        <p14:creationId xmlns:p14="http://schemas.microsoft.com/office/powerpoint/2010/main" xmlns="" val="15643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39D32ED1-67D3-4D79-95A4-C0A0FB1A7841}" type="slidenum">
              <a:rPr lang="en-US" smtClean="0"/>
              <a:pPr>
                <a:defRPr/>
              </a:pPr>
              <a:t>12</a:t>
            </a:fld>
            <a:endParaRPr lang="fr-FR"/>
          </a:p>
        </p:txBody>
      </p:sp>
    </p:spTree>
    <p:extLst>
      <p:ext uri="{BB962C8B-B14F-4D97-AF65-F5344CB8AC3E}">
        <p14:creationId xmlns:p14="http://schemas.microsoft.com/office/powerpoint/2010/main" xmlns="" val="40137695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39D32ED1-67D3-4D79-95A4-C0A0FB1A7841}" type="slidenum">
              <a:rPr lang="en-US" smtClean="0"/>
              <a:pPr>
                <a:defRPr/>
              </a:pPr>
              <a:t>22</a:t>
            </a:fld>
            <a:endParaRPr lang="fr-FR"/>
          </a:p>
        </p:txBody>
      </p:sp>
    </p:spTree>
    <p:extLst>
      <p:ext uri="{BB962C8B-B14F-4D97-AF65-F5344CB8AC3E}">
        <p14:creationId xmlns:p14="http://schemas.microsoft.com/office/powerpoint/2010/main" xmlns="" val="1830917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288A6D2A-4AED-419A-969D-8F802932D78F}" type="slidenum">
              <a:rPr lang="en-US"/>
              <a:pPr>
                <a:defRPr/>
              </a:pPr>
              <a:t>‹N°›</a:t>
            </a:fld>
            <a:endParaRPr lang="fr-FR"/>
          </a:p>
        </p:txBody>
      </p:sp>
    </p:spTree>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E4F8594-5B70-4BDC-82CF-E488218D801D}" type="slidenum">
              <a:rPr lang="fr-FR"/>
              <a:pPr>
                <a:defRPr/>
              </a:pPr>
              <a:t>‹N°›</a:t>
            </a:fld>
            <a:endParaRPr lang="fr-FR"/>
          </a:p>
        </p:txBody>
      </p:sp>
    </p:spTree>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D45580C-6BDA-4FEA-A8E4-0A1B71C76A11}" type="slidenum">
              <a:rPr lang="fr-FR"/>
              <a:pPr>
                <a:defRPr/>
              </a:pPr>
              <a:t>‹N°›</a:t>
            </a:fld>
            <a:endParaRPr lang="fr-FR"/>
          </a:p>
        </p:txBody>
      </p:sp>
    </p:spTree>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78AE86FA-673F-46B2-BFEF-E8BC43B68A08}" type="slidenum">
              <a:rPr lang="fr-FR"/>
              <a:pPr>
                <a:defRPr/>
              </a:pPr>
              <a:t>‹N°›</a:t>
            </a:fld>
            <a:endParaRPr lang="fr-FR"/>
          </a:p>
        </p:txBody>
      </p:sp>
    </p:spTree>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endParaRPr lang="fr-FR"/>
          </a:p>
        </p:txBody>
      </p:sp>
      <p:sp>
        <p:nvSpPr>
          <p:cNvPr id="5" name="Espace réservé du pied de page 4"/>
          <p:cNvSpPr>
            <a:spLocks noGrp="1"/>
          </p:cNvSpPr>
          <p:nvPr>
            <p:ph type="ftr" sz="quarter" idx="11"/>
          </p:nvPr>
        </p:nvSpPr>
        <p:spPr/>
        <p:txBody>
          <a:bodyPr/>
          <a:lstStyle>
            <a:lvl1pPr>
              <a:defRPr/>
            </a:lvl1pPr>
          </a:lstStyle>
          <a:p>
            <a:pPr>
              <a:defRPr/>
            </a:pPr>
            <a:endParaRPr lang="fr-FR"/>
          </a:p>
        </p:txBody>
      </p:sp>
      <p:sp>
        <p:nvSpPr>
          <p:cNvPr id="6" name="Espace réservé du numéro de diapositive 5"/>
          <p:cNvSpPr>
            <a:spLocks noGrp="1"/>
          </p:cNvSpPr>
          <p:nvPr>
            <p:ph type="sldNum" sz="quarter" idx="12"/>
          </p:nvPr>
        </p:nvSpPr>
        <p:spPr/>
        <p:txBody>
          <a:bodyPr/>
          <a:lstStyle>
            <a:lvl1pPr>
              <a:defRPr/>
            </a:lvl1pPr>
          </a:lstStyle>
          <a:p>
            <a:pPr>
              <a:defRPr/>
            </a:pPr>
            <a:fld id="{A4EBE108-A0FF-47FD-BB16-9E6C4B827F00}" type="slidenum">
              <a:rPr lang="fr-FR"/>
              <a:pPr>
                <a:defRPr/>
              </a:pPr>
              <a:t>‹N°›</a:t>
            </a:fld>
            <a:endParaRPr lang="fr-FR"/>
          </a:p>
        </p:txBody>
      </p:sp>
    </p:spTree>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57E6BC48-7B27-43D9-BF5E-CD01673C7AB0}" type="slidenum">
              <a:rPr lang="fr-FR"/>
              <a:pPr>
                <a:defRPr/>
              </a:pPr>
              <a:t>‹N°›</a:t>
            </a:fld>
            <a:endParaRPr lang="fr-FR"/>
          </a:p>
        </p:txBody>
      </p:sp>
    </p:spTree>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pPr>
              <a:defRPr/>
            </a:pPr>
            <a:endParaRPr lang="fr-FR"/>
          </a:p>
        </p:txBody>
      </p:sp>
      <p:sp>
        <p:nvSpPr>
          <p:cNvPr id="8" name="Espace réservé du pied de page 4"/>
          <p:cNvSpPr>
            <a:spLocks noGrp="1"/>
          </p:cNvSpPr>
          <p:nvPr>
            <p:ph type="ftr" sz="quarter" idx="11"/>
          </p:nvPr>
        </p:nvSpPr>
        <p:spPr/>
        <p:txBody>
          <a:bodyPr/>
          <a:lstStyle>
            <a:lvl1pPr>
              <a:defRPr/>
            </a:lvl1pPr>
          </a:lstStyle>
          <a:p>
            <a:pPr>
              <a:defRPr/>
            </a:pPr>
            <a:endParaRPr lang="fr-FR"/>
          </a:p>
        </p:txBody>
      </p:sp>
      <p:sp>
        <p:nvSpPr>
          <p:cNvPr id="9" name="Espace réservé du numéro de diapositive 5"/>
          <p:cNvSpPr>
            <a:spLocks noGrp="1"/>
          </p:cNvSpPr>
          <p:nvPr>
            <p:ph type="sldNum" sz="quarter" idx="12"/>
          </p:nvPr>
        </p:nvSpPr>
        <p:spPr/>
        <p:txBody>
          <a:bodyPr/>
          <a:lstStyle>
            <a:lvl1pPr>
              <a:defRPr/>
            </a:lvl1pPr>
          </a:lstStyle>
          <a:p>
            <a:pPr>
              <a:defRPr/>
            </a:pPr>
            <a:fld id="{A592A4AB-4CF3-4433-9DC9-50FFE5B5D0DD}" type="slidenum">
              <a:rPr lang="fr-FR"/>
              <a:pPr>
                <a:defRPr/>
              </a:pPr>
              <a:t>‹N°›</a:t>
            </a:fld>
            <a:endParaRPr lang="fr-FR"/>
          </a:p>
        </p:txBody>
      </p:sp>
    </p:spTree>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pPr>
              <a:defRPr/>
            </a:pPr>
            <a:endParaRPr lang="fr-FR"/>
          </a:p>
        </p:txBody>
      </p:sp>
      <p:sp>
        <p:nvSpPr>
          <p:cNvPr id="4" name="Espace réservé du pied de page 4"/>
          <p:cNvSpPr>
            <a:spLocks noGrp="1"/>
          </p:cNvSpPr>
          <p:nvPr>
            <p:ph type="ftr" sz="quarter" idx="11"/>
          </p:nvPr>
        </p:nvSpPr>
        <p:spPr/>
        <p:txBody>
          <a:bodyPr/>
          <a:lstStyle>
            <a:lvl1pPr>
              <a:defRPr/>
            </a:lvl1pPr>
          </a:lstStyle>
          <a:p>
            <a:pPr>
              <a:defRPr/>
            </a:pPr>
            <a:endParaRPr lang="fr-FR"/>
          </a:p>
        </p:txBody>
      </p:sp>
      <p:sp>
        <p:nvSpPr>
          <p:cNvPr id="5" name="Espace réservé du numéro de diapositive 5"/>
          <p:cNvSpPr>
            <a:spLocks noGrp="1"/>
          </p:cNvSpPr>
          <p:nvPr>
            <p:ph type="sldNum" sz="quarter" idx="12"/>
          </p:nvPr>
        </p:nvSpPr>
        <p:spPr/>
        <p:txBody>
          <a:bodyPr/>
          <a:lstStyle>
            <a:lvl1pPr>
              <a:defRPr/>
            </a:lvl1pPr>
          </a:lstStyle>
          <a:p>
            <a:pPr>
              <a:defRPr/>
            </a:pPr>
            <a:fld id="{02B9EC6B-2EEB-4166-931E-330B525BBB04}" type="slidenum">
              <a:rPr lang="fr-FR"/>
              <a:pPr>
                <a:defRPr/>
              </a:pPr>
              <a:t>‹N°›</a:t>
            </a:fld>
            <a:endParaRPr lang="fr-FR"/>
          </a:p>
        </p:txBody>
      </p:sp>
    </p:spTree>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endParaRPr lang="fr-FR"/>
          </a:p>
        </p:txBody>
      </p:sp>
      <p:sp>
        <p:nvSpPr>
          <p:cNvPr id="3" name="Espace réservé du pied de page 4"/>
          <p:cNvSpPr>
            <a:spLocks noGrp="1"/>
          </p:cNvSpPr>
          <p:nvPr>
            <p:ph type="ftr" sz="quarter" idx="11"/>
          </p:nvPr>
        </p:nvSpPr>
        <p:spPr/>
        <p:txBody>
          <a:bodyPr/>
          <a:lstStyle>
            <a:lvl1pPr>
              <a:defRPr/>
            </a:lvl1pPr>
          </a:lstStyle>
          <a:p>
            <a:pPr>
              <a:defRPr/>
            </a:pPr>
            <a:endParaRPr lang="fr-FR"/>
          </a:p>
        </p:txBody>
      </p:sp>
      <p:sp>
        <p:nvSpPr>
          <p:cNvPr id="4" name="Espace réservé du numéro de diapositive 5"/>
          <p:cNvSpPr>
            <a:spLocks noGrp="1"/>
          </p:cNvSpPr>
          <p:nvPr>
            <p:ph type="sldNum" sz="quarter" idx="12"/>
          </p:nvPr>
        </p:nvSpPr>
        <p:spPr/>
        <p:txBody>
          <a:bodyPr/>
          <a:lstStyle>
            <a:lvl1pPr>
              <a:defRPr/>
            </a:lvl1pPr>
          </a:lstStyle>
          <a:p>
            <a:pPr>
              <a:defRPr/>
            </a:pPr>
            <a:fld id="{89CD8949-83F1-49A6-9416-3EF438C67C1E}" type="slidenum">
              <a:rPr lang="fr-FR"/>
              <a:pPr>
                <a:defRPr/>
              </a:pPr>
              <a:t>‹N°›</a:t>
            </a:fld>
            <a:endParaRPr lang="fr-FR"/>
          </a:p>
        </p:txBody>
      </p:sp>
    </p:spTree>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2B2AF60E-AC3E-49AB-B548-574B488FFB32}" type="slidenum">
              <a:rPr lang="fr-FR"/>
              <a:pPr>
                <a:defRPr/>
              </a:pPr>
              <a:t>‹N°›</a:t>
            </a:fld>
            <a:endParaRPr lang="fr-FR"/>
          </a:p>
        </p:txBody>
      </p:sp>
    </p:spTree>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endParaRPr lang="fr-FR"/>
          </a:p>
        </p:txBody>
      </p:sp>
      <p:sp>
        <p:nvSpPr>
          <p:cNvPr id="6" name="Espace réservé du pied de page 4"/>
          <p:cNvSpPr>
            <a:spLocks noGrp="1"/>
          </p:cNvSpPr>
          <p:nvPr>
            <p:ph type="ftr" sz="quarter" idx="11"/>
          </p:nvPr>
        </p:nvSpPr>
        <p:spPr/>
        <p:txBody>
          <a:bodyPr/>
          <a:lstStyle>
            <a:lvl1pPr>
              <a:defRPr/>
            </a:lvl1pPr>
          </a:lstStyle>
          <a:p>
            <a:pPr>
              <a:defRPr/>
            </a:pPr>
            <a:endParaRPr lang="fr-FR"/>
          </a:p>
        </p:txBody>
      </p:sp>
      <p:sp>
        <p:nvSpPr>
          <p:cNvPr id="7" name="Espace réservé du numéro de diapositive 5"/>
          <p:cNvSpPr>
            <a:spLocks noGrp="1"/>
          </p:cNvSpPr>
          <p:nvPr>
            <p:ph type="sldNum" sz="quarter" idx="12"/>
          </p:nvPr>
        </p:nvSpPr>
        <p:spPr/>
        <p:txBody>
          <a:bodyPr/>
          <a:lstStyle>
            <a:lvl1pPr>
              <a:defRPr/>
            </a:lvl1pPr>
          </a:lstStyle>
          <a:p>
            <a:pPr>
              <a:defRPr/>
            </a:pPr>
            <a:fld id="{3C2982B4-2D9D-4A9B-A3D1-DD6467BDFABD}" type="slidenum">
              <a:rPr lang="fr-FR"/>
              <a:pPr>
                <a:defRPr/>
              </a:pPr>
              <a:t>‹N°›</a:t>
            </a:fld>
            <a:endParaRPr lang="fr-FR"/>
          </a:p>
        </p:txBody>
      </p:sp>
    </p:spTree>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3074"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3075"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cs typeface="Arial" pitchFamily="34" charset="0"/>
              </a:defRPr>
            </a:lvl1pPr>
          </a:lstStyle>
          <a:p>
            <a:pPr>
              <a:defRPr/>
            </a:pPr>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cs typeface="Arial" pitchFamily="34" charset="0"/>
              </a:defRPr>
            </a:lvl1pPr>
          </a:lstStyle>
          <a:p>
            <a:pPr>
              <a:defRPr/>
            </a:pPr>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cs typeface="Arial" pitchFamily="34" charset="0"/>
              </a:defRPr>
            </a:lvl1pPr>
          </a:lstStyle>
          <a:p>
            <a:pPr>
              <a:defRPr/>
            </a:pPr>
            <a:fld id="{C33B03E6-CEA4-482B-8892-E3D9625C9AE2}"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5030" r:id="rId1"/>
    <p:sldLayoutId id="2147485020" r:id="rId2"/>
    <p:sldLayoutId id="2147485021" r:id="rId3"/>
    <p:sldLayoutId id="2147485022" r:id="rId4"/>
    <p:sldLayoutId id="2147485023" r:id="rId5"/>
    <p:sldLayoutId id="2147485024" r:id="rId6"/>
    <p:sldLayoutId id="2147485025" r:id="rId7"/>
    <p:sldLayoutId id="2147485026" r:id="rId8"/>
    <p:sldLayoutId id="2147485027" r:id="rId9"/>
    <p:sldLayoutId id="2147485028" r:id="rId10"/>
    <p:sldLayoutId id="2147485029" r:id="rId11"/>
  </p:sldLayoutIdLst>
  <p:transition spd="med">
    <p:pull/>
  </p:transition>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4.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7.png"/><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image" Target="../media/image19.jpeg"/></Relationships>
</file>

<file path=ppt/slides/_rels/slide2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3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PIC-990-1388770905.jpg"/>
          <p:cNvPicPr>
            <a:picLocks noChangeAspect="1"/>
          </p:cNvPicPr>
          <p:nvPr/>
        </p:nvPicPr>
        <p:blipFill>
          <a:blip r:embed="rId2" cstate="print"/>
          <a:stretch>
            <a:fillRect/>
          </a:stretch>
        </p:blipFill>
        <p:spPr>
          <a:xfrm>
            <a:off x="0" y="-214338"/>
            <a:ext cx="9144000" cy="7286676"/>
          </a:xfrm>
          <a:prstGeom prst="rect">
            <a:avLst/>
          </a:prstGeom>
        </p:spPr>
      </p:pic>
      <p:pic>
        <p:nvPicPr>
          <p:cNvPr id="8" name="Image 7" descr="img_1374399525_379.gif"/>
          <p:cNvPicPr>
            <a:picLocks noChangeAspect="1"/>
          </p:cNvPicPr>
          <p:nvPr/>
        </p:nvPicPr>
        <p:blipFill>
          <a:blip r:embed="rId3" cstate="print"/>
          <a:stretch>
            <a:fillRect/>
          </a:stretch>
        </p:blipFill>
        <p:spPr>
          <a:xfrm>
            <a:off x="642910" y="1071546"/>
            <a:ext cx="4929222" cy="371477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strVal val="#ppt_w*0.05"/>
                                          </p:val>
                                        </p:tav>
                                        <p:tav tm="100000">
                                          <p:val>
                                            <p:strVal val="#ppt_w"/>
                                          </p:val>
                                        </p:tav>
                                      </p:tavLst>
                                    </p:anim>
                                    <p:anim calcmode="lin" valueType="num">
                                      <p:cBhvr>
                                        <p:cTn id="8" dur="500" fill="hold"/>
                                        <p:tgtEl>
                                          <p:spTgt spid="8"/>
                                        </p:tgtEl>
                                        <p:attrNameLst>
                                          <p:attrName>ppt_h</p:attrName>
                                        </p:attrNameLst>
                                      </p:cBhvr>
                                      <p:tavLst>
                                        <p:tav tm="0">
                                          <p:val>
                                            <p:strVal val="#ppt_h"/>
                                          </p:val>
                                        </p:tav>
                                        <p:tav tm="100000">
                                          <p:val>
                                            <p:strVal val="#ppt_h"/>
                                          </p:val>
                                        </p:tav>
                                      </p:tavLst>
                                    </p:anim>
                                    <p:anim calcmode="lin" valueType="num">
                                      <p:cBhvr>
                                        <p:cTn id="9" dur="500" fill="hold"/>
                                        <p:tgtEl>
                                          <p:spTgt spid="8"/>
                                        </p:tgtEl>
                                        <p:attrNameLst>
                                          <p:attrName>ppt_x</p:attrName>
                                        </p:attrNameLst>
                                      </p:cBhvr>
                                      <p:tavLst>
                                        <p:tav tm="0">
                                          <p:val>
                                            <p:strVal val="#ppt_x-.2"/>
                                          </p:val>
                                        </p:tav>
                                        <p:tav tm="100000">
                                          <p:val>
                                            <p:strVal val="#ppt_x"/>
                                          </p:val>
                                        </p:tav>
                                      </p:tavLst>
                                    </p:anim>
                                    <p:anim calcmode="lin" valueType="num">
                                      <p:cBhvr>
                                        <p:cTn id="10" dur="500" fill="hold"/>
                                        <p:tgtEl>
                                          <p:spTgt spid="8"/>
                                        </p:tgtEl>
                                        <p:attrNameLst>
                                          <p:attrName>ppt_y</p:attrName>
                                        </p:attrNameLst>
                                      </p:cBhvr>
                                      <p:tavLst>
                                        <p:tav tm="0">
                                          <p:val>
                                            <p:strVal val="#ppt_y"/>
                                          </p:val>
                                        </p:tav>
                                        <p:tav tm="100000">
                                          <p:val>
                                            <p:strVal val="#ppt_y"/>
                                          </p:val>
                                        </p:tav>
                                      </p:tavLst>
                                    </p:anim>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 10" descr="ios_5_wallpaper___water_drops-wallpaper-1366x768.jpg"/>
          <p:cNvPicPr>
            <a:picLocks noChangeAspect="1"/>
          </p:cNvPicPr>
          <p:nvPr/>
        </p:nvPicPr>
        <p:blipFill>
          <a:blip r:embed="rId3" cstate="print"/>
          <a:stretch>
            <a:fillRect/>
          </a:stretch>
        </p:blipFill>
        <p:spPr>
          <a:xfrm>
            <a:off x="0" y="0"/>
            <a:ext cx="9144000" cy="7072338"/>
          </a:xfrm>
          <a:prstGeom prst="rect">
            <a:avLst/>
          </a:prstGeom>
        </p:spPr>
      </p:pic>
      <p:sp>
        <p:nvSpPr>
          <p:cNvPr id="5" name="Rectangle 4"/>
          <p:cNvSpPr>
            <a:spLocks noGrp="1" noChangeArrowheads="1"/>
          </p:cNvSpPr>
          <p:nvPr>
            <p:ph type="title"/>
          </p:nvPr>
        </p:nvSpPr>
        <p:spPr>
          <a:xfrm>
            <a:off x="428597" y="571480"/>
            <a:ext cx="8286808" cy="571482"/>
          </a:xfrm>
          <a:prstGeom prst="round2SameRect">
            <a:avLst>
              <a:gd name="adj1" fmla="val 0"/>
              <a:gd name="adj2" fmla="val 0"/>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rtlCol="0">
            <a:normAutofit/>
          </a:bodyPr>
          <a:lstStyle/>
          <a:p>
            <a:pPr eaLnBrk="1" fontAlgn="auto" hangingPunct="1">
              <a:spcAft>
                <a:spcPts val="0"/>
              </a:spcAft>
              <a:defRPr/>
            </a:pPr>
            <a:r>
              <a:rPr lang="fr-FR" sz="2400" b="1" dirty="0" smtClean="0">
                <a:effectLst>
                  <a:outerShdw blurRad="38100" dist="38100" dir="2700000" algn="tl">
                    <a:srgbClr val="000000">
                      <a:alpha val="43137"/>
                    </a:srgbClr>
                  </a:outerShdw>
                </a:effectLst>
                <a:latin typeface="Times New Roman" pitchFamily="18" charset="0"/>
                <a:cs typeface="Times New Roman" pitchFamily="18" charset="0"/>
              </a:rPr>
              <a:t>CARACTÉRISATION DES MATÉRIAUX UTILISÉS:</a:t>
            </a:r>
            <a:endParaRPr lang="fr-FR" sz="2400" b="1" dirty="0">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4"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10" name="Rectangle 11"/>
          <p:cNvSpPr>
            <a:spLocks noChangeArrowheads="1"/>
          </p:cNvSpPr>
          <p:nvPr/>
        </p:nvSpPr>
        <p:spPr bwMode="auto">
          <a:xfrm>
            <a:off x="428596" y="6143644"/>
            <a:ext cx="8286808" cy="400050"/>
          </a:xfrm>
          <a:prstGeom prst="rect">
            <a:avLst/>
          </a:prstGeom>
          <a:solidFill>
            <a:srgbClr val="00B050"/>
          </a:solidFill>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defRPr/>
            </a:pPr>
            <a:r>
              <a:rPr lang="fr-FR" sz="2000" dirty="0">
                <a:solidFill>
                  <a:schemeClr val="bg1"/>
                </a:solidFill>
                <a:latin typeface="Times New Roman" panose="02020603050405020304" pitchFamily="18" charset="0"/>
                <a:cs typeface="Times New Roman" pitchFamily="18" charset="0"/>
              </a:rPr>
              <a:t>Tableau II.1 : </a:t>
            </a:r>
            <a:r>
              <a:rPr lang="fr-FR" sz="2000" dirty="0">
                <a:latin typeface="Times New Roman" panose="02020603050405020304" pitchFamily="18" charset="0"/>
                <a:cs typeface="Times New Roman" panose="02020603050405020304" pitchFamily="18" charset="0"/>
              </a:rPr>
              <a:t>Analyse chimique de sable de zaafrane</a:t>
            </a:r>
            <a:endParaRPr lang="fr-FR" sz="2000" dirty="0">
              <a:solidFill>
                <a:schemeClr val="bg1"/>
              </a:solidFill>
              <a:latin typeface="Times New Roman" pitchFamily="18" charset="0"/>
              <a:cs typeface="Times New Roman" pitchFamily="18" charset="0"/>
            </a:endParaRPr>
          </a:p>
        </p:txBody>
      </p:sp>
      <p:sp>
        <p:nvSpPr>
          <p:cNvPr id="12" name="Rectangle 7"/>
          <p:cNvSpPr>
            <a:spLocks noChangeArrowheads="1"/>
          </p:cNvSpPr>
          <p:nvPr/>
        </p:nvSpPr>
        <p:spPr bwMode="auto">
          <a:xfrm>
            <a:off x="428596" y="1214422"/>
            <a:ext cx="8286808" cy="461665"/>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400" dirty="0">
                <a:solidFill>
                  <a:schemeClr val="bg1"/>
                </a:solidFill>
                <a:latin typeface="Times New Roman" pitchFamily="18" charset="0"/>
                <a:cs typeface="Times New Roman" pitchFamily="18" charset="0"/>
              </a:rPr>
              <a:t>Caractéristiques </a:t>
            </a:r>
            <a:r>
              <a:rPr lang="fr-FR" sz="2400" dirty="0" smtClean="0">
                <a:solidFill>
                  <a:schemeClr val="bg1"/>
                </a:solidFill>
                <a:latin typeface="Times New Roman" pitchFamily="18" charset="0"/>
                <a:cs typeface="Times New Roman" pitchFamily="18" charset="0"/>
              </a:rPr>
              <a:t>chimique:</a:t>
            </a:r>
            <a:endParaRPr lang="fr-FR" sz="2400" dirty="0">
              <a:solidFill>
                <a:schemeClr val="bg1"/>
              </a:solidFill>
              <a:latin typeface="Times New Roman" pitchFamily="18" charset="0"/>
              <a:cs typeface="Times New Roman" pitchFamily="18" charset="0"/>
            </a:endParaRPr>
          </a:p>
        </p:txBody>
      </p:sp>
      <p:sp>
        <p:nvSpPr>
          <p:cNvPr id="6" name="Rectangle 74"/>
          <p:cNvSpPr>
            <a:spLocks noChangeArrowheads="1"/>
          </p:cNvSpPr>
          <p:nvPr/>
        </p:nvSpPr>
        <p:spPr bwMode="auto">
          <a:xfrm>
            <a:off x="428595" y="1743075"/>
            <a:ext cx="8286809" cy="40011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000" dirty="0">
                <a:latin typeface="Times New Roman" panose="02020603050405020304" pitchFamily="18" charset="0"/>
                <a:cs typeface="Times New Roman" panose="02020603050405020304" pitchFamily="18" charset="0"/>
              </a:rPr>
              <a:t>Analyse chimique du sable de dune</a:t>
            </a:r>
            <a:r>
              <a:rPr lang="fr-FR" sz="2000" dirty="0"/>
              <a:t>  </a:t>
            </a:r>
            <a:r>
              <a:rPr lang="fr-FR" sz="2000" dirty="0" smtClean="0">
                <a:solidFill>
                  <a:schemeClr val="bg1"/>
                </a:solidFill>
                <a:latin typeface="Times New Roman" pitchFamily="18" charset="0"/>
                <a:cs typeface="Times New Roman" pitchFamily="18" charset="0"/>
              </a:rPr>
              <a:t>:</a:t>
            </a:r>
            <a:endParaRPr lang="fr-FR" sz="2000" dirty="0">
              <a:solidFill>
                <a:schemeClr val="bg1"/>
              </a:solidFill>
              <a:latin typeface="Times New Roman" pitchFamily="18" charset="0"/>
              <a:cs typeface="Times New Roman" pitchFamily="18" charset="0"/>
            </a:endParaRPr>
          </a:p>
        </p:txBody>
      </p:sp>
      <p:sp>
        <p:nvSpPr>
          <p:cNvPr id="7" name="Rectangle 11"/>
          <p:cNvSpPr>
            <a:spLocks noChangeArrowheads="1"/>
          </p:cNvSpPr>
          <p:nvPr/>
        </p:nvSpPr>
        <p:spPr bwMode="auto">
          <a:xfrm>
            <a:off x="428597" y="2214554"/>
            <a:ext cx="8286808" cy="1015663"/>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just">
              <a:defRPr/>
            </a:pPr>
            <a:r>
              <a:rPr lang="fr-FR" sz="2000" dirty="0">
                <a:latin typeface="Times New Roman" panose="02020603050405020304" pitchFamily="18" charset="0"/>
                <a:cs typeface="Times New Roman" panose="02020603050405020304" pitchFamily="18" charset="0"/>
              </a:rPr>
              <a:t>Le sable de dune se trouve  en abondance sous formes des dunes à la place nommé ZAAFRANE à environ 57 km au nord ouest de Djelfa, utilisé en construction comme sable pour béton</a:t>
            </a:r>
            <a:endParaRPr lang="fr-FR" sz="2000" dirty="0">
              <a:solidFill>
                <a:schemeClr val="bg1"/>
              </a:solidFill>
              <a:latin typeface="Times New Roman" pitchFamily="18" charset="0"/>
              <a:cs typeface="Times New Roman" pitchFamily="18" charset="0"/>
            </a:endParaRPr>
          </a:p>
        </p:txBody>
      </p:sp>
      <p:sp>
        <p:nvSpPr>
          <p:cNvPr id="8" name="Rectangle 11"/>
          <p:cNvSpPr>
            <a:spLocks noChangeArrowheads="1"/>
          </p:cNvSpPr>
          <p:nvPr/>
        </p:nvSpPr>
        <p:spPr bwMode="auto">
          <a:xfrm>
            <a:off x="428594" y="3435575"/>
            <a:ext cx="8286809" cy="707886"/>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r>
              <a:rPr lang="fr-FR" sz="2000" dirty="0">
                <a:latin typeface="Times New Roman" panose="02020603050405020304" pitchFamily="18" charset="0"/>
                <a:cs typeface="Times New Roman" panose="02020603050405020304" pitchFamily="18" charset="0"/>
              </a:rPr>
              <a:t>L’analyse chimique réalisée sur les échantillons prélevés a donné les résultats suivants </a:t>
            </a:r>
            <a:r>
              <a:rPr lang="fr-FR" sz="2000" dirty="0"/>
              <a:t>:</a:t>
            </a:r>
            <a:endParaRPr lang="en-US" sz="2000" dirty="0"/>
          </a:p>
        </p:txBody>
      </p:sp>
      <p:pic>
        <p:nvPicPr>
          <p:cNvPr id="2" name="Image 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28783" y="4348819"/>
            <a:ext cx="8486430" cy="15541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animBg="1"/>
      <p:bldP spid="6"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ios_5_wallpaper___water_drops-wallpaper-1366x768.jpg"/>
          <p:cNvPicPr>
            <a:picLocks noChangeAspect="1"/>
          </p:cNvPicPr>
          <p:nvPr/>
        </p:nvPicPr>
        <p:blipFill>
          <a:blip r:embed="rId3" cstate="print"/>
          <a:stretch>
            <a:fillRect/>
          </a:stretch>
        </p:blipFill>
        <p:spPr>
          <a:xfrm>
            <a:off x="0" y="0"/>
            <a:ext cx="9144000" cy="7072338"/>
          </a:xfrm>
          <a:prstGeom prst="rect">
            <a:avLst/>
          </a:prstGeom>
        </p:spPr>
      </p:pic>
      <p:graphicFrame>
        <p:nvGraphicFramePr>
          <p:cNvPr id="4"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5" name="Rectangle 74"/>
          <p:cNvSpPr>
            <a:spLocks noChangeArrowheads="1"/>
          </p:cNvSpPr>
          <p:nvPr/>
        </p:nvSpPr>
        <p:spPr bwMode="auto">
          <a:xfrm>
            <a:off x="428595" y="634053"/>
            <a:ext cx="8286808" cy="461665"/>
          </a:xfrm>
          <a:prstGeom prst="round2SameRect">
            <a:avLst>
              <a:gd name="adj1" fmla="val 0"/>
              <a:gd name="adj2" fmla="val 0"/>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defRPr/>
            </a:pPr>
            <a:r>
              <a:rPr lang="fr-FR" sz="2400" dirty="0">
                <a:latin typeface="Times New Roman" panose="02020603050405020304" pitchFamily="18" charset="0"/>
                <a:cs typeface="Times New Roman" panose="02020603050405020304" pitchFamily="18" charset="0"/>
              </a:rPr>
              <a:t>Analyse minéralogique de sable de dune  ZAAFRANE</a:t>
            </a:r>
            <a:r>
              <a:rPr lang="fr-FR" sz="2400" dirty="0" smtClean="0">
                <a:latin typeface="Times New Roman" panose="02020603050405020304" pitchFamily="18" charset="0"/>
                <a:cs typeface="Times New Roman" panose="02020603050405020304" pitchFamily="18" charset="0"/>
              </a:rPr>
              <a:t> </a:t>
            </a:r>
            <a:r>
              <a:rPr lang="fr-FR" sz="2400" dirty="0" smtClean="0">
                <a:solidFill>
                  <a:schemeClr val="bg1"/>
                </a:solidFill>
                <a:latin typeface="Times New Roman" pitchFamily="18" charset="0"/>
                <a:cs typeface="Times New Roman" pitchFamily="18" charset="0"/>
              </a:rPr>
              <a:t>:</a:t>
            </a:r>
            <a:endParaRPr lang="fr-FR" sz="2400" dirty="0">
              <a:solidFill>
                <a:schemeClr val="bg1"/>
              </a:solidFill>
              <a:latin typeface="Times New Roman" pitchFamily="18" charset="0"/>
              <a:cs typeface="Times New Roman" pitchFamily="18" charset="0"/>
            </a:endParaRPr>
          </a:p>
        </p:txBody>
      </p:sp>
      <p:sp>
        <p:nvSpPr>
          <p:cNvPr id="6" name="Rectangle 11"/>
          <p:cNvSpPr>
            <a:spLocks noChangeArrowheads="1"/>
          </p:cNvSpPr>
          <p:nvPr/>
        </p:nvSpPr>
        <p:spPr bwMode="auto">
          <a:xfrm>
            <a:off x="428596" y="1325563"/>
            <a:ext cx="8286808" cy="1015663"/>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just">
              <a:defRPr/>
            </a:pPr>
            <a:r>
              <a:rPr lang="fr-FR" sz="2000" dirty="0">
                <a:latin typeface="Times New Roman" panose="02020603050405020304" pitchFamily="18" charset="0"/>
                <a:cs typeface="Times New Roman" panose="02020603050405020304" pitchFamily="18" charset="0"/>
              </a:rPr>
              <a:t>L’essai à pour but de déterminer les différentes proportions de minéraux constituants, où en a utilisé le diffractomètre aux rayons X au laboratoire de physique à l’université de Amar Tlédji Laghouat</a:t>
            </a:r>
            <a:r>
              <a:rPr lang="fr-FR" sz="2000" dirty="0" smtClean="0">
                <a:solidFill>
                  <a:schemeClr val="bg1"/>
                </a:solidFill>
                <a:latin typeface="Times New Roman" pitchFamily="18" charset="0"/>
                <a:cs typeface="Times New Roman" pitchFamily="18" charset="0"/>
              </a:rPr>
              <a:t>.</a:t>
            </a:r>
            <a:endParaRPr lang="fr-FR" sz="2000" dirty="0">
              <a:solidFill>
                <a:schemeClr val="bg1"/>
              </a:solidFill>
              <a:latin typeface="Times New Roman" pitchFamily="18" charset="0"/>
              <a:cs typeface="Times New Roman" pitchFamily="18" charset="0"/>
            </a:endParaRPr>
          </a:p>
        </p:txBody>
      </p:sp>
      <p:sp>
        <p:nvSpPr>
          <p:cNvPr id="7" name="Rectangle 11"/>
          <p:cNvSpPr>
            <a:spLocks noChangeArrowheads="1"/>
          </p:cNvSpPr>
          <p:nvPr/>
        </p:nvSpPr>
        <p:spPr bwMode="auto">
          <a:xfrm>
            <a:off x="428595" y="6211551"/>
            <a:ext cx="8286808" cy="400110"/>
          </a:xfrm>
          <a:prstGeom prst="rect">
            <a:avLst/>
          </a:prstGeom>
          <a:solidFill>
            <a:srgbClr val="00B050"/>
          </a:solidFill>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3"/>
          </a:fillRef>
          <a:effectRef idx="1">
            <a:schemeClr val="accent3"/>
          </a:effectRef>
          <a:fontRef idx="minor">
            <a:schemeClr val="lt1"/>
          </a:fontRef>
        </p:style>
        <p:txBody>
          <a:bodyPr wrap="square">
            <a:spAutoFit/>
          </a:bodyPr>
          <a:lstStyle/>
          <a:p>
            <a:pPr>
              <a:defRPr/>
            </a:pPr>
            <a:r>
              <a:rPr lang="fr-FR" sz="2000" dirty="0">
                <a:solidFill>
                  <a:schemeClr val="bg1"/>
                </a:solidFill>
                <a:latin typeface="Times New Roman" panose="02020603050405020304" pitchFamily="18" charset="0"/>
                <a:cs typeface="Times New Roman" pitchFamily="18" charset="0"/>
              </a:rPr>
              <a:t>Figure II.1 </a:t>
            </a:r>
            <a:r>
              <a:rPr lang="fr-FR" sz="2000" dirty="0">
                <a:latin typeface="Times New Roman" panose="02020603050405020304" pitchFamily="18" charset="0"/>
                <a:cs typeface="Times New Roman" panose="02020603050405020304" pitchFamily="18" charset="0"/>
              </a:rPr>
              <a:t>Analyse minéralogique de sable de </a:t>
            </a:r>
            <a:r>
              <a:rPr lang="fr-FR" sz="2000" dirty="0" smtClean="0">
                <a:latin typeface="Times New Roman" panose="02020603050405020304" pitchFamily="18" charset="0"/>
                <a:cs typeface="Times New Roman" panose="02020603050405020304" pitchFamily="18" charset="0"/>
              </a:rPr>
              <a:t>dune </a:t>
            </a:r>
            <a:r>
              <a:rPr lang="fr-FR" sz="2000" dirty="0">
                <a:latin typeface="Times New Roman" panose="02020603050405020304" pitchFamily="18" charset="0"/>
                <a:cs typeface="Times New Roman" panose="02020603050405020304" pitchFamily="18" charset="0"/>
              </a:rPr>
              <a:t>ZAAFRANE</a:t>
            </a:r>
            <a:r>
              <a:rPr lang="fr-FR" sz="2000" dirty="0" smtClean="0">
                <a:solidFill>
                  <a:schemeClr val="bg1"/>
                </a:solidFill>
                <a:latin typeface="Times New Roman" pitchFamily="18" charset="0"/>
                <a:cs typeface="Times New Roman" pitchFamily="18" charset="0"/>
              </a:rPr>
              <a:t>.</a:t>
            </a:r>
            <a:endParaRPr lang="fr-FR" sz="2000" dirty="0">
              <a:solidFill>
                <a:schemeClr val="bg1"/>
              </a:solidFill>
              <a:latin typeface="Times New Roman" pitchFamily="18" charset="0"/>
              <a:cs typeface="Times New Roman" pitchFamily="18" charset="0"/>
            </a:endParaRPr>
          </a:p>
        </p:txBody>
      </p:sp>
      <p:pic>
        <p:nvPicPr>
          <p:cNvPr id="2" name="Image 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77788" y="2486304"/>
            <a:ext cx="8388422" cy="35534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descr="ios_5_wallpaper___water_drops-wallpaper-1366x768.jpg"/>
          <p:cNvPicPr>
            <a:picLocks noChangeAspect="1"/>
          </p:cNvPicPr>
          <p:nvPr/>
        </p:nvPicPr>
        <p:blipFill>
          <a:blip r:embed="rId3" cstate="print"/>
          <a:stretch>
            <a:fillRect/>
          </a:stretch>
        </p:blipFill>
        <p:spPr>
          <a:xfrm>
            <a:off x="0" y="0"/>
            <a:ext cx="9144000" cy="7072338"/>
          </a:xfrm>
          <a:prstGeom prst="rect">
            <a:avLst/>
          </a:prstGeom>
        </p:spPr>
      </p:pic>
      <p:graphicFrame>
        <p:nvGraphicFramePr>
          <p:cNvPr id="4"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5" name="Rectangle 7"/>
          <p:cNvSpPr>
            <a:spLocks noChangeArrowheads="1"/>
          </p:cNvSpPr>
          <p:nvPr/>
        </p:nvSpPr>
        <p:spPr bwMode="auto">
          <a:xfrm>
            <a:off x="428596" y="714356"/>
            <a:ext cx="8286808" cy="461665"/>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400" dirty="0">
                <a:solidFill>
                  <a:schemeClr val="bg1"/>
                </a:solidFill>
                <a:latin typeface="Times New Roman" pitchFamily="18" charset="0"/>
                <a:cs typeface="Times New Roman" pitchFamily="18" charset="0"/>
              </a:rPr>
              <a:t>Caractéristiques </a:t>
            </a:r>
            <a:r>
              <a:rPr lang="fr-FR" sz="2400" dirty="0" smtClean="0">
                <a:solidFill>
                  <a:schemeClr val="bg1"/>
                </a:solidFill>
                <a:latin typeface="Times New Roman" pitchFamily="18" charset="0"/>
                <a:cs typeface="Times New Roman" pitchFamily="18" charset="0"/>
              </a:rPr>
              <a:t>physiques: </a:t>
            </a:r>
            <a:endParaRPr lang="fr-FR" sz="2400" dirty="0">
              <a:solidFill>
                <a:schemeClr val="bg1"/>
              </a:solidFill>
              <a:latin typeface="Times New Roman" pitchFamily="18" charset="0"/>
              <a:cs typeface="Times New Roman" pitchFamily="18" charset="0"/>
            </a:endParaRPr>
          </a:p>
        </p:txBody>
      </p:sp>
      <p:sp>
        <p:nvSpPr>
          <p:cNvPr id="7" name="Rectangle 11"/>
          <p:cNvSpPr>
            <a:spLocks noChangeArrowheads="1"/>
          </p:cNvSpPr>
          <p:nvPr/>
        </p:nvSpPr>
        <p:spPr bwMode="auto">
          <a:xfrm>
            <a:off x="428596" y="1357298"/>
            <a:ext cx="8286808" cy="1323439"/>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2000" dirty="0">
                <a:latin typeface="Times New Roman" panose="02020603050405020304" pitchFamily="18" charset="0"/>
                <a:cs typeface="Times New Roman" panose="02020603050405020304" pitchFamily="18" charset="0"/>
              </a:rPr>
              <a:t>Il est nécessaire tout d’abord de déterminer les propriétés physiques de ce matériau valorisé en domaine routier c'est-à-dire de connaître les paramètres suivants : Poids spécifique, masse volumique réelle, masse volumique apparente, propreté et valeur de bleu de méthylène.</a:t>
            </a:r>
            <a:endParaRPr lang="fr-FR" sz="2000" dirty="0">
              <a:solidFill>
                <a:schemeClr val="tx1"/>
              </a:solidFill>
              <a:latin typeface="Times New Roman" pitchFamily="18" charset="0"/>
              <a:cs typeface="Times New Roman" pitchFamily="18" charset="0"/>
            </a:endParaRPr>
          </a:p>
        </p:txBody>
      </p:sp>
      <p:sp>
        <p:nvSpPr>
          <p:cNvPr id="8" name="Rectangle 11"/>
          <p:cNvSpPr>
            <a:spLocks noChangeArrowheads="1"/>
          </p:cNvSpPr>
          <p:nvPr/>
        </p:nvSpPr>
        <p:spPr bwMode="auto">
          <a:xfrm>
            <a:off x="428596" y="2857496"/>
            <a:ext cx="8286808" cy="708025"/>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2000" dirty="0">
                <a:solidFill>
                  <a:schemeClr val="bg1"/>
                </a:solidFill>
                <a:latin typeface="Times New Roman" pitchFamily="18" charset="0"/>
                <a:cs typeface="Times New Roman" pitchFamily="18" charset="0"/>
              </a:rPr>
              <a:t>Les essais pour la détermination de ces différents éléments ont permis d'obtenir les résultats suivants:</a:t>
            </a:r>
          </a:p>
        </p:txBody>
      </p:sp>
      <p:sp>
        <p:nvSpPr>
          <p:cNvPr id="11" name="Rectangle 10"/>
          <p:cNvSpPr/>
          <p:nvPr/>
        </p:nvSpPr>
        <p:spPr>
          <a:xfrm>
            <a:off x="428597" y="5957908"/>
            <a:ext cx="8286808" cy="400050"/>
          </a:xfrm>
          <a:prstGeom prst="rect">
            <a:avLst/>
          </a:prstGeom>
          <a:solidFill>
            <a:srgbClr val="00B05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2000" dirty="0">
                <a:solidFill>
                  <a:schemeClr val="bg1"/>
                </a:solidFill>
                <a:latin typeface="Times New Roman" panose="02020603050405020304" pitchFamily="18" charset="0"/>
                <a:cs typeface="Times New Roman" pitchFamily="18" charset="0"/>
              </a:rPr>
              <a:t>Tableau II.2 : Caractéristiques physiques </a:t>
            </a:r>
            <a:r>
              <a:rPr lang="fr-FR" sz="2000" dirty="0">
                <a:latin typeface="Times New Roman" panose="02020603050405020304" pitchFamily="18" charset="0"/>
                <a:cs typeface="Times New Roman" panose="02020603050405020304" pitchFamily="18" charset="0"/>
              </a:rPr>
              <a:t>du sable</a:t>
            </a:r>
            <a:endParaRPr lang="fr-FR" sz="2000" dirty="0">
              <a:solidFill>
                <a:schemeClr val="bg1"/>
              </a:solidFill>
              <a:latin typeface="Times New Roman" pitchFamily="18" charset="0"/>
              <a:cs typeface="Times New Roman" pitchFamily="18" charset="0"/>
            </a:endParaRPr>
          </a:p>
        </p:txBody>
      </p:sp>
      <p:pic>
        <p:nvPicPr>
          <p:cNvPr id="2" name="Image 1"/>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428596" y="3742280"/>
            <a:ext cx="8286808" cy="206298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sp>
        <p:nvSpPr>
          <p:cNvPr id="5" name="Rectangle 7"/>
          <p:cNvSpPr>
            <a:spLocks noChangeArrowheads="1"/>
          </p:cNvSpPr>
          <p:nvPr/>
        </p:nvSpPr>
        <p:spPr bwMode="auto">
          <a:xfrm>
            <a:off x="428596" y="500042"/>
            <a:ext cx="8286808" cy="461665"/>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400" dirty="0">
                <a:latin typeface="Times New Roman" pitchFamily="18" charset="0"/>
                <a:cs typeface="Times New Roman" pitchFamily="18" charset="0"/>
              </a:rPr>
              <a:t>Caractéristiques </a:t>
            </a:r>
            <a:r>
              <a:rPr lang="fr-FR" sz="2400" dirty="0" smtClean="0">
                <a:latin typeface="Times New Roman" pitchFamily="18" charset="0"/>
                <a:cs typeface="Times New Roman" pitchFamily="18" charset="0"/>
              </a:rPr>
              <a:t>mécaniques:</a:t>
            </a:r>
            <a:endParaRPr lang="fr-FR" sz="2400" dirty="0">
              <a:latin typeface="Times New Roman" pitchFamily="18" charset="0"/>
              <a:cs typeface="Times New Roman" pitchFamily="18" charset="0"/>
            </a:endParaRPr>
          </a:p>
        </p:txBody>
      </p:sp>
      <p:sp>
        <p:nvSpPr>
          <p:cNvPr id="17424" name="Rectangle 5"/>
          <p:cNvSpPr>
            <a:spLocks noChangeArrowheads="1"/>
          </p:cNvSpPr>
          <p:nvPr/>
        </p:nvSpPr>
        <p:spPr bwMode="auto">
          <a:xfrm>
            <a:off x="357158" y="1159755"/>
            <a:ext cx="8286808" cy="461665"/>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400" dirty="0">
                <a:latin typeface="Times New Roman" panose="02020603050405020304" pitchFamily="18" charset="0"/>
                <a:cs typeface="Times New Roman" panose="02020603050405020304" pitchFamily="18" charset="0"/>
              </a:rPr>
              <a:t>Etude du sable</a:t>
            </a:r>
            <a:endParaRPr lang="fr-FR" sz="2400" dirty="0">
              <a:solidFill>
                <a:srgbClr val="FFFF00"/>
              </a:solidFill>
              <a:latin typeface="Times New Roman" pitchFamily="18" charset="0"/>
              <a:cs typeface="Times New Roman" pitchFamily="18" charset="0"/>
            </a:endParaRPr>
          </a:p>
        </p:txBody>
      </p:sp>
      <p:graphicFrame>
        <p:nvGraphicFramePr>
          <p:cNvPr id="13" name="Group 605"/>
          <p:cNvGraphicFramePr>
            <a:graphicFrameLocks/>
          </p:cNvGraphicFramePr>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14" name="Rectangle 74"/>
          <p:cNvSpPr>
            <a:spLocks noChangeArrowheads="1"/>
          </p:cNvSpPr>
          <p:nvPr/>
        </p:nvSpPr>
        <p:spPr bwMode="auto">
          <a:xfrm>
            <a:off x="402344" y="1844824"/>
            <a:ext cx="8286808" cy="52322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800" dirty="0">
                <a:solidFill>
                  <a:schemeClr val="bg1"/>
                </a:solidFill>
                <a:latin typeface="Times New Roman" pitchFamily="18" charset="0"/>
                <a:cs typeface="Times New Roman" pitchFamily="18" charset="0"/>
              </a:rPr>
              <a:t>Analyses </a:t>
            </a:r>
            <a:r>
              <a:rPr lang="fr-FR" sz="2800" dirty="0" smtClean="0">
                <a:solidFill>
                  <a:schemeClr val="bg1"/>
                </a:solidFill>
                <a:latin typeface="Times New Roman" pitchFamily="18" charset="0"/>
                <a:cs typeface="Times New Roman" pitchFamily="18" charset="0"/>
              </a:rPr>
              <a:t>granulométriques:</a:t>
            </a:r>
            <a:endParaRPr lang="fr-FR" sz="2800" dirty="0">
              <a:solidFill>
                <a:schemeClr val="bg1"/>
              </a:solidFill>
              <a:latin typeface="Times New Roman" pitchFamily="18" charset="0"/>
              <a:cs typeface="Times New Roman" pitchFamily="18" charset="0"/>
            </a:endParaRPr>
          </a:p>
        </p:txBody>
      </p:sp>
      <p:sp>
        <p:nvSpPr>
          <p:cNvPr id="15" name="Rectangle 11"/>
          <p:cNvSpPr>
            <a:spLocks noChangeArrowheads="1"/>
          </p:cNvSpPr>
          <p:nvPr/>
        </p:nvSpPr>
        <p:spPr bwMode="auto">
          <a:xfrm>
            <a:off x="357158" y="2806811"/>
            <a:ext cx="8429684" cy="1815882"/>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l">
              <a:defRPr/>
            </a:pPr>
            <a:r>
              <a:rPr lang="ar-DZ" sz="2800" dirty="0" smtClean="0">
                <a:solidFill>
                  <a:schemeClr val="bg1"/>
                </a:solidFill>
                <a:latin typeface="Times New Roman" pitchFamily="18" charset="0"/>
                <a:cs typeface="Times New Roman" pitchFamily="18" charset="0"/>
              </a:rPr>
              <a:t>   </a:t>
            </a:r>
            <a:r>
              <a:rPr lang="fr-FR" sz="2800" dirty="0" smtClean="0">
                <a:solidFill>
                  <a:schemeClr val="bg1"/>
                </a:solidFill>
                <a:latin typeface="Times New Roman" pitchFamily="18" charset="0"/>
                <a:cs typeface="Times New Roman" pitchFamily="18" charset="0"/>
              </a:rPr>
              <a:t>L’essai  </a:t>
            </a:r>
            <a:r>
              <a:rPr lang="fr-FR" sz="2800" dirty="0">
                <a:solidFill>
                  <a:schemeClr val="bg1"/>
                </a:solidFill>
                <a:latin typeface="Times New Roman" pitchFamily="18" charset="0"/>
                <a:cs typeface="Times New Roman" pitchFamily="18" charset="0"/>
              </a:rPr>
              <a:t>pour  de déterminer </a:t>
            </a:r>
            <a:r>
              <a:rPr lang="fr-FR" sz="2800" dirty="0" smtClean="0">
                <a:solidFill>
                  <a:schemeClr val="bg1"/>
                </a:solidFill>
                <a:latin typeface="Times New Roman" pitchFamily="18" charset="0"/>
                <a:cs typeface="Times New Roman" pitchFamily="18" charset="0"/>
              </a:rPr>
              <a:t>les </a:t>
            </a:r>
            <a:r>
              <a:rPr lang="fr-FR" sz="2800" dirty="0">
                <a:solidFill>
                  <a:schemeClr val="bg1"/>
                </a:solidFill>
                <a:latin typeface="Times New Roman" pitchFamily="18" charset="0"/>
                <a:cs typeface="Times New Roman" pitchFamily="18" charset="0"/>
              </a:rPr>
              <a:t>poids, la distribution des particules des sols suivant leurs dimensions.</a:t>
            </a:r>
          </a:p>
          <a:p>
            <a:pPr algn="l">
              <a:defRPr/>
            </a:pPr>
            <a:r>
              <a:rPr lang="fr-FR" sz="2800" dirty="0">
                <a:solidFill>
                  <a:schemeClr val="bg1"/>
                </a:solidFill>
                <a:latin typeface="Times New Roman" pitchFamily="18" charset="0"/>
                <a:cs typeface="Times New Roman" pitchFamily="18" charset="0"/>
              </a:rPr>
              <a:t>   L’analyse granulométrique s’obtient par l’ opération suivante:</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424"/>
                                        </p:tgtEl>
                                        <p:attrNameLst>
                                          <p:attrName>style.visibility</p:attrName>
                                        </p:attrNameLst>
                                      </p:cBhvr>
                                      <p:to>
                                        <p:strVal val="visible"/>
                                      </p:to>
                                    </p:set>
                                    <p:anim calcmode="lin" valueType="num">
                                      <p:cBhvr additive="base">
                                        <p:cTn id="11" dur="500" fill="hold"/>
                                        <p:tgtEl>
                                          <p:spTgt spid="17424"/>
                                        </p:tgtEl>
                                        <p:attrNameLst>
                                          <p:attrName>ppt_x</p:attrName>
                                        </p:attrNameLst>
                                      </p:cBhvr>
                                      <p:tavLst>
                                        <p:tav tm="0">
                                          <p:val>
                                            <p:strVal val="#ppt_x"/>
                                          </p:val>
                                        </p:tav>
                                        <p:tav tm="100000">
                                          <p:val>
                                            <p:strVal val="#ppt_x"/>
                                          </p:val>
                                        </p:tav>
                                      </p:tavLst>
                                    </p:anim>
                                    <p:anim calcmode="lin" valueType="num">
                                      <p:cBhvr additive="base">
                                        <p:cTn id="12" dur="500" fill="hold"/>
                                        <p:tgtEl>
                                          <p:spTgt spid="1742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7424"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graphicFrame>
        <p:nvGraphicFramePr>
          <p:cNvPr id="4"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5" name="Rectangle 11"/>
          <p:cNvSpPr>
            <a:spLocks noChangeArrowheads="1"/>
          </p:cNvSpPr>
          <p:nvPr/>
        </p:nvSpPr>
        <p:spPr bwMode="auto">
          <a:xfrm>
            <a:off x="428596" y="571480"/>
            <a:ext cx="8286808" cy="707886"/>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lvl="0"/>
            <a:r>
              <a:rPr lang="fr-FR" sz="2000" dirty="0">
                <a:latin typeface="Times New Roman" panose="02020603050405020304" pitchFamily="18" charset="0"/>
                <a:cs typeface="Times New Roman" panose="02020603050405020304" pitchFamily="18" charset="0"/>
              </a:rPr>
              <a:t>La distribution des granulats du sable est traduite par la courbe appelée « courbe granulométrique » </a:t>
            </a:r>
            <a:endParaRPr lang="en-US" sz="2000" dirty="0">
              <a:latin typeface="Times New Roman" panose="02020603050405020304" pitchFamily="18" charset="0"/>
              <a:cs typeface="Times New Roman" panose="02020603050405020304" pitchFamily="18" charset="0"/>
            </a:endParaRPr>
          </a:p>
        </p:txBody>
      </p:sp>
      <p:sp>
        <p:nvSpPr>
          <p:cNvPr id="6" name="Rectangle 11"/>
          <p:cNvSpPr>
            <a:spLocks noChangeArrowheads="1"/>
          </p:cNvSpPr>
          <p:nvPr/>
        </p:nvSpPr>
        <p:spPr bwMode="auto">
          <a:xfrm>
            <a:off x="428596" y="6100763"/>
            <a:ext cx="8286807" cy="400050"/>
          </a:xfrm>
          <a:prstGeom prst="rect">
            <a:avLst/>
          </a:prstGeom>
          <a:solidFill>
            <a:srgbClr val="00B050"/>
          </a:solidFill>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2000" dirty="0">
                <a:solidFill>
                  <a:schemeClr val="bg1"/>
                </a:solidFill>
                <a:latin typeface="Times New Roman" pitchFamily="18" charset="0"/>
                <a:cs typeface="Times New Roman" pitchFamily="18" charset="0"/>
              </a:rPr>
              <a:t>Figure II.</a:t>
            </a:r>
            <a:r>
              <a:rPr lang="ar-DZ" sz="2000" dirty="0">
                <a:solidFill>
                  <a:schemeClr val="bg1"/>
                </a:solidFill>
                <a:latin typeface="Times New Roman" pitchFamily="18" charset="0"/>
                <a:cs typeface="Times New Roman" pitchFamily="18" charset="0"/>
              </a:rPr>
              <a:t>2</a:t>
            </a:r>
            <a:r>
              <a:rPr lang="fr-FR" sz="2000" dirty="0">
                <a:solidFill>
                  <a:schemeClr val="bg1"/>
                </a:solidFill>
                <a:latin typeface="Times New Roman" pitchFamily="18" charset="0"/>
                <a:cs typeface="Times New Roman" pitchFamily="18" charset="0"/>
              </a:rPr>
              <a:t> </a:t>
            </a:r>
            <a:r>
              <a:rPr lang="fr-FR" sz="2000" dirty="0">
                <a:latin typeface="Times New Roman" panose="02020603050405020304" pitchFamily="18" charset="0"/>
                <a:cs typeface="Times New Roman" panose="02020603050405020304" pitchFamily="18" charset="0"/>
              </a:rPr>
              <a:t>courbe granulométrique de sable de dune zaafrane </a:t>
            </a:r>
            <a:endParaRPr lang="fr-FR" sz="2000" dirty="0">
              <a:solidFill>
                <a:schemeClr val="bg1"/>
              </a:solidFill>
              <a:latin typeface="Times New Roman" pitchFamily="18" charset="0"/>
              <a:cs typeface="Times New Roman" pitchFamily="18" charset="0"/>
            </a:endParaRPr>
          </a:p>
        </p:txBody>
      </p:sp>
      <p:sp>
        <p:nvSpPr>
          <p:cNvPr id="16403" name="Rectangle 19"/>
          <p:cNvSpPr>
            <a:spLocks noChangeArrowheads="1"/>
          </p:cNvSpPr>
          <p:nvPr/>
        </p:nvSpPr>
        <p:spPr bwMode="auto">
          <a:xfrm>
            <a:off x="0" y="0"/>
            <a:ext cx="9144000" cy="0"/>
          </a:xfrm>
          <a:prstGeom prst="rect">
            <a:avLst/>
          </a:prstGeom>
          <a:noFill/>
          <a:ln w="31750" cap="flat" cmpd="sng">
            <a:noFill/>
            <a:prstDash val="solid"/>
            <a:miter lim="800000"/>
            <a:headEnd type="none" w="med" len="med"/>
            <a:tailEnd type="none" w="med" len="med"/>
          </a:ln>
          <a:effectLst>
            <a:prstShdw prst="shdw17" dist="17961" dir="2700000">
              <a:schemeClr val="accent1">
                <a:gamma/>
                <a:shade val="60000"/>
                <a:invGamma/>
              </a:schemeClr>
            </a:prstShdw>
          </a:effectLst>
        </p:spPr>
        <p:txBody>
          <a:bodyPr wrap="none" anchor="ctr">
            <a:spAutoFit/>
          </a:bodyPr>
          <a:lstStyle/>
          <a:p>
            <a:pPr>
              <a:defRPr/>
            </a:pPr>
            <a:endParaRPr lang="fr-FR"/>
          </a:p>
        </p:txBody>
      </p:sp>
      <p:pic>
        <p:nvPicPr>
          <p:cNvPr id="2" name="Image 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28596" y="1493680"/>
            <a:ext cx="8286807" cy="43835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graphicFrame>
        <p:nvGraphicFramePr>
          <p:cNvPr id="4"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5" name="Rectangle 74"/>
          <p:cNvSpPr>
            <a:spLocks noChangeArrowheads="1"/>
          </p:cNvSpPr>
          <p:nvPr/>
        </p:nvSpPr>
        <p:spPr bwMode="auto">
          <a:xfrm>
            <a:off x="428596" y="714356"/>
            <a:ext cx="4143404" cy="40011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defRPr/>
            </a:pPr>
            <a:r>
              <a:rPr lang="fr-FR" sz="2000" dirty="0">
                <a:solidFill>
                  <a:schemeClr val="bg1"/>
                </a:solidFill>
                <a:latin typeface="Times New Roman" pitchFamily="18" charset="0"/>
                <a:cs typeface="Times New Roman" pitchFamily="18" charset="0"/>
              </a:rPr>
              <a:t>Essai de Proctor</a:t>
            </a:r>
            <a:r>
              <a:rPr lang="fr-FR" sz="2000" dirty="0">
                <a:solidFill>
                  <a:srgbClr val="FF0000"/>
                </a:solidFill>
                <a:latin typeface="Times New Roman" pitchFamily="18" charset="0"/>
                <a:cs typeface="Times New Roman" pitchFamily="18" charset="0"/>
              </a:rPr>
              <a:t> </a:t>
            </a:r>
            <a:r>
              <a:rPr lang="fr-FR" sz="2000" dirty="0" smtClean="0">
                <a:solidFill>
                  <a:schemeClr val="bg1"/>
                </a:solidFill>
                <a:latin typeface="Times New Roman" pitchFamily="18" charset="0"/>
                <a:cs typeface="Times New Roman" pitchFamily="18" charset="0"/>
              </a:rPr>
              <a:t>modifié:</a:t>
            </a:r>
            <a:endParaRPr lang="fr-FR" sz="2000" dirty="0">
              <a:solidFill>
                <a:schemeClr val="bg1"/>
              </a:solidFill>
              <a:latin typeface="Times New Roman" pitchFamily="18" charset="0"/>
              <a:cs typeface="Times New Roman" pitchFamily="18" charset="0"/>
            </a:endParaRPr>
          </a:p>
        </p:txBody>
      </p:sp>
      <p:sp>
        <p:nvSpPr>
          <p:cNvPr id="11" name="Rectangle 11"/>
          <p:cNvSpPr>
            <a:spLocks noChangeArrowheads="1"/>
          </p:cNvSpPr>
          <p:nvPr/>
        </p:nvSpPr>
        <p:spPr bwMode="auto">
          <a:xfrm>
            <a:off x="428596" y="5572140"/>
            <a:ext cx="4143404" cy="584200"/>
          </a:xfrm>
          <a:prstGeom prst="rect">
            <a:avLst/>
          </a:prstGeom>
          <a:solidFill>
            <a:srgbClr val="00B050"/>
          </a:solidFill>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defRPr/>
            </a:pPr>
            <a:r>
              <a:rPr lang="fr-FR" sz="1600" dirty="0">
                <a:solidFill>
                  <a:schemeClr val="bg1"/>
                </a:solidFill>
                <a:latin typeface="Times New Roman" pitchFamily="18" charset="0"/>
                <a:cs typeface="Times New Roman" pitchFamily="18" charset="0"/>
              </a:rPr>
              <a:t>Figure II.</a:t>
            </a:r>
            <a:r>
              <a:rPr lang="ar-DZ" sz="1600" dirty="0">
                <a:solidFill>
                  <a:schemeClr val="bg1"/>
                </a:solidFill>
                <a:latin typeface="Times New Roman" pitchFamily="18" charset="0"/>
                <a:cs typeface="Times New Roman" pitchFamily="18" charset="0"/>
              </a:rPr>
              <a:t>3</a:t>
            </a:r>
            <a:r>
              <a:rPr lang="fr-FR" sz="1600" dirty="0">
                <a:solidFill>
                  <a:schemeClr val="bg1"/>
                </a:solidFill>
                <a:latin typeface="Times New Roman" pitchFamily="18" charset="0"/>
                <a:cs typeface="Times New Roman" pitchFamily="18" charset="0"/>
              </a:rPr>
              <a:t>: </a:t>
            </a:r>
            <a:r>
              <a:rPr lang="fr-FR" sz="1600" dirty="0">
                <a:latin typeface="Times New Roman" panose="02020603050405020304" pitchFamily="18" charset="0"/>
                <a:cs typeface="Times New Roman" panose="02020603050405020304" pitchFamily="18" charset="0"/>
              </a:rPr>
              <a:t>Essai de Proctor modifié de sable de dune de zaafrane</a:t>
            </a:r>
            <a:r>
              <a:rPr lang="fr-FR" sz="1600" dirty="0" smtClean="0">
                <a:solidFill>
                  <a:schemeClr val="bg1"/>
                </a:solidFill>
                <a:latin typeface="Times New Roman" pitchFamily="18" charset="0"/>
                <a:cs typeface="Times New Roman" pitchFamily="18" charset="0"/>
              </a:rPr>
              <a:t>.</a:t>
            </a:r>
            <a:endParaRPr lang="fr-FR" sz="1600" dirty="0">
              <a:solidFill>
                <a:schemeClr val="bg1"/>
              </a:solidFill>
              <a:latin typeface="Times New Roman" pitchFamily="18" charset="0"/>
              <a:cs typeface="Times New Roman" pitchFamily="18" charset="0"/>
            </a:endParaRPr>
          </a:p>
        </p:txBody>
      </p:sp>
      <p:sp>
        <p:nvSpPr>
          <p:cNvPr id="13" name="Rectangle 11"/>
          <p:cNvSpPr>
            <a:spLocks noChangeArrowheads="1"/>
          </p:cNvSpPr>
          <p:nvPr/>
        </p:nvSpPr>
        <p:spPr bwMode="auto">
          <a:xfrm>
            <a:off x="4786314" y="5572140"/>
            <a:ext cx="3929090" cy="584775"/>
          </a:xfrm>
          <a:prstGeom prst="rect">
            <a:avLst/>
          </a:prstGeom>
          <a:solidFill>
            <a:srgbClr val="00B050"/>
          </a:solidFill>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defRPr/>
            </a:pPr>
            <a:r>
              <a:rPr lang="fr-FR" sz="1600" dirty="0">
                <a:solidFill>
                  <a:schemeClr val="bg1"/>
                </a:solidFill>
                <a:latin typeface="Times New Roman" pitchFamily="18" charset="0"/>
                <a:cs typeface="Times New Roman" pitchFamily="18" charset="0"/>
              </a:rPr>
              <a:t>Tableau II.3 : Résultats de l’essai de Proctor modifié</a:t>
            </a:r>
          </a:p>
        </p:txBody>
      </p:sp>
      <p:graphicFrame>
        <p:nvGraphicFramePr>
          <p:cNvPr id="10" name="Tableau 9"/>
          <p:cNvGraphicFramePr>
            <a:graphicFrameLocks noGrp="1"/>
          </p:cNvGraphicFramePr>
          <p:nvPr>
            <p:extLst>
              <p:ext uri="{D42A27DB-BD31-4B8C-83A1-F6EECF244321}">
                <p14:modId xmlns:p14="http://schemas.microsoft.com/office/powerpoint/2010/main" xmlns="" val="827071915"/>
              </p:ext>
            </p:extLst>
          </p:nvPr>
        </p:nvGraphicFramePr>
        <p:xfrm>
          <a:off x="4714877" y="4357694"/>
          <a:ext cx="4000528" cy="1049542"/>
        </p:xfrm>
        <a:graphic>
          <a:graphicData uri="http://schemas.openxmlformats.org/drawingml/2006/table">
            <a:tbl>
              <a:tblPr firstRow="1" bandRow="1">
                <a:tableStyleId>{D7AC3CCA-C797-4891-BE02-D94E43425B78}</a:tableStyleId>
              </a:tblPr>
              <a:tblGrid>
                <a:gridCol w="1651382"/>
                <a:gridCol w="1174573"/>
                <a:gridCol w="1174573"/>
              </a:tblGrid>
              <a:tr h="409462">
                <a:tc>
                  <a:txBody>
                    <a:bodyPr/>
                    <a:lstStyle/>
                    <a:p>
                      <a:pPr algn="ctr"/>
                      <a:endParaRPr lang="fr-FR" b="1" dirty="0">
                        <a:latin typeface="Times New Roman" pitchFamily="18" charset="0"/>
                        <a:cs typeface="Times New Roman" pitchFamily="18" charset="0"/>
                      </a:endParaRPr>
                    </a:p>
                  </a:txBody>
                  <a:tcPr anchor="ctr">
                    <a:lnL w="12700" cmpd="sng">
                      <a:noFill/>
                    </a:lnL>
                    <a:lnT w="12700" cmpd="sng">
                      <a:noFill/>
                    </a:lnT>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800" b="1" kern="1200" dirty="0" smtClean="0">
                          <a:latin typeface="Times New Roman" pitchFamily="18" charset="0"/>
                          <a:cs typeface="Times New Roman" pitchFamily="18" charset="0"/>
                          <a:sym typeface="Symbol"/>
                        </a:rPr>
                        <a:t></a:t>
                      </a:r>
                      <a:r>
                        <a:rPr lang="fr-FR" sz="1800" b="1" kern="1200" dirty="0" smtClean="0">
                          <a:latin typeface="Times New Roman" pitchFamily="18" charset="0"/>
                          <a:cs typeface="Times New Roman" pitchFamily="18" charset="0"/>
                        </a:rPr>
                        <a:t>d (t/ m</a:t>
                      </a:r>
                      <a:r>
                        <a:rPr lang="fr-FR" sz="1800" b="1" kern="1200" baseline="30000" dirty="0" smtClean="0">
                          <a:latin typeface="Times New Roman" pitchFamily="18" charset="0"/>
                          <a:cs typeface="Times New Roman" pitchFamily="18" charset="0"/>
                        </a:rPr>
                        <a:t>3</a:t>
                      </a:r>
                      <a:r>
                        <a:rPr lang="fr-FR" sz="1800" b="1" kern="1200" dirty="0" smtClean="0">
                          <a:latin typeface="Times New Roman" pitchFamily="18" charset="0"/>
                          <a:cs typeface="Times New Roman" pitchFamily="18" charset="0"/>
                        </a:rPr>
                        <a:t>)</a:t>
                      </a:r>
                      <a:endParaRPr lang="fr-FR" b="1" dirty="0" smtClean="0">
                        <a:latin typeface="Times New Roman" pitchFamily="18" charset="0"/>
                        <a:cs typeface="Times New Roman" pitchFamily="18" charset="0"/>
                      </a:endParaRPr>
                    </a:p>
                  </a:txBody>
                  <a:tcPr anchor="ctr"/>
                </a:tc>
                <a:tc>
                  <a:txBody>
                    <a:bodyPr/>
                    <a:lstStyle/>
                    <a:p>
                      <a:pPr algn="ctr"/>
                      <a:r>
                        <a:rPr lang="fr-FR" sz="1800" b="1" kern="1200" dirty="0" smtClean="0">
                          <a:latin typeface="Times New Roman" pitchFamily="18" charset="0"/>
                          <a:cs typeface="Times New Roman" pitchFamily="18" charset="0"/>
                        </a:rPr>
                        <a:t>w% opt</a:t>
                      </a:r>
                      <a:endParaRPr lang="fr-FR" b="1" dirty="0">
                        <a:latin typeface="Times New Roman" pitchFamily="18" charset="0"/>
                        <a:cs typeface="Times New Roman" pitchFamily="18" charset="0"/>
                      </a:endParaRPr>
                    </a:p>
                  </a:txBody>
                  <a:tcPr anchor="ctr"/>
                </a:tc>
              </a:tr>
              <a:tr h="582847">
                <a:tc>
                  <a:txBody>
                    <a:bodyPr/>
                    <a:lstStyle/>
                    <a:p>
                      <a:pPr algn="ctr"/>
                      <a:r>
                        <a:rPr lang="fr-FR" sz="1800" kern="1200" dirty="0" smtClean="0">
                          <a:solidFill>
                            <a:schemeClr val="dk1"/>
                          </a:solidFill>
                          <a:effectLst/>
                          <a:latin typeface="Times New Roman" panose="02020603050405020304" pitchFamily="18" charset="0"/>
                          <a:ea typeface="+mn-ea"/>
                          <a:cs typeface="Times New Roman" panose="02020603050405020304" pitchFamily="18" charset="0"/>
                        </a:rPr>
                        <a:t>Sable de zaafrane</a:t>
                      </a:r>
                      <a:endParaRPr lang="fr-FR" sz="1600" b="1" dirty="0">
                        <a:solidFill>
                          <a:schemeClr val="tx1"/>
                        </a:solidFill>
                        <a:latin typeface="Times New Roman" pitchFamily="18" charset="0"/>
                        <a:cs typeface="Times New Roman" pitchFamily="18" charset="0"/>
                      </a:endParaRPr>
                    </a:p>
                  </a:txBody>
                  <a:tcPr anchor="ctr"/>
                </a:tc>
                <a:tc>
                  <a:txBody>
                    <a:bodyPr/>
                    <a:lstStyle/>
                    <a:p>
                      <a:pPr algn="ctr"/>
                      <a:r>
                        <a:rPr lang="ar-DZ" sz="1800" b="1" kern="1200" dirty="0" smtClean="0">
                          <a:latin typeface="Times New Roman" pitchFamily="18" charset="0"/>
                          <a:cs typeface="Times New Roman" pitchFamily="18" charset="0"/>
                        </a:rPr>
                        <a:t>    </a:t>
                      </a:r>
                      <a:r>
                        <a:rPr lang="fr-FR" sz="1800" b="1" kern="1200" dirty="0" smtClean="0">
                          <a:latin typeface="Times New Roman" pitchFamily="18" charset="0"/>
                          <a:cs typeface="Times New Roman" pitchFamily="18" charset="0"/>
                        </a:rPr>
                        <a:t>1.72</a:t>
                      </a:r>
                      <a:endParaRPr lang="fr-FR" b="1" dirty="0">
                        <a:latin typeface="Times New Roman" pitchFamily="18" charset="0"/>
                        <a:cs typeface="Times New Roman" pitchFamily="18" charset="0"/>
                      </a:endParaRPr>
                    </a:p>
                  </a:txBody>
                  <a:tcPr anchor="ctr"/>
                </a:tc>
                <a:tc>
                  <a:txBody>
                    <a:bodyPr/>
                    <a:lstStyle/>
                    <a:p>
                      <a:pPr algn="ctr"/>
                      <a:r>
                        <a:rPr lang="ar-DZ" sz="1800" b="1" kern="1200" dirty="0" smtClean="0">
                          <a:latin typeface="Times New Roman" pitchFamily="18" charset="0"/>
                          <a:cs typeface="Times New Roman" pitchFamily="18" charset="0"/>
                        </a:rPr>
                        <a:t>   </a:t>
                      </a:r>
                      <a:r>
                        <a:rPr lang="fr-FR" sz="1800" b="1" kern="1200" dirty="0" smtClean="0">
                          <a:latin typeface="Times New Roman" pitchFamily="18" charset="0"/>
                          <a:cs typeface="Times New Roman" pitchFamily="18" charset="0"/>
                        </a:rPr>
                        <a:t>11</a:t>
                      </a:r>
                      <a:endParaRPr lang="fr-FR" b="1" dirty="0">
                        <a:latin typeface="Times New Roman" pitchFamily="18" charset="0"/>
                        <a:cs typeface="Times New Roman" pitchFamily="18" charset="0"/>
                      </a:endParaRPr>
                    </a:p>
                  </a:txBody>
                  <a:tcPr anchor="ctr"/>
                </a:tc>
              </a:tr>
            </a:tbl>
          </a:graphicData>
        </a:graphic>
      </p:graphicFrame>
      <p:pic>
        <p:nvPicPr>
          <p:cNvPr id="16" name="Image 15" descr="20091008__5287286639.jpg"/>
          <p:cNvPicPr>
            <a:picLocks noChangeAspect="1"/>
          </p:cNvPicPr>
          <p:nvPr/>
        </p:nvPicPr>
        <p:blipFill>
          <a:blip r:embed="rId3" cstate="print"/>
          <a:stretch>
            <a:fillRect/>
          </a:stretch>
        </p:blipFill>
        <p:spPr>
          <a:xfrm>
            <a:off x="4786314" y="714356"/>
            <a:ext cx="3929090" cy="3500430"/>
          </a:xfrm>
          <a:prstGeom prst="rect">
            <a:avLst/>
          </a:prstGeom>
          <a:ln>
            <a:noFill/>
          </a:ln>
          <a:effectLst>
            <a:outerShdw blurRad="292100" dist="139700" dir="2700000" algn="tl" rotWithShape="0">
              <a:srgbClr val="333333">
                <a:alpha val="65000"/>
              </a:srgbClr>
            </a:outerShdw>
          </a:effectLst>
        </p:spPr>
      </p:pic>
      <p:graphicFrame>
        <p:nvGraphicFramePr>
          <p:cNvPr id="15" name="Graphique 14"/>
          <p:cNvGraphicFramePr/>
          <p:nvPr>
            <p:extLst>
              <p:ext uri="{D42A27DB-BD31-4B8C-83A1-F6EECF244321}">
                <p14:modId xmlns:p14="http://schemas.microsoft.com/office/powerpoint/2010/main" xmlns="" val="2432354899"/>
              </p:ext>
            </p:extLst>
          </p:nvPr>
        </p:nvGraphicFramePr>
        <p:xfrm>
          <a:off x="251521" y="1257374"/>
          <a:ext cx="4320479" cy="375277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sp>
        <p:nvSpPr>
          <p:cNvPr id="4" name="Rectangle 74"/>
          <p:cNvSpPr>
            <a:spLocks noChangeArrowheads="1"/>
          </p:cNvSpPr>
          <p:nvPr/>
        </p:nvSpPr>
        <p:spPr bwMode="auto">
          <a:xfrm>
            <a:off x="428596" y="714356"/>
            <a:ext cx="8286808" cy="52322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800" dirty="0" smtClean="0">
                <a:solidFill>
                  <a:schemeClr val="bg1"/>
                </a:solidFill>
                <a:latin typeface="Times New Roman" pitchFamily="18" charset="0"/>
                <a:cs typeface="Times New Roman" pitchFamily="18" charset="0"/>
              </a:rPr>
              <a:t>ESSAI  CBR :</a:t>
            </a:r>
            <a:endParaRPr lang="fr-FR" sz="2800" dirty="0">
              <a:solidFill>
                <a:schemeClr val="bg1"/>
              </a:solidFill>
              <a:latin typeface="Times New Roman" pitchFamily="18" charset="0"/>
              <a:cs typeface="Times New Roman" pitchFamily="18" charset="0"/>
            </a:endParaRPr>
          </a:p>
        </p:txBody>
      </p:sp>
      <p:graphicFrame>
        <p:nvGraphicFramePr>
          <p:cNvPr id="5"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6" name="Rectangle 11"/>
          <p:cNvSpPr>
            <a:spLocks noChangeArrowheads="1"/>
          </p:cNvSpPr>
          <p:nvPr/>
        </p:nvSpPr>
        <p:spPr bwMode="auto">
          <a:xfrm>
            <a:off x="428596" y="1428736"/>
            <a:ext cx="8286807" cy="2677656"/>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just">
              <a:defRPr/>
            </a:pPr>
            <a:r>
              <a:rPr lang="ar-DZ" sz="2400" dirty="0">
                <a:solidFill>
                  <a:schemeClr val="bg1"/>
                </a:solidFill>
                <a:latin typeface="Times New Roman" pitchFamily="18" charset="0"/>
                <a:cs typeface="Times New Roman" pitchFamily="18" charset="0"/>
              </a:rPr>
              <a:t>   </a:t>
            </a:r>
            <a:r>
              <a:rPr lang="fr-FR" sz="2400" dirty="0">
                <a:solidFill>
                  <a:schemeClr val="bg1"/>
                </a:solidFill>
                <a:latin typeface="Times New Roman" pitchFamily="18" charset="0"/>
                <a:cs typeface="Times New Roman" pitchFamily="18" charset="0"/>
              </a:rPr>
              <a:t> Le mode de construction d’une chaussée ou d’une piste souple dépend de :</a:t>
            </a:r>
          </a:p>
          <a:p>
            <a:pPr algn="just">
              <a:defRPr/>
            </a:pPr>
            <a:r>
              <a:rPr lang="ar-DZ" sz="2400" dirty="0">
                <a:solidFill>
                  <a:schemeClr val="bg1"/>
                </a:solidFill>
                <a:latin typeface="Times New Roman" pitchFamily="18" charset="0"/>
                <a:cs typeface="Times New Roman" pitchFamily="18" charset="0"/>
              </a:rPr>
              <a:t>-</a:t>
            </a:r>
            <a:r>
              <a:rPr lang="fr-FR" sz="2400" dirty="0">
                <a:solidFill>
                  <a:schemeClr val="bg1"/>
                </a:solidFill>
                <a:latin typeface="Times New Roman" pitchFamily="18" charset="0"/>
                <a:cs typeface="Times New Roman" pitchFamily="18" charset="0"/>
              </a:rPr>
              <a:t>L’intensité du trafic </a:t>
            </a:r>
          </a:p>
          <a:p>
            <a:pPr algn="just">
              <a:defRPr/>
            </a:pPr>
            <a:r>
              <a:rPr lang="ar-DZ" sz="2400" dirty="0">
                <a:solidFill>
                  <a:schemeClr val="bg1"/>
                </a:solidFill>
                <a:latin typeface="Times New Roman" pitchFamily="18" charset="0"/>
                <a:cs typeface="Times New Roman" pitchFamily="18" charset="0"/>
              </a:rPr>
              <a:t>-</a:t>
            </a:r>
            <a:r>
              <a:rPr lang="fr-FR" sz="2400" dirty="0">
                <a:solidFill>
                  <a:schemeClr val="bg1"/>
                </a:solidFill>
                <a:latin typeface="Times New Roman" pitchFamily="18" charset="0"/>
                <a:cs typeface="Times New Roman" pitchFamily="18" charset="0"/>
              </a:rPr>
              <a:t>Caractéristiques du sous-jacent</a:t>
            </a:r>
          </a:p>
          <a:p>
            <a:pPr algn="just">
              <a:defRPr/>
            </a:pPr>
            <a:r>
              <a:rPr lang="ar-DZ" sz="2400" dirty="0">
                <a:solidFill>
                  <a:schemeClr val="bg1"/>
                </a:solidFill>
                <a:latin typeface="Times New Roman" pitchFamily="18" charset="0"/>
                <a:cs typeface="Times New Roman" pitchFamily="18" charset="0"/>
              </a:rPr>
              <a:t>   </a:t>
            </a:r>
            <a:r>
              <a:rPr lang="fr-FR" sz="2400" dirty="0">
                <a:solidFill>
                  <a:schemeClr val="bg1"/>
                </a:solidFill>
                <a:latin typeface="Times New Roman" pitchFamily="18" charset="0"/>
                <a:cs typeface="Times New Roman" pitchFamily="18" charset="0"/>
              </a:rPr>
              <a:t> Le but de l’essai </a:t>
            </a:r>
            <a:r>
              <a:rPr lang="fr-FR" sz="2400" dirty="0" smtClean="0">
                <a:solidFill>
                  <a:schemeClr val="bg1"/>
                </a:solidFill>
                <a:latin typeface="Times New Roman" pitchFamily="18" charset="0"/>
                <a:cs typeface="Times New Roman" pitchFamily="18" charset="0"/>
              </a:rPr>
              <a:t>CBR </a:t>
            </a:r>
            <a:r>
              <a:rPr lang="fr-FR" sz="2400" dirty="0">
                <a:solidFill>
                  <a:schemeClr val="bg1"/>
                </a:solidFill>
                <a:latin typeface="Times New Roman" pitchFamily="18" charset="0"/>
                <a:cs typeface="Times New Roman" pitchFamily="18" charset="0"/>
              </a:rPr>
              <a:t>est précisément d’apprécier l’aptitude du sol à supporter des charges routières pour permettre de dimensionner de la couche de fondation.</a:t>
            </a:r>
            <a:r>
              <a:rPr lang="ar-DZ" sz="2400" dirty="0">
                <a:solidFill>
                  <a:schemeClr val="bg1"/>
                </a:solidFill>
                <a:latin typeface="Times New Roman" pitchFamily="18" charset="0"/>
                <a:cs typeface="Times New Roman" pitchFamily="18" charset="0"/>
              </a:rPr>
              <a:t> </a:t>
            </a:r>
            <a:endParaRPr lang="fr-FR" sz="2400" dirty="0">
              <a:solidFill>
                <a:schemeClr val="bg1"/>
              </a:solidFill>
              <a:latin typeface="Times New Roman" pitchFamily="18" charset="0"/>
              <a:cs typeface="Times New Roman" pitchFamily="18"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sp>
        <p:nvSpPr>
          <p:cNvPr id="19458" name="Rectangle 3"/>
          <p:cNvSpPr>
            <a:spLocks noChangeArrowheads="1"/>
          </p:cNvSpPr>
          <p:nvPr/>
        </p:nvSpPr>
        <p:spPr bwMode="auto">
          <a:xfrm>
            <a:off x="428596" y="714356"/>
            <a:ext cx="8286808" cy="52322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800" dirty="0" smtClean="0">
                <a:solidFill>
                  <a:schemeClr val="bg1"/>
                </a:solidFill>
                <a:latin typeface="Times New Roman" pitchFamily="18" charset="0"/>
                <a:cs typeface="Times New Roman" pitchFamily="18" charset="0"/>
              </a:rPr>
              <a:t>Le ciment</a:t>
            </a:r>
            <a:r>
              <a:rPr lang="fr-FR" sz="2800" dirty="0">
                <a:solidFill>
                  <a:schemeClr val="bg1"/>
                </a:solidFill>
                <a:latin typeface="Times New Roman" pitchFamily="18" charset="0"/>
                <a:cs typeface="Times New Roman" pitchFamily="18" charset="0"/>
              </a:rPr>
              <a:t> </a:t>
            </a:r>
            <a:r>
              <a:rPr lang="fr-FR" sz="2800" dirty="0" smtClean="0">
                <a:solidFill>
                  <a:schemeClr val="bg1"/>
                </a:solidFill>
                <a:latin typeface="Times New Roman" pitchFamily="18" charset="0"/>
                <a:cs typeface="Times New Roman" pitchFamily="18" charset="0"/>
              </a:rPr>
              <a:t>:</a:t>
            </a:r>
            <a:endParaRPr lang="fr-FR" sz="2800" dirty="0">
              <a:solidFill>
                <a:schemeClr val="bg1"/>
              </a:solidFill>
              <a:latin typeface="Times New Roman" pitchFamily="18" charset="0"/>
              <a:cs typeface="Times New Roman" pitchFamily="18" charset="0"/>
            </a:endParaRPr>
          </a:p>
        </p:txBody>
      </p:sp>
      <p:graphicFrame>
        <p:nvGraphicFramePr>
          <p:cNvPr id="5"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 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6" name="Rectangle 11"/>
          <p:cNvSpPr>
            <a:spLocks noChangeArrowheads="1"/>
          </p:cNvSpPr>
          <p:nvPr/>
        </p:nvSpPr>
        <p:spPr bwMode="auto">
          <a:xfrm>
            <a:off x="428596" y="1428736"/>
            <a:ext cx="8286808" cy="2308324"/>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l"/>
            <a:r>
              <a:rPr lang="fr-FR" sz="2400" dirty="0" smtClean="0">
                <a:latin typeface="Times New Roman" pitchFamily="18" charset="0"/>
                <a:cs typeface="Times New Roman" pitchFamily="18" charset="0"/>
              </a:rPr>
              <a:t>Le ciment est un liant hydraulique, qui gâche avec l’eau, forme une pâte qui fait prise et durcit par suite de réactions et processus d’hydratation et qui, après durcissement, conserve sa résistance et sa stabilité même sous l’eau. Ce ciment sera utilisé comme ajout afin d’augmenter à une certaine limite l’hydraulicité de la ciment.</a:t>
            </a:r>
            <a:endParaRPr lang="fr-FR" sz="2400" dirty="0">
              <a:latin typeface="Times New Roman" pitchFamily="18" charset="0"/>
              <a:cs typeface="Times New Roman" pitchFamily="18"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additive="base">
                                        <p:cTn id="7" dur="500" fill="hold"/>
                                        <p:tgtEl>
                                          <p:spTgt spid="19458"/>
                                        </p:tgtEl>
                                        <p:attrNameLst>
                                          <p:attrName>ppt_x</p:attrName>
                                        </p:attrNameLst>
                                      </p:cBhvr>
                                      <p:tavLst>
                                        <p:tav tm="0">
                                          <p:val>
                                            <p:strVal val="#ppt_x"/>
                                          </p:val>
                                        </p:tav>
                                        <p:tav tm="100000">
                                          <p:val>
                                            <p:strVal val="#ppt_x"/>
                                          </p:val>
                                        </p:tav>
                                      </p:tavLst>
                                    </p:anim>
                                    <p:anim calcmode="lin" valueType="num">
                                      <p:cBhvr additive="base">
                                        <p:cTn id="8" dur="500" fill="hold"/>
                                        <p:tgtEl>
                                          <p:spTgt spid="1945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graphicFrame>
        <p:nvGraphicFramePr>
          <p:cNvPr id="4"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5" name="Rectangle 74"/>
          <p:cNvSpPr>
            <a:spLocks noChangeArrowheads="1"/>
          </p:cNvSpPr>
          <p:nvPr/>
        </p:nvSpPr>
        <p:spPr bwMode="auto">
          <a:xfrm>
            <a:off x="428596" y="1285860"/>
            <a:ext cx="8286808" cy="461665"/>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400" dirty="0">
                <a:solidFill>
                  <a:schemeClr val="bg1"/>
                </a:solidFill>
                <a:latin typeface="Times New Roman" pitchFamily="18" charset="0"/>
                <a:cs typeface="Times New Roman" pitchFamily="18" charset="0"/>
              </a:rPr>
              <a:t>Caractérisation </a:t>
            </a:r>
            <a:r>
              <a:rPr lang="fr-FR" sz="2400" dirty="0" smtClean="0">
                <a:solidFill>
                  <a:schemeClr val="bg1"/>
                </a:solidFill>
                <a:latin typeface="Times New Roman" pitchFamily="18" charset="0"/>
                <a:cs typeface="Times New Roman" pitchFamily="18" charset="0"/>
              </a:rPr>
              <a:t>physique:</a:t>
            </a:r>
            <a:r>
              <a:rPr lang="fr-FR" sz="2400" dirty="0">
                <a:solidFill>
                  <a:schemeClr val="bg1"/>
                </a:solidFill>
                <a:latin typeface="Times New Roman" pitchFamily="18" charset="0"/>
                <a:cs typeface="Times New Roman" pitchFamily="18" charset="0"/>
              </a:rPr>
              <a:t> </a:t>
            </a:r>
          </a:p>
        </p:txBody>
      </p:sp>
      <p:sp>
        <p:nvSpPr>
          <p:cNvPr id="7" name="Rectangle 11"/>
          <p:cNvSpPr>
            <a:spLocks noChangeArrowheads="1"/>
          </p:cNvSpPr>
          <p:nvPr/>
        </p:nvSpPr>
        <p:spPr bwMode="auto">
          <a:xfrm>
            <a:off x="428596" y="5214950"/>
            <a:ext cx="8286808" cy="400050"/>
          </a:xfrm>
          <a:prstGeom prst="rect">
            <a:avLst/>
          </a:prstGeom>
          <a:solidFill>
            <a:srgbClr val="00B050"/>
          </a:solidFill>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2000" dirty="0">
                <a:solidFill>
                  <a:schemeClr val="bg1"/>
                </a:solidFill>
                <a:latin typeface="Times New Roman" pitchFamily="18" charset="0"/>
                <a:cs typeface="Times New Roman" pitchFamily="18" charset="0"/>
              </a:rPr>
              <a:t>Tableau II.4 : Caractéristique physique  de la  </a:t>
            </a:r>
            <a:r>
              <a:rPr lang="fr-FR" sz="2000" dirty="0" smtClean="0">
                <a:solidFill>
                  <a:schemeClr val="bg1"/>
                </a:solidFill>
                <a:latin typeface="Times New Roman" pitchFamily="18" charset="0"/>
                <a:cs typeface="Times New Roman" pitchFamily="18" charset="0"/>
              </a:rPr>
              <a:t>ciment</a:t>
            </a:r>
            <a:endParaRPr lang="fr-FR" sz="2000" dirty="0">
              <a:solidFill>
                <a:schemeClr val="bg1"/>
              </a:solidFill>
              <a:latin typeface="Times New Roman" pitchFamily="18" charset="0"/>
              <a:cs typeface="Times New Roman" pitchFamily="18" charset="0"/>
            </a:endParaRPr>
          </a:p>
        </p:txBody>
      </p:sp>
      <p:graphicFrame>
        <p:nvGraphicFramePr>
          <p:cNvPr id="9" name="Tableau 8"/>
          <p:cNvGraphicFramePr>
            <a:graphicFrameLocks noGrp="1"/>
          </p:cNvGraphicFramePr>
          <p:nvPr/>
        </p:nvGraphicFramePr>
        <p:xfrm>
          <a:off x="611560" y="2420888"/>
          <a:ext cx="6785724" cy="1800200"/>
        </p:xfrm>
        <a:graphic>
          <a:graphicData uri="http://schemas.openxmlformats.org/drawingml/2006/table">
            <a:tbl>
              <a:tblPr>
                <a:tableStyleId>{638B1855-1B75-4FBE-930C-398BA8C253C6}</a:tableStyleId>
              </a:tblPr>
              <a:tblGrid>
                <a:gridCol w="3392862"/>
                <a:gridCol w="3392862"/>
              </a:tblGrid>
              <a:tr h="900100">
                <a:tc>
                  <a:txBody>
                    <a:bodyPr/>
                    <a:lstStyle/>
                    <a:p>
                      <a:pPr marL="1737360" indent="-1737360" algn="just">
                        <a:lnSpc>
                          <a:spcPct val="150000"/>
                        </a:lnSpc>
                        <a:spcAft>
                          <a:spcPts val="0"/>
                        </a:spcAft>
                      </a:pPr>
                      <a:r>
                        <a:rPr lang="fr-FR" sz="1800" dirty="0">
                          <a:solidFill>
                            <a:schemeClr val="tx1">
                              <a:lumMod val="65000"/>
                              <a:lumOff val="35000"/>
                            </a:schemeClr>
                          </a:solidFill>
                          <a:latin typeface="Times New Roman" pitchFamily="18" charset="0"/>
                          <a:cs typeface="Times New Roman" pitchFamily="18" charset="0"/>
                        </a:rPr>
                        <a:t>La masse volumique apparente</a:t>
                      </a:r>
                      <a:endParaRPr lang="fr-FR" sz="1800" dirty="0">
                        <a:solidFill>
                          <a:schemeClr val="tx1">
                            <a:lumMod val="65000"/>
                            <a:lumOff val="35000"/>
                          </a:schemeClr>
                        </a:solidFill>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37360" indent="-1737360" algn="just">
                        <a:lnSpc>
                          <a:spcPct val="150000"/>
                        </a:lnSpc>
                        <a:spcAft>
                          <a:spcPts val="0"/>
                        </a:spcAft>
                      </a:pPr>
                      <a:r>
                        <a:rPr lang="fr-FR" sz="1800" dirty="0">
                          <a:solidFill>
                            <a:schemeClr val="tx1">
                              <a:lumMod val="65000"/>
                              <a:lumOff val="35000"/>
                            </a:schemeClr>
                          </a:solidFill>
                          <a:latin typeface="Times New Roman" pitchFamily="18" charset="0"/>
                          <a:cs typeface="Times New Roman" pitchFamily="18" charset="0"/>
                        </a:rPr>
                        <a:t>La masse volumique absolue</a:t>
                      </a:r>
                      <a:endParaRPr lang="fr-FR" sz="1800" dirty="0">
                        <a:solidFill>
                          <a:schemeClr val="tx1">
                            <a:lumMod val="65000"/>
                            <a:lumOff val="35000"/>
                          </a:schemeClr>
                        </a:solidFill>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900100">
                <a:tc>
                  <a:txBody>
                    <a:bodyPr/>
                    <a:lstStyle/>
                    <a:p>
                      <a:pPr marL="1737360" indent="-1737360" algn="just">
                        <a:lnSpc>
                          <a:spcPct val="150000"/>
                        </a:lnSpc>
                        <a:spcAft>
                          <a:spcPts val="0"/>
                        </a:spcAft>
                      </a:pPr>
                      <a:r>
                        <a:rPr lang="fr-FR" sz="1800">
                          <a:solidFill>
                            <a:schemeClr val="tx1">
                              <a:lumMod val="65000"/>
                              <a:lumOff val="35000"/>
                            </a:schemeClr>
                          </a:solidFill>
                          <a:latin typeface="Times New Roman" pitchFamily="18" charset="0"/>
                          <a:cs typeface="Times New Roman" pitchFamily="18" charset="0"/>
                        </a:rPr>
                        <a:t>1,94  g/cm</a:t>
                      </a:r>
                      <a:r>
                        <a:rPr lang="fr-FR" sz="1800" baseline="30000">
                          <a:solidFill>
                            <a:schemeClr val="tx1">
                              <a:lumMod val="65000"/>
                              <a:lumOff val="35000"/>
                            </a:schemeClr>
                          </a:solidFill>
                          <a:latin typeface="Times New Roman" pitchFamily="18" charset="0"/>
                          <a:cs typeface="Times New Roman" pitchFamily="18" charset="0"/>
                        </a:rPr>
                        <a:t>3</a:t>
                      </a:r>
                      <a:endParaRPr lang="fr-FR" sz="1800">
                        <a:solidFill>
                          <a:schemeClr val="tx1">
                            <a:lumMod val="65000"/>
                            <a:lumOff val="35000"/>
                          </a:schemeClr>
                        </a:solidFill>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1737360" indent="-1737360" algn="just">
                        <a:lnSpc>
                          <a:spcPct val="150000"/>
                        </a:lnSpc>
                        <a:spcAft>
                          <a:spcPts val="0"/>
                        </a:spcAft>
                      </a:pPr>
                      <a:r>
                        <a:rPr lang="fr-FR" sz="1800" dirty="0">
                          <a:solidFill>
                            <a:schemeClr val="tx1">
                              <a:lumMod val="65000"/>
                              <a:lumOff val="35000"/>
                            </a:schemeClr>
                          </a:solidFill>
                          <a:latin typeface="Times New Roman" pitchFamily="18" charset="0"/>
                          <a:cs typeface="Times New Roman" pitchFamily="18" charset="0"/>
                        </a:rPr>
                        <a:t>3,06  g/cm</a:t>
                      </a:r>
                      <a:r>
                        <a:rPr lang="fr-FR" sz="1800" baseline="30000" dirty="0">
                          <a:solidFill>
                            <a:schemeClr val="tx1">
                              <a:lumMod val="65000"/>
                              <a:lumOff val="35000"/>
                            </a:schemeClr>
                          </a:solidFill>
                          <a:latin typeface="Times New Roman" pitchFamily="18" charset="0"/>
                          <a:cs typeface="Times New Roman" pitchFamily="18" charset="0"/>
                        </a:rPr>
                        <a:t>3</a:t>
                      </a:r>
                      <a:endParaRPr lang="fr-FR" sz="1800" dirty="0">
                        <a:solidFill>
                          <a:schemeClr val="tx1">
                            <a:lumMod val="65000"/>
                            <a:lumOff val="35000"/>
                          </a:schemeClr>
                        </a:solidFill>
                        <a:latin typeface="Times New Roman" pitchFamily="18" charset="0"/>
                        <a:ea typeface="Times New Roman"/>
                        <a:cs typeface="Times New Roman"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sp>
        <p:nvSpPr>
          <p:cNvPr id="5" name="Rectangle 4"/>
          <p:cNvSpPr>
            <a:spLocks noGrp="1" noChangeArrowheads="1"/>
          </p:cNvSpPr>
          <p:nvPr>
            <p:ph type="title"/>
          </p:nvPr>
        </p:nvSpPr>
        <p:spPr>
          <a:xfrm>
            <a:off x="323528" y="565135"/>
            <a:ext cx="8385968" cy="792163"/>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rtlCol="0">
            <a:noAutofit/>
          </a:bodyPr>
          <a:lstStyle/>
          <a:p>
            <a:pPr eaLnBrk="1" fontAlgn="auto" hangingPunct="1">
              <a:spcAft>
                <a:spcPts val="0"/>
              </a:spcAft>
              <a:defRPr/>
            </a:pPr>
            <a:r>
              <a:rPr lang="fr-FR" sz="2400" b="1" dirty="0">
                <a:latin typeface="Times New Roman" panose="02020603050405020304" pitchFamily="18" charset="0"/>
                <a:cs typeface="Times New Roman" panose="02020603050405020304" pitchFamily="18" charset="0"/>
              </a:rPr>
              <a:t>Etude de comportement mécanique des mélanges traités </a:t>
            </a:r>
            <a:r>
              <a:rPr lang="fr-FR" sz="2400" b="1" dirty="0" smtClean="0">
                <a:latin typeface="Times New Roman" pitchFamily="18" charset="0"/>
                <a:cs typeface="Times New Roman" pitchFamily="18" charset="0"/>
              </a:rPr>
              <a:t>:</a:t>
            </a:r>
            <a:endParaRPr lang="en-US" sz="2400" b="1" dirty="0">
              <a:latin typeface="Times New Roman" pitchFamily="18" charset="0"/>
              <a:cs typeface="Times New Roman" pitchFamily="18" charset="0"/>
            </a:endParaRPr>
          </a:p>
        </p:txBody>
      </p:sp>
      <p:graphicFrame>
        <p:nvGraphicFramePr>
          <p:cNvPr id="4"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6" name="Rectangle 11"/>
          <p:cNvSpPr>
            <a:spLocks noChangeArrowheads="1"/>
          </p:cNvSpPr>
          <p:nvPr/>
        </p:nvSpPr>
        <p:spPr bwMode="auto">
          <a:xfrm>
            <a:off x="422688" y="1550268"/>
            <a:ext cx="8286808" cy="1938992"/>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r>
              <a:rPr lang="fr-FR" sz="2400" dirty="0">
                <a:latin typeface="Times New Roman" panose="02020603050405020304" pitchFamily="18" charset="0"/>
                <a:cs typeface="Times New Roman" panose="02020603050405020304" pitchFamily="18" charset="0"/>
              </a:rPr>
              <a:t>l’étude sera consacrée à l’effet de la stabilisation consistant à faire un apport de matériau pour corriger ses défauts du point de vue granulométrique que stabilité et portance  par l’ajout de </a:t>
            </a:r>
            <a:r>
              <a:rPr lang="fr-FR" sz="2400" dirty="0" smtClean="0">
                <a:latin typeface="Times New Roman" panose="02020603050405020304" pitchFamily="18" charset="0"/>
                <a:cs typeface="Times New Roman" panose="02020603050405020304" pitchFamily="18" charset="0"/>
              </a:rPr>
              <a:t>ciment </a:t>
            </a:r>
            <a:r>
              <a:rPr lang="fr-FR" sz="2400" dirty="0">
                <a:latin typeface="Times New Roman" panose="02020603050405020304" pitchFamily="18" charset="0"/>
                <a:cs typeface="Times New Roman" panose="02020603050405020304" pitchFamily="18" charset="0"/>
              </a:rPr>
              <a:t>, Les pourcentages de </a:t>
            </a:r>
            <a:r>
              <a:rPr lang="fr-FR" sz="2400" dirty="0" smtClean="0">
                <a:latin typeface="Times New Roman" panose="02020603050405020304" pitchFamily="18" charset="0"/>
                <a:cs typeface="Times New Roman" panose="02020603050405020304" pitchFamily="18" charset="0"/>
              </a:rPr>
              <a:t>ciment </a:t>
            </a:r>
            <a:r>
              <a:rPr lang="fr-FR" sz="2400" dirty="0">
                <a:latin typeface="Times New Roman" panose="02020603050405020304" pitchFamily="18" charset="0"/>
                <a:cs typeface="Times New Roman" panose="02020603050405020304" pitchFamily="18" charset="0"/>
              </a:rPr>
              <a:t>ajoutés sont respectivement </a:t>
            </a:r>
            <a:r>
              <a:rPr lang="fr-FR" sz="2400" dirty="0" smtClean="0">
                <a:latin typeface="Times New Roman" panose="02020603050405020304" pitchFamily="18" charset="0"/>
                <a:cs typeface="Times New Roman" panose="02020603050405020304" pitchFamily="18" charset="0"/>
              </a:rPr>
              <a:t>3%, </a:t>
            </a:r>
            <a:r>
              <a:rPr lang="fr-FR" sz="2400" dirty="0">
                <a:latin typeface="Times New Roman" panose="02020603050405020304" pitchFamily="18" charset="0"/>
                <a:cs typeface="Times New Roman" panose="02020603050405020304" pitchFamily="18" charset="0"/>
              </a:rPr>
              <a:t>5</a:t>
            </a:r>
            <a:r>
              <a:rPr lang="fr-FR" sz="2400" dirty="0" smtClean="0">
                <a:latin typeface="Times New Roman" panose="02020603050405020304" pitchFamily="18" charset="0"/>
                <a:cs typeface="Times New Roman" panose="02020603050405020304" pitchFamily="18" charset="0"/>
              </a:rPr>
              <a:t>%,</a:t>
            </a:r>
            <a:r>
              <a:rPr lang="fr-FR" sz="2400" dirty="0">
                <a:latin typeface="Times New Roman" panose="02020603050405020304" pitchFamily="18" charset="0"/>
                <a:cs typeface="Times New Roman" panose="02020603050405020304" pitchFamily="18" charset="0"/>
              </a:rPr>
              <a:t>7</a:t>
            </a:r>
            <a:r>
              <a:rPr lang="fr-FR" sz="2400" dirty="0" smtClean="0">
                <a:latin typeface="Times New Roman" panose="02020603050405020304" pitchFamily="18" charset="0"/>
                <a:cs typeface="Times New Roman" panose="02020603050405020304" pitchFamily="18" charset="0"/>
              </a:rPr>
              <a:t>%, 9%.</a:t>
            </a:r>
            <a:endParaRPr lang="en-US" sz="2400" dirty="0">
              <a:latin typeface="Times New Roman" panose="02020603050405020304" pitchFamily="18" charset="0"/>
              <a:cs typeface="Times New Roman" panose="02020603050405020304" pitchFamily="18" charset="0"/>
            </a:endParaRPr>
          </a:p>
        </p:txBody>
      </p:sp>
      <p:sp>
        <p:nvSpPr>
          <p:cNvPr id="7" name="Rectangle 11"/>
          <p:cNvSpPr>
            <a:spLocks noChangeArrowheads="1"/>
          </p:cNvSpPr>
          <p:nvPr/>
        </p:nvSpPr>
        <p:spPr bwMode="auto">
          <a:xfrm>
            <a:off x="422688" y="3676699"/>
            <a:ext cx="8286808" cy="2677656"/>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l">
              <a:defRPr/>
            </a:pPr>
            <a:r>
              <a:rPr lang="fr-FR" sz="2400" dirty="0">
                <a:solidFill>
                  <a:schemeClr val="bg1"/>
                </a:solidFill>
                <a:latin typeface="Times New Roman" pitchFamily="18" charset="0"/>
                <a:cs typeface="Times New Roman" pitchFamily="18" charset="0"/>
              </a:rPr>
              <a:t>Les essais menés sur les différentes formulations </a:t>
            </a:r>
            <a:r>
              <a:rPr lang="fr-FR" sz="2400" dirty="0" smtClean="0">
                <a:solidFill>
                  <a:schemeClr val="bg1"/>
                </a:solidFill>
                <a:latin typeface="Times New Roman" pitchFamily="18" charset="0"/>
                <a:cs typeface="Times New Roman" pitchFamily="18" charset="0"/>
              </a:rPr>
              <a:t>sable+P</a:t>
            </a:r>
            <a:r>
              <a:rPr lang="fr-FR" sz="2400" dirty="0">
                <a:solidFill>
                  <a:schemeClr val="bg1"/>
                </a:solidFill>
                <a:latin typeface="Times New Roman" pitchFamily="18" charset="0"/>
                <a:cs typeface="Times New Roman" pitchFamily="18" charset="0"/>
              </a:rPr>
              <a:t>% (avec P% représente les pourcentages de </a:t>
            </a:r>
            <a:r>
              <a:rPr lang="fr-FR" sz="2400" dirty="0" smtClean="0">
                <a:solidFill>
                  <a:schemeClr val="bg1"/>
                </a:solidFill>
                <a:latin typeface="Times New Roman" pitchFamily="18" charset="0"/>
                <a:cs typeface="Times New Roman" pitchFamily="18" charset="0"/>
              </a:rPr>
              <a:t>ciment </a:t>
            </a:r>
            <a:r>
              <a:rPr lang="fr-FR" sz="2400" dirty="0">
                <a:solidFill>
                  <a:schemeClr val="bg1"/>
                </a:solidFill>
                <a:latin typeface="Times New Roman" pitchFamily="18" charset="0"/>
                <a:cs typeface="Times New Roman" pitchFamily="18" charset="0"/>
              </a:rPr>
              <a:t>ajouté) sont :</a:t>
            </a:r>
          </a:p>
          <a:p>
            <a:pPr algn="l">
              <a:defRPr/>
            </a:pPr>
            <a:r>
              <a:rPr lang="fr-FR" sz="2400" dirty="0">
                <a:solidFill>
                  <a:schemeClr val="bg1"/>
                </a:solidFill>
                <a:latin typeface="Times New Roman" pitchFamily="18" charset="0"/>
                <a:cs typeface="Times New Roman" pitchFamily="18" charset="0"/>
              </a:rPr>
              <a:t>      -Essais de l’analyse granulométriques.</a:t>
            </a:r>
          </a:p>
          <a:p>
            <a:pPr algn="l">
              <a:defRPr/>
            </a:pPr>
            <a:r>
              <a:rPr lang="fr-FR" sz="2400" dirty="0">
                <a:solidFill>
                  <a:schemeClr val="bg1"/>
                </a:solidFill>
                <a:latin typeface="Times New Roman" pitchFamily="18" charset="0"/>
                <a:cs typeface="Times New Roman" pitchFamily="18" charset="0"/>
              </a:rPr>
              <a:t>      -Essais de Proctor modifié.</a:t>
            </a:r>
          </a:p>
          <a:p>
            <a:pPr algn="l">
              <a:defRPr/>
            </a:pPr>
            <a:r>
              <a:rPr lang="fr-FR" sz="2400" dirty="0">
                <a:solidFill>
                  <a:schemeClr val="bg1"/>
                </a:solidFill>
                <a:latin typeface="Times New Roman" pitchFamily="18" charset="0"/>
                <a:cs typeface="Times New Roman" pitchFamily="18" charset="0"/>
              </a:rPr>
              <a:t>      -Essais </a:t>
            </a:r>
            <a:r>
              <a:rPr lang="fr-FR" sz="2400" dirty="0" smtClean="0">
                <a:solidFill>
                  <a:schemeClr val="bg1"/>
                </a:solidFill>
                <a:latin typeface="Times New Roman" pitchFamily="18" charset="0"/>
                <a:cs typeface="Times New Roman" pitchFamily="18" charset="0"/>
              </a:rPr>
              <a:t>CBR </a:t>
            </a:r>
            <a:r>
              <a:rPr lang="fr-FR" sz="2400" dirty="0" smtClean="0">
                <a:latin typeface="Times New Roman" panose="02020603050405020304" pitchFamily="18" charset="0"/>
                <a:cs typeface="Times New Roman" panose="02020603050405020304" pitchFamily="18" charset="0"/>
              </a:rPr>
              <a:t>Immédiat </a:t>
            </a:r>
            <a:r>
              <a:rPr lang="fr-FR" sz="2400" dirty="0">
                <a:latin typeface="Times New Roman" panose="02020603050405020304" pitchFamily="18" charset="0"/>
                <a:cs typeface="Times New Roman" panose="02020603050405020304" pitchFamily="18" charset="0"/>
              </a:rPr>
              <a:t>et Immersion</a:t>
            </a:r>
            <a:endParaRPr lang="fr-FR" sz="2400" dirty="0" smtClean="0">
              <a:solidFill>
                <a:schemeClr val="bg1"/>
              </a:solidFill>
              <a:latin typeface="Times New Roman" pitchFamily="18" charset="0"/>
              <a:cs typeface="Times New Roman" pitchFamily="18" charset="0"/>
            </a:endParaRPr>
          </a:p>
          <a:p>
            <a:pPr lvl="0" algn="l">
              <a:defRPr/>
            </a:pPr>
            <a:r>
              <a:rPr lang="fr-FR" sz="2400" dirty="0" smtClean="0">
                <a:latin typeface="Times New Roman" panose="02020603050405020304" pitchFamily="18" charset="0"/>
                <a:cs typeface="Times New Roman" panose="02020603050405020304" pitchFamily="18" charset="0"/>
              </a:rPr>
              <a:t>      -Essais </a:t>
            </a:r>
            <a:r>
              <a:rPr lang="fr-FR" sz="2400" dirty="0">
                <a:latin typeface="Times New Roman" panose="02020603050405020304" pitchFamily="18" charset="0"/>
                <a:cs typeface="Times New Roman" panose="02020603050405020304" pitchFamily="18" charset="0"/>
              </a:rPr>
              <a:t>Cisaillement</a:t>
            </a:r>
            <a:endParaRPr lang="en-US" sz="2400" dirty="0">
              <a:latin typeface="Times New Roman" panose="02020603050405020304" pitchFamily="18" charset="0"/>
              <a:cs typeface="Times New Roman" panose="02020603050405020304" pitchFamily="18" charset="0"/>
            </a:endParaRPr>
          </a:p>
          <a:p>
            <a:pPr algn="l">
              <a:defRPr/>
            </a:pPr>
            <a:endParaRPr lang="fr-FR" sz="2400" dirty="0">
              <a:solidFill>
                <a:schemeClr val="bg1"/>
              </a:solidFill>
              <a:latin typeface="Times New Roman" pitchFamily="18" charset="0"/>
              <a:cs typeface="Times New Roman" pitchFamily="18"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560682_abstraktsiya_3d_art_wallpaper_1920x1200_(www.GdeFon.ru).jpg"/>
          <p:cNvPicPr>
            <a:picLocks noChangeAspect="1"/>
          </p:cNvPicPr>
          <p:nvPr/>
        </p:nvPicPr>
        <p:blipFill>
          <a:blip r:embed="rId2" cstate="print"/>
          <a:stretch>
            <a:fillRect/>
          </a:stretch>
        </p:blipFill>
        <p:spPr>
          <a:xfrm>
            <a:off x="0" y="0"/>
            <a:ext cx="9144000" cy="6858000"/>
          </a:xfrm>
          <a:prstGeom prst="rect">
            <a:avLst/>
          </a:prstGeom>
        </p:spPr>
      </p:pic>
      <p:sp>
        <p:nvSpPr>
          <p:cNvPr id="6151" name="Rectangle 7"/>
          <p:cNvSpPr>
            <a:spLocks noChangeArrowheads="1"/>
          </p:cNvSpPr>
          <p:nvPr/>
        </p:nvSpPr>
        <p:spPr bwMode="auto">
          <a:xfrm>
            <a:off x="1142976" y="3143248"/>
            <a:ext cx="6858048" cy="609243"/>
          </a:xfrm>
          <a:prstGeom prst="round2SameRect">
            <a:avLst>
              <a:gd name="adj1" fmla="val 50000"/>
              <a:gd name="adj2" fmla="val 0"/>
            </a:avLst>
          </a:prstGeom>
          <a:gradFill>
            <a:gsLst>
              <a:gs pos="0">
                <a:srgbClr val="FFEFD1"/>
              </a:gs>
              <a:gs pos="64999">
                <a:srgbClr val="F0EBD5"/>
              </a:gs>
              <a:gs pos="100000">
                <a:srgbClr val="D1C39F"/>
              </a:gs>
            </a:gsLst>
            <a:lin ang="5400000" scaled="0"/>
          </a:gradFill>
          <a:ln>
            <a:headEnd/>
            <a:tailEnd/>
          </a:ln>
          <a:scene3d>
            <a:camera prst="orthographicFront"/>
            <a:lightRig rig="threePt" dir="t"/>
          </a:scene3d>
          <a:sp3d prstMaterial="matte">
            <a:bevelT w="107950" h="31750" prst="slope"/>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2800" u="sng" dirty="0">
                <a:ln w="1905"/>
                <a:solidFill>
                  <a:schemeClr val="tx2">
                    <a:lumMod val="40000"/>
                    <a:lumOff val="60000"/>
                  </a:schemeClr>
                </a:solidFill>
                <a:effectLst>
                  <a:glow rad="101600">
                    <a:schemeClr val="accent3">
                      <a:satMod val="175000"/>
                      <a:alpha val="40000"/>
                    </a:schemeClr>
                  </a:glow>
                  <a:innerShdw blurRad="69850" dist="43180" dir="5400000">
                    <a:srgbClr val="000000">
                      <a:alpha val="65000"/>
                    </a:srgbClr>
                  </a:innerShdw>
                </a:effectLst>
                <a:latin typeface="FrankRuehl" pitchFamily="34" charset="-79"/>
                <a:cs typeface="FrankRuehl" pitchFamily="34" charset="-79"/>
              </a:rPr>
              <a:t>THEME</a:t>
            </a:r>
            <a:endParaRPr lang="fr-FR" sz="2800" dirty="0">
              <a:ln w="1905"/>
              <a:solidFill>
                <a:schemeClr val="tx2">
                  <a:lumMod val="40000"/>
                  <a:lumOff val="60000"/>
                </a:schemeClr>
              </a:solidFill>
              <a:effectLst>
                <a:glow rad="101600">
                  <a:schemeClr val="accent3">
                    <a:satMod val="175000"/>
                    <a:alpha val="40000"/>
                  </a:schemeClr>
                </a:glow>
                <a:innerShdw blurRad="69850" dist="43180" dir="5400000">
                  <a:srgbClr val="000000">
                    <a:alpha val="65000"/>
                  </a:srgbClr>
                </a:innerShdw>
              </a:effectLst>
              <a:latin typeface="FrankRuehl" pitchFamily="34" charset="-79"/>
              <a:cs typeface="FrankRuehl" pitchFamily="34" charset="-79"/>
            </a:endParaRPr>
          </a:p>
        </p:txBody>
      </p:sp>
      <p:sp>
        <p:nvSpPr>
          <p:cNvPr id="6153" name="Rectangle 10"/>
          <p:cNvSpPr>
            <a:spLocks noChangeArrowheads="1"/>
          </p:cNvSpPr>
          <p:nvPr/>
        </p:nvSpPr>
        <p:spPr bwMode="auto">
          <a:xfrm>
            <a:off x="1691680" y="5013176"/>
            <a:ext cx="6237336" cy="1251406"/>
          </a:xfrm>
          <a:prstGeom prst="round2SameRect">
            <a:avLst>
              <a:gd name="adj1" fmla="val 16667"/>
              <a:gd name="adj2" fmla="val 50000"/>
            </a:avLst>
          </a:prstGeom>
          <a:gradFill>
            <a:gsLst>
              <a:gs pos="0">
                <a:srgbClr val="FFEFD1"/>
              </a:gs>
              <a:gs pos="64999">
                <a:srgbClr val="F0EBD5"/>
              </a:gs>
              <a:gs pos="100000">
                <a:srgbClr val="D1C39F"/>
              </a:gs>
            </a:gsLst>
            <a:lin ang="5400000" scaled="0"/>
          </a:gradFill>
          <a:ln>
            <a:headEnd/>
            <a:tailEnd/>
          </a:ln>
          <a:scene3d>
            <a:camera prst="orthographicFront"/>
            <a:lightRig rig="threePt" dir="t"/>
          </a:scene3d>
          <a:sp3d prstMaterial="matte">
            <a:bevelT w="120650" prst="convex"/>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endParaRPr lang="ar-DZ" sz="2000" dirty="0" smtClean="0">
              <a:solidFill>
                <a:schemeClr val="tx1"/>
              </a:solidFill>
              <a:latin typeface="Times New Roman" pitchFamily="18" charset="0"/>
              <a:cs typeface="Times New Roman" pitchFamily="18" charset="0"/>
            </a:endParaRPr>
          </a:p>
          <a:p>
            <a:pPr algn="l">
              <a:defRPr/>
            </a:pPr>
            <a:r>
              <a:rPr lang="fr-FR" sz="2000" dirty="0" smtClean="0">
                <a:solidFill>
                  <a:srgbClr val="FF0000"/>
                </a:solidFill>
                <a:latin typeface="Times New Roman" pitchFamily="18" charset="0"/>
                <a:cs typeface="Times New Roman" pitchFamily="18" charset="0"/>
              </a:rPr>
              <a:t>Présenté </a:t>
            </a:r>
            <a:r>
              <a:rPr lang="fr-FR" sz="2000" dirty="0">
                <a:solidFill>
                  <a:srgbClr val="FF0000"/>
                </a:solidFill>
                <a:latin typeface="Times New Roman" pitchFamily="18" charset="0"/>
                <a:cs typeface="Times New Roman" pitchFamily="18" charset="0"/>
              </a:rPr>
              <a:t>par:</a:t>
            </a:r>
            <a:r>
              <a:rPr lang="fr-FR" sz="2000" dirty="0">
                <a:solidFill>
                  <a:schemeClr val="tx1"/>
                </a:solidFill>
                <a:latin typeface="Times New Roman" pitchFamily="18" charset="0"/>
                <a:cs typeface="Times New Roman" pitchFamily="18" charset="0"/>
              </a:rPr>
              <a:t>  </a:t>
            </a:r>
            <a:r>
              <a:rPr lang="fr-FR" sz="2000" dirty="0" smtClean="0">
                <a:solidFill>
                  <a:schemeClr val="tx1"/>
                </a:solidFill>
                <a:latin typeface="Times New Roman" pitchFamily="18" charset="0"/>
                <a:cs typeface="Times New Roman" pitchFamily="18" charset="0"/>
              </a:rPr>
              <a:t>BELAKHIT HOUARI</a:t>
            </a:r>
            <a:endParaRPr lang="ar-DZ" sz="2000" dirty="0" smtClean="0">
              <a:solidFill>
                <a:schemeClr val="tx1"/>
              </a:solidFill>
              <a:latin typeface="Times New Roman" pitchFamily="18" charset="0"/>
              <a:cs typeface="Times New Roman" pitchFamily="18" charset="0"/>
            </a:endParaRPr>
          </a:p>
          <a:p>
            <a:pPr algn="l">
              <a:defRPr/>
            </a:pPr>
            <a:r>
              <a:rPr lang="ar-DZ" sz="2000" dirty="0" smtClean="0">
                <a:solidFill>
                  <a:schemeClr val="tx1"/>
                </a:solidFill>
                <a:latin typeface="Times New Roman" pitchFamily="18" charset="0"/>
                <a:cs typeface="Times New Roman" pitchFamily="18" charset="0"/>
              </a:rPr>
              <a:t>                    </a:t>
            </a:r>
            <a:endParaRPr lang="fr-FR" sz="2000" dirty="0" smtClean="0">
              <a:solidFill>
                <a:schemeClr val="tx1"/>
              </a:solidFill>
              <a:latin typeface="Times New Roman" pitchFamily="18" charset="0"/>
              <a:cs typeface="Times New Roman" pitchFamily="18" charset="0"/>
            </a:endParaRPr>
          </a:p>
        </p:txBody>
      </p:sp>
      <p:sp>
        <p:nvSpPr>
          <p:cNvPr id="6152" name="Rectangle 9"/>
          <p:cNvSpPr>
            <a:spLocks noChangeArrowheads="1"/>
          </p:cNvSpPr>
          <p:nvPr/>
        </p:nvSpPr>
        <p:spPr bwMode="auto">
          <a:xfrm>
            <a:off x="357158" y="3789040"/>
            <a:ext cx="8463314" cy="1166336"/>
          </a:xfrm>
          <a:prstGeom prst="round2DiagRect">
            <a:avLst>
              <a:gd name="adj1" fmla="val 827"/>
              <a:gd name="adj2" fmla="val 31942"/>
            </a:avLst>
          </a:prstGeom>
          <a:gradFill>
            <a:gsLst>
              <a:gs pos="0">
                <a:srgbClr val="FFEFD1"/>
              </a:gs>
              <a:gs pos="64999">
                <a:srgbClr val="F0EBD5"/>
              </a:gs>
              <a:gs pos="100000">
                <a:srgbClr val="D1C39F"/>
              </a:gs>
            </a:gsLst>
            <a:lin ang="5400000" scaled="0"/>
          </a:gradFill>
          <a:ln cap="rnd" cmpd="tri">
            <a:noFill/>
            <a:bevel/>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1">
            <a:schemeClr val="accent1"/>
          </a:lnRef>
          <a:fillRef idx="2">
            <a:schemeClr val="accent1"/>
          </a:fillRef>
          <a:effectRef idx="1">
            <a:schemeClr val="accent1"/>
          </a:effectRef>
          <a:fontRef idx="minor">
            <a:schemeClr val="dk1"/>
          </a:fontRef>
        </p:style>
        <p:txBody>
          <a:bodyPr wrap="square" lIns="252000" rIns="108000" anchor="ctr" anchorCtr="0">
            <a:spAutoFit/>
          </a:bodyPr>
          <a:lstStyle/>
          <a:p>
            <a:pPr>
              <a:defRPr/>
            </a:pPr>
            <a:r>
              <a:rPr lang="fr-FR" sz="2800" dirty="0" smtClean="0"/>
              <a:t>Évaluation des propriétés mécaniques d'un sable de dune traité au ciment en domaine routier. </a:t>
            </a:r>
          </a:p>
        </p:txBody>
      </p:sp>
      <p:sp>
        <p:nvSpPr>
          <p:cNvPr id="17428" name="Rectangle 20"/>
          <p:cNvSpPr>
            <a:spLocks noChangeArrowheads="1"/>
          </p:cNvSpPr>
          <p:nvPr/>
        </p:nvSpPr>
        <p:spPr bwMode="auto">
          <a:xfrm>
            <a:off x="1142976" y="1928802"/>
            <a:ext cx="6858048" cy="995422"/>
          </a:xfrm>
          <a:prstGeom prst="round2DiagRect">
            <a:avLst>
              <a:gd name="adj1" fmla="val 50000"/>
              <a:gd name="adj2" fmla="val 50000"/>
            </a:avLst>
          </a:prstGeom>
          <a:gradFill>
            <a:gsLst>
              <a:gs pos="0">
                <a:srgbClr val="FFEFD1"/>
              </a:gs>
              <a:gs pos="64999">
                <a:srgbClr val="F0EBD5"/>
              </a:gs>
              <a:gs pos="100000">
                <a:srgbClr val="D1C39F"/>
              </a:gs>
            </a:gsLst>
            <a:lin ang="5400000" scaled="0"/>
          </a:gradFill>
          <a:ln>
            <a:noFill/>
            <a:headEnd/>
            <a:tailEnd/>
          </a:ln>
          <a:effectLst>
            <a:outerShdw blurRad="190500" dist="228600" dir="2700000" algn="ctr">
              <a:srgbClr val="000000">
                <a:alpha val="30000"/>
              </a:srgbClr>
            </a:outerShdw>
          </a:effectLst>
          <a:scene3d>
            <a:camera prst="orthographicFront">
              <a:rot lat="0" lon="0" rev="0"/>
            </a:camera>
            <a:lightRig rig="threePt" dir="t"/>
          </a:scene3d>
          <a:sp3d prstMaterial="matte">
            <a:bevelT w="152400" prst="convex"/>
          </a:sp3d>
        </p:spPr>
        <p:style>
          <a:lnRef idx="3">
            <a:schemeClr val="lt1"/>
          </a:lnRef>
          <a:fillRef idx="1">
            <a:schemeClr val="accent1"/>
          </a:fillRef>
          <a:effectRef idx="1">
            <a:schemeClr val="accent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200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Spécialité : </a:t>
            </a:r>
            <a:r>
              <a:rPr kumimoji="0" lang="fr-FR"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Génie Civil</a:t>
            </a:r>
            <a:endParaRPr kumimoji="0" lang="fr-FR" sz="200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fr-FR" sz="2000"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Option:</a:t>
            </a:r>
            <a:r>
              <a:rPr kumimoji="0" lang="fr-FR" sz="200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fr-FR" sz="2000" i="0" u="none" strike="noStrike" cap="none" normalizeH="0" baseline="0" dirty="0" smtClean="0">
                <a:ln>
                  <a:noFill/>
                </a:ln>
                <a:solidFill>
                  <a:schemeClr val="tx1"/>
                </a:solidFill>
                <a:effectLst/>
                <a:latin typeface="Times New Roman" pitchFamily="18" charset="0"/>
                <a:ea typeface="Dotum" pitchFamily="34" charset="-127"/>
                <a:cs typeface="Times New Roman" pitchFamily="18" charset="0"/>
              </a:rPr>
              <a:t>infrastructure de transport</a:t>
            </a:r>
            <a:endParaRPr kumimoji="0" lang="fr-FR" sz="200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 name="Titre 1"/>
          <p:cNvSpPr>
            <a:spLocks noGrp="1"/>
          </p:cNvSpPr>
          <p:nvPr>
            <p:ph type="ctrTitle"/>
          </p:nvPr>
        </p:nvSpPr>
        <p:spPr>
          <a:xfrm>
            <a:off x="1500166" y="785794"/>
            <a:ext cx="6143668" cy="357190"/>
          </a:xfrm>
          <a:prstGeom prst="round2SameRect">
            <a:avLst>
              <a:gd name="adj1" fmla="val 50000"/>
              <a:gd name="adj2" fmla="val 50000"/>
            </a:avLst>
          </a:prstGeom>
          <a:gradFill>
            <a:gsLst>
              <a:gs pos="0">
                <a:srgbClr val="FFEFD1"/>
              </a:gs>
              <a:gs pos="64999">
                <a:srgbClr val="F0EBD5"/>
              </a:gs>
              <a:gs pos="100000">
                <a:srgbClr val="D1C39F"/>
              </a:gs>
            </a:gsLst>
            <a:lin ang="5400000" scaled="0"/>
          </a:gradFill>
          <a:ln>
            <a:noFill/>
          </a:ln>
          <a:effectLst>
            <a:outerShdw blurRad="190500" dist="228600" dir="2700000" algn="ctr">
              <a:srgbClr val="000000">
                <a:alpha val="30000"/>
              </a:srgbClr>
            </a:outerShdw>
          </a:effectLst>
          <a:scene3d>
            <a:camera prst="orthographicFront">
              <a:rot lat="0" lon="0" rev="0"/>
            </a:camera>
            <a:lightRig rig="threePt" dir="t"/>
          </a:scene3d>
          <a:sp3d prstMaterial="matte">
            <a:bevelT h="63500" prst="convex"/>
          </a:sp3d>
        </p:spPr>
        <p:style>
          <a:lnRef idx="3">
            <a:schemeClr val="lt1"/>
          </a:lnRef>
          <a:fillRef idx="1">
            <a:schemeClr val="accent1"/>
          </a:fillRef>
          <a:effectRef idx="1">
            <a:schemeClr val="accent1"/>
          </a:effectRef>
          <a:fontRef idx="minor">
            <a:schemeClr val="lt1"/>
          </a:fontRef>
        </p:style>
        <p:txBody>
          <a:bodyPr rtlCol="0">
            <a:noAutofit/>
          </a:bodyPr>
          <a:lstStyle/>
          <a:p>
            <a:pPr eaLnBrk="1" fontAlgn="auto" hangingPunct="1">
              <a:spcAft>
                <a:spcPts val="0"/>
              </a:spcAft>
              <a:defRPr/>
            </a:pPr>
            <a:r>
              <a:rPr lang="fr-FR" sz="1800" b="1" dirty="0" smtClean="0">
                <a:solidFill>
                  <a:schemeClr val="tx1"/>
                </a:solidFill>
                <a:latin typeface="Times New Roman" pitchFamily="18" charset="0"/>
                <a:cs typeface="Times New Roman" pitchFamily="18" charset="0"/>
              </a:rPr>
              <a:t>FACULTE DES SIENCES ET DE LA TECHNOLOGIE</a:t>
            </a:r>
            <a:endParaRPr lang="fr-FR" sz="1800" b="1" dirty="0">
              <a:solidFill>
                <a:schemeClr val="tx1"/>
              </a:solidFill>
              <a:latin typeface="Times New Roman" pitchFamily="18" charset="0"/>
              <a:cs typeface="Times New Roman" pitchFamily="18" charset="0"/>
            </a:endParaRPr>
          </a:p>
        </p:txBody>
      </p:sp>
      <p:sp>
        <p:nvSpPr>
          <p:cNvPr id="6147" name="Sous-titre 2"/>
          <p:cNvSpPr>
            <a:spLocks noGrp="1"/>
          </p:cNvSpPr>
          <p:nvPr>
            <p:ph type="subTitle" idx="1"/>
          </p:nvPr>
        </p:nvSpPr>
        <p:spPr>
          <a:xfrm>
            <a:off x="1500166" y="1214422"/>
            <a:ext cx="6143668" cy="500066"/>
          </a:xfrm>
          <a:prstGeom prst="round2SameRect">
            <a:avLst>
              <a:gd name="adj1" fmla="val 50000"/>
              <a:gd name="adj2" fmla="val 50000"/>
            </a:avLst>
          </a:prstGeom>
          <a:gradFill>
            <a:gsLst>
              <a:gs pos="0">
                <a:srgbClr val="FFEFD1"/>
              </a:gs>
              <a:gs pos="64999">
                <a:srgbClr val="F0EBD5"/>
              </a:gs>
              <a:gs pos="100000">
                <a:srgbClr val="D1C39F"/>
              </a:gs>
            </a:gsLst>
            <a:lin ang="5400000" scaled="0"/>
          </a:gradFill>
          <a:ln>
            <a:noFill/>
          </a:ln>
          <a:effectLst>
            <a:outerShdw blurRad="190500" dist="228600" dir="2700000" algn="ctr">
              <a:srgbClr val="000000">
                <a:alpha val="30000"/>
              </a:srgbClr>
            </a:outerShdw>
          </a:effectLst>
          <a:scene3d>
            <a:camera prst="orthographicFront">
              <a:rot lat="0" lon="0" rev="0"/>
            </a:camera>
            <a:lightRig rig="threePt" dir="t"/>
          </a:scene3d>
          <a:sp3d prstMaterial="matte">
            <a:bevelT w="133350" h="63500" prst="convex"/>
          </a:sp3d>
        </p:spPr>
        <p:style>
          <a:lnRef idx="3">
            <a:schemeClr val="lt1"/>
          </a:lnRef>
          <a:fillRef idx="1">
            <a:schemeClr val="accent1"/>
          </a:fillRef>
          <a:effectRef idx="1">
            <a:schemeClr val="accent1"/>
          </a:effectRef>
          <a:fontRef idx="minor">
            <a:schemeClr val="lt1"/>
          </a:fontRef>
        </p:style>
        <p:txBody>
          <a:bodyPr/>
          <a:lstStyle/>
          <a:p>
            <a:pPr eaLnBrk="1" hangingPunct="1">
              <a:lnSpc>
                <a:spcPct val="90000"/>
              </a:lnSpc>
            </a:pPr>
            <a:r>
              <a:rPr lang="fr-FR" sz="1800" b="1" dirty="0" smtClean="0">
                <a:solidFill>
                  <a:schemeClr val="tx1"/>
                </a:solidFill>
                <a:latin typeface="Times New Roman" pitchFamily="18" charset="0"/>
                <a:cs typeface="Times New Roman" pitchFamily="18" charset="0"/>
              </a:rPr>
              <a:t>DEPARTEMENT DE SIENCE ET TECHNIQUES </a:t>
            </a:r>
          </a:p>
        </p:txBody>
      </p:sp>
      <p:pic>
        <p:nvPicPr>
          <p:cNvPr id="11" name="Image 10" descr="131px-Logo_uzad.png"/>
          <p:cNvPicPr>
            <a:picLocks noChangeAspect="1"/>
          </p:cNvPicPr>
          <p:nvPr/>
        </p:nvPicPr>
        <p:blipFill>
          <a:blip r:embed="rId3" cstate="print"/>
          <a:stretch>
            <a:fillRect/>
          </a:stretch>
        </p:blipFill>
        <p:spPr>
          <a:xfrm>
            <a:off x="0" y="0"/>
            <a:ext cx="1500166" cy="1428736"/>
          </a:xfrm>
          <a:prstGeom prst="rect">
            <a:avLst/>
          </a:prstGeom>
        </p:spPr>
      </p:pic>
      <p:pic>
        <p:nvPicPr>
          <p:cNvPr id="12" name="Image 11" descr="131px-Logo_uzad.png"/>
          <p:cNvPicPr>
            <a:picLocks noChangeAspect="1"/>
          </p:cNvPicPr>
          <p:nvPr/>
        </p:nvPicPr>
        <p:blipFill>
          <a:blip r:embed="rId3" cstate="print"/>
          <a:stretch>
            <a:fillRect/>
          </a:stretch>
        </p:blipFill>
        <p:spPr>
          <a:xfrm>
            <a:off x="7643834" y="0"/>
            <a:ext cx="1500166" cy="1428736"/>
          </a:xfrm>
          <a:prstGeom prst="rect">
            <a:avLst/>
          </a:prstGeom>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6151"/>
                                        </p:tgtEl>
                                        <p:attrNameLst>
                                          <p:attrName>style.visibility</p:attrName>
                                        </p:attrNameLst>
                                      </p:cBhvr>
                                      <p:to>
                                        <p:strVal val="visible"/>
                                      </p:to>
                                    </p:set>
                                    <p:animEffect transition="in" filter="slide(fromBottom)">
                                      <p:cBhvr>
                                        <p:cTn id="7" dur="500"/>
                                        <p:tgtEl>
                                          <p:spTgt spid="6151"/>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6153"/>
                                        </p:tgtEl>
                                        <p:attrNameLst>
                                          <p:attrName>style.visibility</p:attrName>
                                        </p:attrNameLst>
                                      </p:cBhvr>
                                      <p:to>
                                        <p:strVal val="visible"/>
                                      </p:to>
                                    </p:set>
                                    <p:animEffect transition="in" filter="fade">
                                      <p:cBhvr>
                                        <p:cTn id="10" dur="1000"/>
                                        <p:tgtEl>
                                          <p:spTgt spid="6153"/>
                                        </p:tgtEl>
                                      </p:cBhvr>
                                    </p:animEffect>
                                    <p:anim calcmode="lin" valueType="num">
                                      <p:cBhvr>
                                        <p:cTn id="11" dur="1000" fill="hold"/>
                                        <p:tgtEl>
                                          <p:spTgt spid="6153"/>
                                        </p:tgtEl>
                                        <p:attrNameLst>
                                          <p:attrName>ppt_x</p:attrName>
                                        </p:attrNameLst>
                                      </p:cBhvr>
                                      <p:tavLst>
                                        <p:tav tm="0">
                                          <p:val>
                                            <p:strVal val="#ppt_x"/>
                                          </p:val>
                                        </p:tav>
                                        <p:tav tm="100000">
                                          <p:val>
                                            <p:strVal val="#ppt_x"/>
                                          </p:val>
                                        </p:tav>
                                      </p:tavLst>
                                    </p:anim>
                                    <p:anim calcmode="lin" valueType="num">
                                      <p:cBhvr>
                                        <p:cTn id="12" dur="1000" fill="hold"/>
                                        <p:tgtEl>
                                          <p:spTgt spid="61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 grpId="0" animBg="1"/>
      <p:bldP spid="615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descr="ios_5_wallpaper___water_drops-wallpaper-1366x768.jpg"/>
          <p:cNvPicPr>
            <a:picLocks noChangeAspect="1"/>
          </p:cNvPicPr>
          <p:nvPr/>
        </p:nvPicPr>
        <p:blipFill>
          <a:blip r:embed="rId3" cstate="print"/>
          <a:stretch>
            <a:fillRect/>
          </a:stretch>
        </p:blipFill>
        <p:spPr>
          <a:xfrm>
            <a:off x="0" y="0"/>
            <a:ext cx="9144000" cy="7072338"/>
          </a:xfrm>
          <a:prstGeom prst="rect">
            <a:avLst/>
          </a:prstGeom>
        </p:spPr>
      </p:pic>
      <p:graphicFrame>
        <p:nvGraphicFramePr>
          <p:cNvPr id="4"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5" name="Rectangle 74"/>
          <p:cNvSpPr>
            <a:spLocks noChangeArrowheads="1"/>
          </p:cNvSpPr>
          <p:nvPr/>
        </p:nvSpPr>
        <p:spPr bwMode="auto">
          <a:xfrm>
            <a:off x="428596" y="714356"/>
            <a:ext cx="8286808" cy="461665"/>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400" dirty="0">
                <a:solidFill>
                  <a:schemeClr val="bg1"/>
                </a:solidFill>
                <a:latin typeface="Times New Roman" pitchFamily="18" charset="0"/>
                <a:cs typeface="Times New Roman" pitchFamily="18" charset="0"/>
              </a:rPr>
              <a:t>Effet de l’ajout de </a:t>
            </a:r>
            <a:r>
              <a:rPr lang="fr-FR" sz="2400" dirty="0" smtClean="0">
                <a:solidFill>
                  <a:schemeClr val="bg1"/>
                </a:solidFill>
                <a:latin typeface="Times New Roman" pitchFamily="18" charset="0"/>
                <a:cs typeface="Times New Roman" pitchFamily="18" charset="0"/>
              </a:rPr>
              <a:t>ciment </a:t>
            </a:r>
            <a:r>
              <a:rPr lang="fr-FR" sz="2400" dirty="0">
                <a:solidFill>
                  <a:schemeClr val="bg1"/>
                </a:solidFill>
                <a:latin typeface="Times New Roman" pitchFamily="18" charset="0"/>
                <a:cs typeface="Times New Roman" pitchFamily="18" charset="0"/>
              </a:rPr>
              <a:t>sur la </a:t>
            </a:r>
            <a:r>
              <a:rPr lang="fr-FR" sz="2400" dirty="0" smtClean="0">
                <a:solidFill>
                  <a:schemeClr val="bg1"/>
                </a:solidFill>
                <a:latin typeface="Times New Roman" pitchFamily="18" charset="0"/>
                <a:cs typeface="Times New Roman" pitchFamily="18" charset="0"/>
              </a:rPr>
              <a:t>granulométrie:</a:t>
            </a:r>
            <a:endParaRPr lang="fr-FR" sz="2400" dirty="0">
              <a:solidFill>
                <a:schemeClr val="bg1"/>
              </a:solidFill>
              <a:latin typeface="Times New Roman" pitchFamily="18" charset="0"/>
              <a:cs typeface="Times New Roman" pitchFamily="18" charset="0"/>
            </a:endParaRPr>
          </a:p>
        </p:txBody>
      </p:sp>
      <p:sp>
        <p:nvSpPr>
          <p:cNvPr id="8" name="Rectangle 11"/>
          <p:cNvSpPr>
            <a:spLocks noChangeArrowheads="1"/>
          </p:cNvSpPr>
          <p:nvPr/>
        </p:nvSpPr>
        <p:spPr bwMode="auto">
          <a:xfrm>
            <a:off x="461548" y="5786454"/>
            <a:ext cx="8286808" cy="707886"/>
          </a:xfrm>
          <a:prstGeom prst="rect">
            <a:avLst/>
          </a:prstGeom>
          <a:solidFill>
            <a:srgbClr val="00B050"/>
          </a:solidFill>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2000" dirty="0">
                <a:solidFill>
                  <a:schemeClr val="bg1"/>
                </a:solidFill>
                <a:latin typeface="Times New Roman" panose="02020603050405020304" pitchFamily="18" charset="0"/>
                <a:cs typeface="Times New Roman" pitchFamily="18" charset="0"/>
              </a:rPr>
              <a:t>Figure III.1 : </a:t>
            </a:r>
            <a:r>
              <a:rPr lang="fr-FR" sz="2000" dirty="0">
                <a:latin typeface="Times New Roman" panose="02020603050405020304" pitchFamily="18" charset="0"/>
                <a:cs typeface="Times New Roman" panose="02020603050405020304" pitchFamily="18" charset="0"/>
              </a:rPr>
              <a:t>Courbe granulométrique des différents mélanges (Sable +</a:t>
            </a:r>
            <a:r>
              <a:rPr lang="fr-FR" sz="2000" dirty="0" smtClean="0">
                <a:latin typeface="Times New Roman" panose="02020603050405020304" pitchFamily="18" charset="0"/>
                <a:cs typeface="Times New Roman" panose="02020603050405020304" pitchFamily="18" charset="0"/>
              </a:rPr>
              <a:t>ciment(%)).</a:t>
            </a:r>
            <a:endParaRPr lang="fr-FR" sz="2000" dirty="0">
              <a:solidFill>
                <a:schemeClr val="bg1"/>
              </a:solidFill>
              <a:latin typeface="Times New Roman" pitchFamily="18" charset="0"/>
              <a:cs typeface="Times New Roman" pitchFamily="18" charset="0"/>
            </a:endParaRPr>
          </a:p>
        </p:txBody>
      </p:sp>
      <p:sp>
        <p:nvSpPr>
          <p:cNvPr id="2066" name="Rectangle 21"/>
          <p:cNvSpPr>
            <a:spLocks noChangeArrowheads="1"/>
          </p:cNvSpPr>
          <p:nvPr/>
        </p:nvSpPr>
        <p:spPr bwMode="auto">
          <a:xfrm>
            <a:off x="0" y="0"/>
            <a:ext cx="9144000" cy="0"/>
          </a:xfrm>
          <a:prstGeom prst="rect">
            <a:avLst/>
          </a:prstGeom>
          <a:noFill/>
          <a:ln w="31750">
            <a:noFill/>
            <a:miter lim="800000"/>
            <a:headEnd/>
            <a:tailEnd/>
          </a:ln>
          <a:effectLst>
            <a:prstShdw prst="shdw17" dist="17961" dir="2700000">
              <a:srgbClr val="993D00"/>
            </a:prstShdw>
          </a:effectLst>
        </p:spPr>
        <p:txBody>
          <a:bodyPr wrap="none" anchor="ctr">
            <a:spAutoFit/>
          </a:bodyPr>
          <a:lstStyle/>
          <a:p>
            <a:endParaRPr lang="fr-FR"/>
          </a:p>
        </p:txBody>
      </p:sp>
      <p:sp>
        <p:nvSpPr>
          <p:cNvPr id="22550" name="Rectangle 22"/>
          <p:cNvSpPr>
            <a:spLocks noChangeArrowheads="1"/>
          </p:cNvSpPr>
          <p:nvPr/>
        </p:nvSpPr>
        <p:spPr bwMode="auto">
          <a:xfrm>
            <a:off x="0" y="0"/>
            <a:ext cx="9144000" cy="0"/>
          </a:xfrm>
          <a:prstGeom prst="rect">
            <a:avLst/>
          </a:prstGeom>
          <a:noFill/>
          <a:ln w="31750" cap="flat" cmpd="sng">
            <a:noFill/>
            <a:prstDash val="solid"/>
            <a:miter lim="800000"/>
            <a:headEnd type="none" w="med" len="med"/>
            <a:tailEnd type="none" w="med" len="med"/>
          </a:ln>
          <a:effectLst>
            <a:prstShdw prst="shdw17" dist="17961" dir="2700000">
              <a:schemeClr val="accent1">
                <a:gamma/>
                <a:shade val="60000"/>
                <a:invGamma/>
              </a:schemeClr>
            </a:prstShdw>
          </a:effectLst>
        </p:spPr>
        <p:txBody>
          <a:bodyPr wrap="none" anchor="ctr">
            <a:spAutoFit/>
          </a:bodyPr>
          <a:lstStyle/>
          <a:p>
            <a:pPr>
              <a:defRPr/>
            </a:pPr>
            <a:endParaRPr lang="fr-FR"/>
          </a:p>
        </p:txBody>
      </p:sp>
      <p:sp>
        <p:nvSpPr>
          <p:cNvPr id="2150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2150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13"/>
          <p:cNvSpPr/>
          <p:nvPr/>
        </p:nvSpPr>
        <p:spPr>
          <a:xfrm>
            <a:off x="1115616" y="1484784"/>
            <a:ext cx="7395120" cy="403244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a:solidFill>
                <a:schemeClr val="bg1"/>
              </a:solidFill>
            </a:endParaRPr>
          </a:p>
        </p:txBody>
      </p:sp>
      <p:sp>
        <p:nvSpPr>
          <p:cNvPr id="21511"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21510" name="Object 6"/>
          <p:cNvGraphicFramePr>
            <a:graphicFrameLocks noChangeAspect="1"/>
          </p:cNvGraphicFramePr>
          <p:nvPr/>
        </p:nvGraphicFramePr>
        <p:xfrm>
          <a:off x="1979712" y="1772816"/>
          <a:ext cx="5210175" cy="3552825"/>
        </p:xfrm>
        <a:graphic>
          <a:graphicData uri="http://schemas.openxmlformats.org/presentationml/2006/ole">
            <p:oleObj spid="_x0000_s21510" r:id="rId4" imgW="4130650" imgH="2877312" progId="">
              <p:embed/>
            </p:oleObj>
          </a:graphicData>
        </a:graphic>
      </p:graphicFrame>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 6"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graphicFrame>
        <p:nvGraphicFramePr>
          <p:cNvPr id="4"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5" name="Rectangle 11"/>
          <p:cNvSpPr>
            <a:spLocks noChangeArrowheads="1"/>
          </p:cNvSpPr>
          <p:nvPr/>
        </p:nvSpPr>
        <p:spPr bwMode="auto">
          <a:xfrm>
            <a:off x="428596" y="2000240"/>
            <a:ext cx="8286808" cy="3046988"/>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l"/>
            <a:r>
              <a:rPr lang="fr-FR" sz="2400" dirty="0" smtClean="0">
                <a:latin typeface="Times New Roman" pitchFamily="18" charset="0"/>
                <a:cs typeface="Times New Roman" pitchFamily="18" charset="0"/>
              </a:rPr>
              <a:t>D’après la figure III.1 qui représente les distributions granulométriques des mélanges traités, on remarque un léger déplacement de la courbe vers la gauche ; proportionnellement à  l’augmentation  du pourcentage d’ajout de (ciment). Ce déplacement indique une diminution du pourcentage d’éléments fins au profit d’une augmentation des plus gros éléments surtout sur la fraction 0.15mm-0.08mm.</a:t>
            </a:r>
            <a:endParaRPr lang="fr-FR" sz="2400" dirty="0">
              <a:latin typeface="Times New Roman" pitchFamily="18" charset="0"/>
              <a:cs typeface="Times New Roman" pitchFamily="18" charset="0"/>
            </a:endParaRPr>
          </a:p>
        </p:txBody>
      </p:sp>
      <p:sp>
        <p:nvSpPr>
          <p:cNvPr id="6" name="Rectangle 7"/>
          <p:cNvSpPr>
            <a:spLocks noChangeArrowheads="1"/>
          </p:cNvSpPr>
          <p:nvPr/>
        </p:nvSpPr>
        <p:spPr bwMode="auto">
          <a:xfrm>
            <a:off x="428596" y="1142984"/>
            <a:ext cx="8286808" cy="52322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800" dirty="0" smtClean="0">
                <a:solidFill>
                  <a:schemeClr val="bg1"/>
                </a:solidFill>
                <a:latin typeface="Times New Roman" pitchFamily="18" charset="0"/>
                <a:cs typeface="Times New Roman" pitchFamily="18" charset="0"/>
              </a:rPr>
              <a:t>Commentaire:</a:t>
            </a:r>
            <a:endParaRPr lang="fr-FR" sz="2800" dirty="0">
              <a:solidFill>
                <a:schemeClr val="bg1"/>
              </a:solidFill>
              <a:latin typeface="Times New Roman" pitchFamily="18" charset="0"/>
              <a:cs typeface="Times New Roman" pitchFamily="18"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ios_5_wallpaper___water_drops-wallpaper-1366x768.jpg"/>
          <p:cNvPicPr>
            <a:picLocks noChangeAspect="1"/>
          </p:cNvPicPr>
          <p:nvPr/>
        </p:nvPicPr>
        <p:blipFill>
          <a:blip r:embed="rId3" cstate="print"/>
          <a:stretch>
            <a:fillRect/>
          </a:stretch>
        </p:blipFill>
        <p:spPr>
          <a:xfrm>
            <a:off x="0" y="0"/>
            <a:ext cx="9144000" cy="7072338"/>
          </a:xfrm>
          <a:prstGeom prst="rect">
            <a:avLst/>
          </a:prstGeom>
        </p:spPr>
      </p:pic>
      <p:graphicFrame>
        <p:nvGraphicFramePr>
          <p:cNvPr id="4"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b="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b="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b="0" u="none" strike="noStrike" cap="none" normalizeH="0" baseline="0" dirty="0" smtClean="0">
                          <a:ln>
                            <a:noFill/>
                          </a:ln>
                          <a:effectLst/>
                          <a:latin typeface="Times New Roman" pitchFamily="18" charset="0"/>
                          <a:cs typeface="Times New Roman" pitchFamily="18" charset="0"/>
                        </a:rPr>
                        <a:t>Partie pratique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b="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b="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5" name="Rectangle 74"/>
          <p:cNvSpPr>
            <a:spLocks noChangeArrowheads="1"/>
          </p:cNvSpPr>
          <p:nvPr/>
        </p:nvSpPr>
        <p:spPr bwMode="auto">
          <a:xfrm>
            <a:off x="428596" y="642918"/>
            <a:ext cx="8358246" cy="830997"/>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400" dirty="0" smtClean="0">
                <a:solidFill>
                  <a:schemeClr val="bg1"/>
                </a:solidFill>
                <a:latin typeface="Times New Roman" pitchFamily="18" charset="0"/>
                <a:cs typeface="Times New Roman" pitchFamily="18" charset="0"/>
              </a:rPr>
              <a:t>Effet </a:t>
            </a:r>
            <a:r>
              <a:rPr lang="fr-FR" sz="2400" dirty="0">
                <a:solidFill>
                  <a:schemeClr val="bg1"/>
                </a:solidFill>
                <a:latin typeface="Times New Roman" pitchFamily="18" charset="0"/>
                <a:cs typeface="Times New Roman" pitchFamily="18" charset="0"/>
              </a:rPr>
              <a:t>de l’ajout de </a:t>
            </a:r>
            <a:r>
              <a:rPr lang="fr-FR" sz="2400" dirty="0" smtClean="0">
                <a:solidFill>
                  <a:schemeClr val="bg1"/>
                </a:solidFill>
                <a:latin typeface="Times New Roman" pitchFamily="18" charset="0"/>
                <a:cs typeface="Times New Roman" pitchFamily="18" charset="0"/>
              </a:rPr>
              <a:t>ciment </a:t>
            </a:r>
            <a:r>
              <a:rPr lang="fr-FR" sz="2400" dirty="0">
                <a:solidFill>
                  <a:schemeClr val="bg1"/>
                </a:solidFill>
                <a:latin typeface="Times New Roman" pitchFamily="18" charset="0"/>
                <a:cs typeface="Times New Roman" pitchFamily="18" charset="0"/>
              </a:rPr>
              <a:t>sur les paramètres de </a:t>
            </a:r>
            <a:r>
              <a:rPr lang="fr-FR" sz="2400" dirty="0" smtClean="0">
                <a:solidFill>
                  <a:schemeClr val="bg1"/>
                </a:solidFill>
                <a:latin typeface="Times New Roman" pitchFamily="18" charset="0"/>
                <a:cs typeface="Times New Roman" pitchFamily="18" charset="0"/>
              </a:rPr>
              <a:t>Proctor modifié </a:t>
            </a:r>
            <a:endParaRPr lang="fr-FR" sz="2400" dirty="0">
              <a:solidFill>
                <a:schemeClr val="bg1"/>
              </a:solidFill>
              <a:latin typeface="Times New Roman" pitchFamily="18" charset="0"/>
              <a:cs typeface="Times New Roman" pitchFamily="18" charset="0"/>
            </a:endParaRPr>
          </a:p>
        </p:txBody>
      </p:sp>
      <p:sp>
        <p:nvSpPr>
          <p:cNvPr id="6" name="Rectangle 11"/>
          <p:cNvSpPr>
            <a:spLocks noChangeArrowheads="1"/>
          </p:cNvSpPr>
          <p:nvPr/>
        </p:nvSpPr>
        <p:spPr bwMode="auto">
          <a:xfrm>
            <a:off x="428596" y="1214422"/>
            <a:ext cx="8358246" cy="707886"/>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l">
              <a:defRPr/>
            </a:pPr>
            <a:r>
              <a:rPr lang="fr-FR" sz="2000" dirty="0">
                <a:latin typeface="Times New Roman" panose="02020603050405020304" pitchFamily="18" charset="0"/>
                <a:cs typeface="Times New Roman" panose="02020603050405020304" pitchFamily="18" charset="0"/>
              </a:rPr>
              <a:t>L’essai Proctor modifié est réalisé sur les sols obtenus pour différents mélanges (Sable -</a:t>
            </a:r>
            <a:r>
              <a:rPr lang="fr-FR" sz="2000" dirty="0" smtClean="0">
                <a:latin typeface="Times New Roman" panose="02020603050405020304" pitchFamily="18" charset="0"/>
                <a:cs typeface="Times New Roman" panose="02020603050405020304" pitchFamily="18" charset="0"/>
              </a:rPr>
              <a:t>ciment).</a:t>
            </a:r>
            <a:endParaRPr lang="fr-FR" sz="2400" dirty="0">
              <a:solidFill>
                <a:schemeClr val="bg1"/>
              </a:solidFill>
              <a:latin typeface="Times New Roman" pitchFamily="18" charset="0"/>
              <a:cs typeface="Times New Roman" pitchFamily="18" charset="0"/>
            </a:endParaRPr>
          </a:p>
        </p:txBody>
      </p:sp>
      <p:sp>
        <p:nvSpPr>
          <p:cNvPr id="9" name="Rectangle 11"/>
          <p:cNvSpPr>
            <a:spLocks noChangeArrowheads="1"/>
          </p:cNvSpPr>
          <p:nvPr/>
        </p:nvSpPr>
        <p:spPr bwMode="auto">
          <a:xfrm>
            <a:off x="428596" y="6136503"/>
            <a:ext cx="8358246" cy="400050"/>
          </a:xfrm>
          <a:prstGeom prst="rect">
            <a:avLst/>
          </a:prstGeom>
          <a:solidFill>
            <a:srgbClr val="00B050"/>
          </a:solidFill>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2000" dirty="0">
                <a:solidFill>
                  <a:schemeClr val="bg1"/>
                </a:solidFill>
                <a:latin typeface="Times New Roman" pitchFamily="18" charset="0"/>
                <a:cs typeface="Times New Roman" pitchFamily="18" charset="0"/>
              </a:rPr>
              <a:t>Figure III.</a:t>
            </a:r>
            <a:r>
              <a:rPr lang="ar-DZ" sz="2000" dirty="0">
                <a:solidFill>
                  <a:schemeClr val="bg1"/>
                </a:solidFill>
                <a:latin typeface="Times New Roman" pitchFamily="18" charset="0"/>
                <a:cs typeface="Times New Roman" pitchFamily="18" charset="0"/>
              </a:rPr>
              <a:t>8</a:t>
            </a:r>
            <a:r>
              <a:rPr lang="fr-FR" sz="2000" dirty="0">
                <a:solidFill>
                  <a:schemeClr val="bg1"/>
                </a:solidFill>
                <a:latin typeface="Times New Roman" pitchFamily="18" charset="0"/>
                <a:cs typeface="Times New Roman" pitchFamily="18" charset="0"/>
              </a:rPr>
              <a:t> : Essai de Proctor modifié pour les </a:t>
            </a:r>
            <a:r>
              <a:rPr lang="fr-FR" sz="2000" dirty="0" smtClean="0">
                <a:solidFill>
                  <a:schemeClr val="bg1"/>
                </a:solidFill>
                <a:latin typeface="Times New Roman" pitchFamily="18" charset="0"/>
                <a:cs typeface="Times New Roman" pitchFamily="18" charset="0"/>
              </a:rPr>
              <a:t>mélanges(sable- ciment)</a:t>
            </a:r>
            <a:endParaRPr lang="fr-FR" sz="2000" dirty="0">
              <a:solidFill>
                <a:schemeClr val="bg1"/>
              </a:solidFill>
              <a:latin typeface="Times New Roman" pitchFamily="18" charset="0"/>
              <a:cs typeface="Times New Roman" pitchFamily="18" charset="0"/>
            </a:endParaRPr>
          </a:p>
        </p:txBody>
      </p:sp>
      <p:graphicFrame>
        <p:nvGraphicFramePr>
          <p:cNvPr id="11" name="Graphique 10"/>
          <p:cNvGraphicFramePr/>
          <p:nvPr/>
        </p:nvGraphicFramePr>
        <p:xfrm>
          <a:off x="611560" y="1988840"/>
          <a:ext cx="7776587" cy="4032448"/>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ios_5_wallpaper___water_drops-wallpaper-1366x768.jpg"/>
          <p:cNvPicPr>
            <a:picLocks noChangeAspect="1"/>
          </p:cNvPicPr>
          <p:nvPr/>
        </p:nvPicPr>
        <p:blipFill>
          <a:blip r:embed="rId3" cstate="print"/>
          <a:stretch>
            <a:fillRect/>
          </a:stretch>
        </p:blipFill>
        <p:spPr>
          <a:xfrm>
            <a:off x="0" y="0"/>
            <a:ext cx="9144000" cy="7072338"/>
          </a:xfrm>
          <a:prstGeom prst="rect">
            <a:avLst/>
          </a:prstGeom>
        </p:spPr>
      </p:pic>
      <p:graphicFrame>
        <p:nvGraphicFramePr>
          <p:cNvPr id="4"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7" name="Rectangle 11"/>
          <p:cNvSpPr>
            <a:spLocks noChangeArrowheads="1"/>
          </p:cNvSpPr>
          <p:nvPr/>
        </p:nvSpPr>
        <p:spPr bwMode="auto">
          <a:xfrm>
            <a:off x="251520" y="2420888"/>
            <a:ext cx="8715404" cy="400110"/>
          </a:xfrm>
          <a:prstGeom prst="rect">
            <a:avLst/>
          </a:prstGeom>
          <a:solidFill>
            <a:srgbClr val="00B050"/>
          </a:solidFill>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1800" dirty="0">
                <a:solidFill>
                  <a:schemeClr val="bg1"/>
                </a:solidFill>
                <a:latin typeface="Times New Roman" pitchFamily="18" charset="0"/>
                <a:cs typeface="Times New Roman" pitchFamily="18" charset="0"/>
              </a:rPr>
              <a:t>Tableau III.1 : Résultats de l’ajout de </a:t>
            </a:r>
            <a:r>
              <a:rPr lang="fr-FR" sz="1800" dirty="0" smtClean="0">
                <a:solidFill>
                  <a:schemeClr val="bg1"/>
                </a:solidFill>
                <a:latin typeface="Times New Roman" pitchFamily="18" charset="0"/>
                <a:cs typeface="Times New Roman" pitchFamily="18" charset="0"/>
              </a:rPr>
              <a:t>ciment </a:t>
            </a:r>
            <a:r>
              <a:rPr lang="fr-FR" sz="1800" dirty="0">
                <a:solidFill>
                  <a:schemeClr val="bg1"/>
                </a:solidFill>
                <a:latin typeface="Times New Roman" pitchFamily="18" charset="0"/>
                <a:cs typeface="Times New Roman" pitchFamily="18" charset="0"/>
              </a:rPr>
              <a:t>sur les paramètres de Proctor </a:t>
            </a:r>
            <a:r>
              <a:rPr lang="fr-FR" sz="2000" dirty="0">
                <a:solidFill>
                  <a:schemeClr val="bg1"/>
                </a:solidFill>
                <a:latin typeface="Times New Roman" pitchFamily="18" charset="0"/>
                <a:cs typeface="Times New Roman" pitchFamily="18" charset="0"/>
              </a:rPr>
              <a:t>modifié</a:t>
            </a:r>
            <a:endParaRPr lang="fr-FR" sz="1800" dirty="0">
              <a:solidFill>
                <a:schemeClr val="bg1"/>
              </a:solidFill>
              <a:latin typeface="Times New Roman" pitchFamily="18" charset="0"/>
              <a:cs typeface="Times New Roman" pitchFamily="18" charset="0"/>
            </a:endParaRPr>
          </a:p>
        </p:txBody>
      </p:sp>
      <p:sp>
        <p:nvSpPr>
          <p:cNvPr id="9" name="Rectangle 11"/>
          <p:cNvSpPr>
            <a:spLocks noChangeArrowheads="1"/>
          </p:cNvSpPr>
          <p:nvPr/>
        </p:nvSpPr>
        <p:spPr bwMode="auto">
          <a:xfrm>
            <a:off x="428596" y="6000768"/>
            <a:ext cx="8286808" cy="707886"/>
          </a:xfrm>
          <a:prstGeom prst="rect">
            <a:avLst/>
          </a:prstGeom>
          <a:solidFill>
            <a:srgbClr val="00B050"/>
          </a:solidFill>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2000" dirty="0">
                <a:solidFill>
                  <a:schemeClr val="bg1"/>
                </a:solidFill>
                <a:latin typeface="Times New Roman" pitchFamily="18" charset="0"/>
                <a:cs typeface="Times New Roman" pitchFamily="18" charset="0"/>
              </a:rPr>
              <a:t>Figure III.09 : Variation de la densité sèche </a:t>
            </a:r>
            <a:r>
              <a:rPr lang="fr-FR" sz="2000" dirty="0">
                <a:solidFill>
                  <a:schemeClr val="bg1"/>
                </a:solidFill>
                <a:latin typeface="Times New Roman" pitchFamily="18" charset="0"/>
                <a:cs typeface="Times New Roman" pitchFamily="18" charset="0"/>
                <a:sym typeface="Symbol"/>
              </a:rPr>
              <a:t></a:t>
            </a:r>
            <a:r>
              <a:rPr lang="fr-FR" sz="2000" dirty="0">
                <a:solidFill>
                  <a:schemeClr val="bg1"/>
                </a:solidFill>
                <a:latin typeface="Times New Roman" pitchFamily="18" charset="0"/>
                <a:cs typeface="Times New Roman" pitchFamily="18" charset="0"/>
              </a:rPr>
              <a:t>d en fonction du pourcentage de </a:t>
            </a:r>
            <a:r>
              <a:rPr lang="fr-FR" sz="2000" dirty="0" smtClean="0">
                <a:solidFill>
                  <a:schemeClr val="bg1"/>
                </a:solidFill>
                <a:latin typeface="Times New Roman" pitchFamily="18" charset="0"/>
                <a:cs typeface="Times New Roman" pitchFamily="18" charset="0"/>
              </a:rPr>
              <a:t>ciment ajouté</a:t>
            </a:r>
            <a:endParaRPr lang="fr-FR" sz="2000" dirty="0">
              <a:solidFill>
                <a:schemeClr val="bg1"/>
              </a:solidFill>
              <a:latin typeface="Times New Roman" pitchFamily="18" charset="0"/>
              <a:cs typeface="Times New Roman" pitchFamily="18" charset="0"/>
            </a:endParaRPr>
          </a:p>
        </p:txBody>
      </p:sp>
      <p:graphicFrame>
        <p:nvGraphicFramePr>
          <p:cNvPr id="10" name="Tableau 9"/>
          <p:cNvGraphicFramePr>
            <a:graphicFrameLocks noGrp="1"/>
          </p:cNvGraphicFramePr>
          <p:nvPr/>
        </p:nvGraphicFramePr>
        <p:xfrm>
          <a:off x="395536" y="836712"/>
          <a:ext cx="8424938" cy="1464818"/>
        </p:xfrm>
        <a:graphic>
          <a:graphicData uri="http://schemas.openxmlformats.org/drawingml/2006/table">
            <a:tbl>
              <a:tblPr/>
              <a:tblGrid>
                <a:gridCol w="734671"/>
                <a:gridCol w="1315834"/>
                <a:gridCol w="1495870"/>
                <a:gridCol w="1625599"/>
                <a:gridCol w="1626482"/>
                <a:gridCol w="1626482"/>
              </a:tblGrid>
              <a:tr h="533400">
                <a:tc>
                  <a:txBody>
                    <a:bodyPr/>
                    <a:lstStyle/>
                    <a:p>
                      <a:pPr algn="l">
                        <a:spcAft>
                          <a:spcPts val="0"/>
                        </a:spcAft>
                      </a:pPr>
                      <a:r>
                        <a:rPr lang="fr-FR" sz="1600" b="1" dirty="0">
                          <a:latin typeface="Times New Roman"/>
                          <a:ea typeface="Times New Roman"/>
                        </a:rPr>
                        <a:t>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lnSpc>
                          <a:spcPct val="115000"/>
                        </a:lnSpc>
                        <a:spcAft>
                          <a:spcPts val="0"/>
                        </a:spcAft>
                      </a:pPr>
                      <a:r>
                        <a:rPr lang="fr-FR" sz="1600" b="1">
                          <a:latin typeface="Times New Roman"/>
                          <a:ea typeface="Times New Roman"/>
                        </a:rPr>
                        <a:t>Sable seul</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l">
                        <a:lnSpc>
                          <a:spcPct val="115000"/>
                        </a:lnSpc>
                        <a:spcAft>
                          <a:spcPts val="0"/>
                        </a:spcAft>
                      </a:pPr>
                      <a:r>
                        <a:rPr lang="fr-FR" sz="1600" b="1">
                          <a:latin typeface="Times New Roman"/>
                          <a:ea typeface="Times New Roman"/>
                        </a:rPr>
                        <a:t>Sable  +       3</a:t>
                      </a:r>
                      <a:r>
                        <a:rPr lang="en-US" sz="1600" b="1">
                          <a:latin typeface="Times New Roman"/>
                          <a:ea typeface="Times New Roman"/>
                        </a:rPr>
                        <a:t>%ci</a:t>
                      </a:r>
                      <a:r>
                        <a:rPr lang="fr-FR" sz="1600" b="1">
                          <a:latin typeface="Times New Roman"/>
                          <a:ea typeface="Times New Roman"/>
                        </a:rPr>
                        <a:t>ment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l">
                        <a:lnSpc>
                          <a:spcPct val="115000"/>
                        </a:lnSpc>
                        <a:spcAft>
                          <a:spcPts val="0"/>
                        </a:spcAft>
                      </a:pPr>
                      <a:r>
                        <a:rPr lang="fr-FR" sz="1600" b="1">
                          <a:latin typeface="Times New Roman"/>
                          <a:ea typeface="Times New Roman"/>
                        </a:rPr>
                        <a:t>Sable</a:t>
                      </a:r>
                      <a:r>
                        <a:rPr lang="fr-FR" sz="1600" b="1">
                          <a:latin typeface="Times New Roman"/>
                          <a:ea typeface="Times New Roman"/>
                          <a:cs typeface="Times New Roman"/>
                        </a:rPr>
                        <a:t>+                      5% ciment</a:t>
                      </a:r>
                      <a:endParaRPr lang="fr-FR" sz="1600" b="1">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l">
                        <a:lnSpc>
                          <a:spcPct val="115000"/>
                        </a:lnSpc>
                        <a:spcAft>
                          <a:spcPts val="0"/>
                        </a:spcAft>
                      </a:pPr>
                      <a:r>
                        <a:rPr lang="fr-FR" sz="1600" b="1">
                          <a:latin typeface="Times New Roman"/>
                          <a:ea typeface="Times New Roman"/>
                        </a:rPr>
                        <a:t> Sable</a:t>
                      </a:r>
                      <a:r>
                        <a:rPr lang="fr-FR" sz="1600" b="1">
                          <a:latin typeface="Times New Roman"/>
                          <a:ea typeface="Times New Roman"/>
                          <a:cs typeface="Times New Roman"/>
                        </a:rPr>
                        <a:t>+          7% ciment</a:t>
                      </a:r>
                      <a:endParaRPr lang="fr-FR" sz="1600" b="1">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l">
                        <a:lnSpc>
                          <a:spcPct val="115000"/>
                        </a:lnSpc>
                        <a:spcAft>
                          <a:spcPts val="0"/>
                        </a:spcAft>
                      </a:pPr>
                      <a:r>
                        <a:rPr lang="fr-FR" sz="1600" b="1">
                          <a:latin typeface="Times New Roman"/>
                          <a:ea typeface="Times New Roman"/>
                        </a:rPr>
                        <a:t> Sable </a:t>
                      </a:r>
                      <a:r>
                        <a:rPr lang="fr-FR" sz="1600" b="1">
                          <a:latin typeface="Times New Roman"/>
                          <a:ea typeface="Times New Roman"/>
                          <a:cs typeface="Times New Roman"/>
                        </a:rPr>
                        <a:t> +        9%ciment</a:t>
                      </a:r>
                      <a:endParaRPr lang="fr-FR" sz="1600" b="1">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r>
              <a:tr h="325120">
                <a:tc>
                  <a:txBody>
                    <a:bodyPr/>
                    <a:lstStyle/>
                    <a:p>
                      <a:pPr algn="l">
                        <a:spcAft>
                          <a:spcPts val="0"/>
                        </a:spcAft>
                      </a:pPr>
                      <a:r>
                        <a:rPr lang="fr-FR" sz="1200" dirty="0">
                          <a:latin typeface="Times New Roman"/>
                          <a:ea typeface="Times New Roman"/>
                        </a:rPr>
                        <a:t> </a:t>
                      </a:r>
                    </a:p>
                    <a:p>
                      <a:pPr algn="ctr">
                        <a:lnSpc>
                          <a:spcPct val="115000"/>
                        </a:lnSpc>
                        <a:spcAft>
                          <a:spcPts val="0"/>
                        </a:spcAft>
                      </a:pPr>
                      <a:r>
                        <a:rPr lang="fr-FR" sz="1600" b="1" dirty="0">
                          <a:latin typeface="Times New Roman"/>
                          <a:ea typeface="Times New Roman"/>
                          <a:cs typeface="Times New Roman"/>
                        </a:rPr>
                        <a:t>W% </a:t>
                      </a:r>
                      <a:r>
                        <a:rPr lang="fr-FR" sz="1600" b="1" i="1" dirty="0" err="1">
                          <a:latin typeface="Times New Roman"/>
                          <a:ea typeface="Times New Roman"/>
                          <a:cs typeface="Times New Roman"/>
                        </a:rPr>
                        <a:t>opt</a:t>
                      </a:r>
                      <a:endParaRPr lang="fr-FR" sz="1600" b="1" dirty="0">
                        <a:latin typeface="Times New Roman"/>
                        <a:ea typeface="Times New Roman"/>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lnSpc>
                          <a:spcPct val="115000"/>
                        </a:lnSpc>
                        <a:spcAft>
                          <a:spcPts val="0"/>
                        </a:spcAft>
                      </a:pPr>
                      <a:r>
                        <a:rPr lang="fr-FR" sz="1600" b="1">
                          <a:latin typeface="Times New Roman"/>
                          <a:ea typeface="Times New Roman"/>
                          <a:cs typeface="Times New Roman"/>
                        </a:rPr>
                        <a:t>5</a:t>
                      </a:r>
                      <a:endParaRPr lang="fr-FR" sz="1600" b="1">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l">
                        <a:lnSpc>
                          <a:spcPct val="115000"/>
                        </a:lnSpc>
                        <a:spcAft>
                          <a:spcPts val="0"/>
                        </a:spcAft>
                      </a:pPr>
                      <a:r>
                        <a:rPr lang="fr-FR" sz="1600" b="1">
                          <a:latin typeface="Times New Roman"/>
                          <a:ea typeface="Times New Roman"/>
                          <a:cs typeface="Times New Roman"/>
                        </a:rPr>
                        <a:t>       8,1</a:t>
                      </a:r>
                      <a:endParaRPr lang="fr-FR" sz="1600" b="1">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l">
                        <a:lnSpc>
                          <a:spcPct val="115000"/>
                        </a:lnSpc>
                        <a:spcAft>
                          <a:spcPts val="0"/>
                        </a:spcAft>
                      </a:pPr>
                      <a:r>
                        <a:rPr lang="fr-FR" sz="1600" b="1">
                          <a:latin typeface="Times New Roman"/>
                          <a:ea typeface="Times New Roman"/>
                          <a:cs typeface="Times New Roman"/>
                        </a:rPr>
                        <a:t>9,8</a:t>
                      </a:r>
                      <a:endParaRPr lang="fr-FR" sz="1600" b="1">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lnSpc>
                          <a:spcPct val="115000"/>
                        </a:lnSpc>
                        <a:spcAft>
                          <a:spcPts val="0"/>
                        </a:spcAft>
                      </a:pPr>
                      <a:r>
                        <a:rPr lang="fr-FR" sz="1600" b="1">
                          <a:latin typeface="Times New Roman"/>
                          <a:ea typeface="Times New Roman"/>
                          <a:cs typeface="Times New Roman"/>
                        </a:rPr>
                        <a:t>10,5</a:t>
                      </a:r>
                      <a:endParaRPr lang="fr-FR" sz="1600" b="1">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lnSpc>
                          <a:spcPct val="115000"/>
                        </a:lnSpc>
                        <a:spcAft>
                          <a:spcPts val="0"/>
                        </a:spcAft>
                      </a:pPr>
                      <a:r>
                        <a:rPr lang="fr-FR" sz="1600" b="1" dirty="0">
                          <a:latin typeface="Times New Roman"/>
                          <a:ea typeface="Times New Roman"/>
                          <a:cs typeface="Times New Roman"/>
                        </a:rPr>
                        <a:t>9.8</a:t>
                      </a:r>
                      <a:endParaRPr lang="fr-FR" sz="1600" b="1"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r>
              <a:tr h="440690">
                <a:tc>
                  <a:txBody>
                    <a:bodyPr/>
                    <a:lstStyle/>
                    <a:p>
                      <a:pPr algn="ctr">
                        <a:lnSpc>
                          <a:spcPct val="115000"/>
                        </a:lnSpc>
                        <a:spcAft>
                          <a:spcPts val="0"/>
                        </a:spcAft>
                      </a:pPr>
                      <a:r>
                        <a:rPr lang="fr-FR" sz="1600" b="1">
                          <a:latin typeface="Times New Roman"/>
                          <a:ea typeface="Times New Roman"/>
                          <a:cs typeface="Times New Roman"/>
                        </a:rPr>
                        <a:t>(t/)</a:t>
                      </a:r>
                      <a:endParaRPr lang="fr-FR" sz="1600" b="1">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lnSpc>
                          <a:spcPct val="115000"/>
                        </a:lnSpc>
                        <a:spcAft>
                          <a:spcPts val="0"/>
                        </a:spcAft>
                      </a:pPr>
                      <a:r>
                        <a:rPr lang="fr-FR" sz="1600" b="1">
                          <a:latin typeface="Times New Roman"/>
                          <a:ea typeface="Times New Roman"/>
                          <a:cs typeface="Times New Roman"/>
                        </a:rPr>
                        <a:t>1.72</a:t>
                      </a:r>
                      <a:endParaRPr lang="fr-FR" sz="1600" b="1">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lnSpc>
                          <a:spcPct val="115000"/>
                        </a:lnSpc>
                        <a:spcAft>
                          <a:spcPts val="0"/>
                        </a:spcAft>
                      </a:pPr>
                      <a:r>
                        <a:rPr lang="fr-FR" sz="1600" b="1">
                          <a:latin typeface="Times New Roman"/>
                          <a:ea typeface="Times New Roman"/>
                          <a:cs typeface="Times New Roman"/>
                        </a:rPr>
                        <a:t>1.73</a:t>
                      </a:r>
                      <a:endParaRPr lang="fr-FR" sz="1600" b="1">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lnSpc>
                          <a:spcPct val="115000"/>
                        </a:lnSpc>
                        <a:spcAft>
                          <a:spcPts val="0"/>
                        </a:spcAft>
                      </a:pPr>
                      <a:r>
                        <a:rPr lang="fr-FR" sz="1600" b="1">
                          <a:latin typeface="Times New Roman"/>
                          <a:ea typeface="Times New Roman"/>
                          <a:cs typeface="Times New Roman"/>
                        </a:rPr>
                        <a:t>1.77</a:t>
                      </a:r>
                      <a:endParaRPr lang="fr-FR" sz="1600" b="1">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lnSpc>
                          <a:spcPct val="115000"/>
                        </a:lnSpc>
                        <a:spcAft>
                          <a:spcPts val="0"/>
                        </a:spcAft>
                      </a:pPr>
                      <a:r>
                        <a:rPr lang="fr-FR" sz="1600" b="1" dirty="0">
                          <a:latin typeface="Times New Roman"/>
                          <a:ea typeface="Times New Roman"/>
                          <a:cs typeface="Times New Roman"/>
                        </a:rPr>
                        <a:t>1.78</a:t>
                      </a:r>
                      <a:endParaRPr lang="fr-FR" sz="1600" b="1"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lnSpc>
                          <a:spcPct val="115000"/>
                        </a:lnSpc>
                        <a:spcAft>
                          <a:spcPts val="0"/>
                        </a:spcAft>
                      </a:pPr>
                      <a:r>
                        <a:rPr lang="fr-FR" sz="1600" b="1" dirty="0">
                          <a:latin typeface="Times New Roman"/>
                          <a:ea typeface="Times New Roman"/>
                          <a:cs typeface="Times New Roman"/>
                        </a:rPr>
                        <a:t>1.82</a:t>
                      </a:r>
                      <a:endParaRPr lang="fr-FR" sz="1600" b="1" dirty="0">
                        <a:latin typeface="Times New Roman"/>
                        <a:ea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r>
            </a:tbl>
          </a:graphicData>
        </a:graphic>
      </p:graphicFrame>
      <p:pic>
        <p:nvPicPr>
          <p:cNvPr id="78850" name="Picture 2"/>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0" y="0"/>
            <a:ext cx="219075" cy="209550"/>
          </a:xfrm>
          <a:prstGeom prst="rect">
            <a:avLst/>
          </a:prstGeom>
          <a:noFill/>
        </p:spPr>
      </p:pic>
      <p:pic>
        <p:nvPicPr>
          <p:cNvPr id="78849"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0" y="0"/>
            <a:ext cx="200025" cy="180975"/>
          </a:xfrm>
          <a:prstGeom prst="rect">
            <a:avLst/>
          </a:prstGeom>
          <a:noFill/>
        </p:spPr>
      </p:pic>
      <p:sp>
        <p:nvSpPr>
          <p:cNvPr id="788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14" name="Rectangle 13"/>
          <p:cNvSpPr/>
          <p:nvPr/>
        </p:nvSpPr>
        <p:spPr>
          <a:xfrm>
            <a:off x="611560" y="2924944"/>
            <a:ext cx="7920880" cy="302433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a:p>
        </p:txBody>
      </p:sp>
      <p:sp>
        <p:nvSpPr>
          <p:cNvPr id="788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78853" name="Object 5"/>
          <p:cNvGraphicFramePr>
            <a:graphicFrameLocks noChangeAspect="1"/>
          </p:cNvGraphicFramePr>
          <p:nvPr/>
        </p:nvGraphicFramePr>
        <p:xfrm>
          <a:off x="683568" y="2924945"/>
          <a:ext cx="7704856" cy="3024336"/>
        </p:xfrm>
        <a:graphic>
          <a:graphicData uri="http://schemas.openxmlformats.org/presentationml/2006/ole">
            <p:oleObj spid="_x0000_s78853" r:id="rId6" imgW="4130650" imgH="2877312" progId="">
              <p:embed/>
            </p:oleObj>
          </a:graphicData>
        </a:graphic>
      </p:graphicFrame>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graphicFrame>
        <p:nvGraphicFramePr>
          <p:cNvPr id="4" name="Group 605"/>
          <p:cNvGraphicFramePr>
            <a:graphicFrameLocks noGrp="1"/>
          </p:cNvGraphicFramePr>
          <p:nvPr>
            <p:ph idx="1"/>
          </p:nvPr>
        </p:nvGraphicFramePr>
        <p:xfrm>
          <a:off x="-2"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 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8" name="Rectangle 74"/>
          <p:cNvSpPr>
            <a:spLocks noChangeArrowheads="1"/>
          </p:cNvSpPr>
          <p:nvPr/>
        </p:nvSpPr>
        <p:spPr bwMode="auto">
          <a:xfrm>
            <a:off x="214282" y="642918"/>
            <a:ext cx="8750206" cy="461665"/>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400" dirty="0">
                <a:solidFill>
                  <a:schemeClr val="bg1"/>
                </a:solidFill>
                <a:latin typeface="Times New Roman" pitchFamily="18" charset="0"/>
                <a:cs typeface="Times New Roman" pitchFamily="18" charset="0"/>
              </a:rPr>
              <a:t>Effet de l’ajout de </a:t>
            </a:r>
            <a:r>
              <a:rPr lang="fr-FR" sz="2400" dirty="0" smtClean="0">
                <a:solidFill>
                  <a:schemeClr val="bg1"/>
                </a:solidFill>
                <a:latin typeface="Times New Roman" pitchFamily="18" charset="0"/>
                <a:cs typeface="Times New Roman" pitchFamily="18" charset="0"/>
              </a:rPr>
              <a:t>ciment </a:t>
            </a:r>
            <a:r>
              <a:rPr lang="fr-FR" sz="2400" dirty="0">
                <a:solidFill>
                  <a:schemeClr val="bg1"/>
                </a:solidFill>
                <a:latin typeface="Times New Roman" pitchFamily="18" charset="0"/>
                <a:cs typeface="Times New Roman" pitchFamily="18" charset="0"/>
              </a:rPr>
              <a:t>sur le pourcentage des </a:t>
            </a:r>
            <a:r>
              <a:rPr lang="fr-FR" sz="2400" dirty="0" smtClean="0">
                <a:solidFill>
                  <a:schemeClr val="bg1"/>
                </a:solidFill>
                <a:latin typeface="Times New Roman" pitchFamily="18" charset="0"/>
                <a:cs typeface="Times New Roman" pitchFamily="18" charset="0"/>
              </a:rPr>
              <a:t>vides (porosité):</a:t>
            </a:r>
            <a:endParaRPr lang="fr-FR" sz="2400" dirty="0">
              <a:solidFill>
                <a:schemeClr val="bg1"/>
              </a:solidFill>
              <a:latin typeface="Times New Roman" pitchFamily="18" charset="0"/>
              <a:cs typeface="Times New Roman" pitchFamily="18" charset="0"/>
            </a:endParaRPr>
          </a:p>
        </p:txBody>
      </p:sp>
      <p:sp>
        <p:nvSpPr>
          <p:cNvPr id="11" name="Rectangle 11"/>
          <p:cNvSpPr>
            <a:spLocks noChangeArrowheads="1"/>
          </p:cNvSpPr>
          <p:nvPr/>
        </p:nvSpPr>
        <p:spPr bwMode="auto">
          <a:xfrm>
            <a:off x="428596" y="6072206"/>
            <a:ext cx="8286809" cy="400050"/>
          </a:xfrm>
          <a:prstGeom prst="rect">
            <a:avLst/>
          </a:prstGeom>
          <a:solidFill>
            <a:srgbClr val="00B050"/>
          </a:solidFill>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2000" dirty="0">
                <a:solidFill>
                  <a:schemeClr val="bg1"/>
                </a:solidFill>
                <a:latin typeface="Times New Roman" pitchFamily="18" charset="0"/>
                <a:cs typeface="Times New Roman" pitchFamily="18" charset="0"/>
              </a:rPr>
              <a:t>Tableau III.2 : Résultats de l’ajout de </a:t>
            </a:r>
            <a:r>
              <a:rPr lang="fr-FR" sz="2000" dirty="0" smtClean="0">
                <a:solidFill>
                  <a:schemeClr val="bg1"/>
                </a:solidFill>
                <a:latin typeface="Times New Roman" pitchFamily="18" charset="0"/>
                <a:cs typeface="Times New Roman" pitchFamily="18" charset="0"/>
              </a:rPr>
              <a:t>ciment </a:t>
            </a:r>
            <a:r>
              <a:rPr lang="fr-FR" sz="2000" dirty="0">
                <a:solidFill>
                  <a:schemeClr val="bg1"/>
                </a:solidFill>
                <a:latin typeface="Times New Roman" pitchFamily="18" charset="0"/>
                <a:cs typeface="Times New Roman" pitchFamily="18" charset="0"/>
              </a:rPr>
              <a:t>sur le pourcentage des vides</a:t>
            </a:r>
          </a:p>
        </p:txBody>
      </p:sp>
      <p:sp>
        <p:nvSpPr>
          <p:cNvPr id="9" name="Rectangle 8"/>
          <p:cNvSpPr/>
          <p:nvPr/>
        </p:nvSpPr>
        <p:spPr>
          <a:xfrm>
            <a:off x="467544" y="1268760"/>
            <a:ext cx="8136904" cy="2304256"/>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endParaRPr lang="fr-FR" dirty="0"/>
          </a:p>
        </p:txBody>
      </p:sp>
      <p:pic>
        <p:nvPicPr>
          <p:cNvPr id="77841" name="Picture 1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457200"/>
            <a:ext cx="38100" cy="180975"/>
          </a:xfrm>
          <a:prstGeom prst="rect">
            <a:avLst/>
          </a:prstGeom>
          <a:noFill/>
        </p:spPr>
      </p:pic>
      <p:pic>
        <p:nvPicPr>
          <p:cNvPr id="77840" name="Picture 16"/>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971600" y="1916832"/>
            <a:ext cx="1504950" cy="342900"/>
          </a:xfrm>
          <a:prstGeom prst="rect">
            <a:avLst/>
          </a:prstGeom>
          <a:noFill/>
        </p:spPr>
      </p:pic>
      <p:pic>
        <p:nvPicPr>
          <p:cNvPr id="77839" name="Picture 1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275856" y="1916832"/>
            <a:ext cx="1085850" cy="276225"/>
          </a:xfrm>
          <a:prstGeom prst="rect">
            <a:avLst/>
          </a:prstGeom>
          <a:noFill/>
        </p:spPr>
      </p:pic>
      <p:sp>
        <p:nvSpPr>
          <p:cNvPr id="77842" name="Rectangle 18"/>
          <p:cNvSpPr>
            <a:spLocks noChangeArrowheads="1"/>
          </p:cNvSpPr>
          <p:nvPr/>
        </p:nvSpPr>
        <p:spPr bwMode="auto">
          <a:xfrm>
            <a:off x="467544" y="1297505"/>
            <a:ext cx="8676456"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smtClean="0">
                <a:ln>
                  <a:noFill/>
                </a:ln>
                <a:solidFill>
                  <a:schemeClr val="tx1"/>
                </a:solidFill>
                <a:effectLst/>
                <a:ea typeface="Times New Roman" pitchFamily="18" charset="0"/>
                <a:cs typeface="Times New Roman" pitchFamily="18" charset="0"/>
              </a:rPr>
              <a:t>Sachant, que pour la couche de base, la porosité (pourcentage des vides) est donné par</a:t>
            </a:r>
            <a:endParaRPr kumimoji="0" lang="fr-FR" sz="1600" b="0" i="0" u="none" strike="noStrike" cap="none" normalizeH="0" baseline="0" dirty="0" smtClean="0">
              <a:ln>
                <a:noFill/>
              </a:ln>
              <a:solidFill>
                <a:schemeClr val="tx1"/>
              </a:solidFill>
              <a:effectLst/>
              <a:cs typeface="Times New Roman" pitchFamily="18" charset="0"/>
            </a:endParaRPr>
          </a:p>
        </p:txBody>
      </p:sp>
      <p:sp>
        <p:nvSpPr>
          <p:cNvPr id="77844" name="Rectangle 20"/>
          <p:cNvSpPr>
            <a:spLocks noChangeArrowheads="1"/>
          </p:cNvSpPr>
          <p:nvPr/>
        </p:nvSpPr>
        <p:spPr bwMode="auto">
          <a:xfrm>
            <a:off x="2483768" y="1916832"/>
            <a:ext cx="607859"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r>
              <a:rPr kumimoji="0" lang="fr-FR"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Avec</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7845" name="Rectangle 21"/>
          <p:cNvSpPr>
            <a:spLocks noChangeArrowheads="1"/>
          </p:cNvSpPr>
          <p:nvPr/>
        </p:nvSpPr>
        <p:spPr bwMode="auto">
          <a:xfrm>
            <a:off x="539552" y="1399689"/>
            <a:ext cx="7787867" cy="20005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p>
          <a:p>
            <a:pPr marL="0" marR="0" lvl="0" indent="0" algn="justLow" defTabSz="914400" rtl="0" eaLnBrk="1" fontAlgn="base" latinLnBrk="0" hangingPunct="1">
              <a:lnSpc>
                <a:spcPct val="100000"/>
              </a:lnSpc>
              <a:spcBef>
                <a:spcPct val="0"/>
              </a:spcBef>
              <a:spcAft>
                <a:spcPct val="0"/>
              </a:spcAft>
              <a:buClrTx/>
              <a:buSzTx/>
              <a:buFontTx/>
              <a:buNone/>
              <a:tabLst/>
            </a:pPr>
            <a:endParaRPr lang="fr-FR" sz="1200" b="0" dirty="0" smtClean="0">
              <a:latin typeface="Arial" pitchFamily="34" charset="0"/>
              <a:ea typeface="Times New Roman" pitchFamily="18" charset="0"/>
              <a:cs typeface="Arial" pitchFamily="34"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lang="fr-FR" sz="1200" b="0" dirty="0" smtClean="0">
              <a:latin typeface="Arial" pitchFamily="34" charset="0"/>
              <a:ea typeface="Times New Roman" pitchFamily="18" charset="0"/>
              <a:cs typeface="Arial" pitchFamily="34" charset="0"/>
            </a:endParaRPr>
          </a:p>
          <a:p>
            <a:pPr marL="0" marR="0" lvl="0" indent="0" algn="justLow"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justLow" defTabSz="914400" rtl="0" eaLnBrk="1" fontAlgn="base" latinLnBrk="0" hangingPunct="1">
              <a:lnSpc>
                <a:spcPct val="100000"/>
              </a:lnSpc>
              <a:spcBef>
                <a:spcPct val="0"/>
              </a:spcBef>
              <a:spcAft>
                <a:spcPct val="0"/>
              </a:spcAft>
              <a:buClrTx/>
              <a:buSzTx/>
              <a:buFontTx/>
              <a:buNone/>
              <a:tabLst/>
            </a:pPr>
            <a:r>
              <a:rPr kumimoji="0" lang="fr-FR" sz="1600" b="0" i="0" u="none" strike="noStrike" cap="none" normalizeH="0" baseline="0" dirty="0" smtClean="0">
                <a:ln>
                  <a:noFill/>
                </a:ln>
                <a:solidFill>
                  <a:schemeClr val="tx1"/>
                </a:solidFill>
                <a:effectLst/>
                <a:ea typeface="Times New Roman" pitchFamily="18" charset="0"/>
                <a:cs typeface="Times New Roman" pitchFamily="18" charset="0"/>
              </a:rPr>
              <a:t>. Figure III.10</a:t>
            </a:r>
            <a:r>
              <a:rPr kumimoji="0" lang="fr-FR" sz="1600" b="1" i="0" u="none" strike="noStrike" cap="none" normalizeH="0" baseline="0" dirty="0" smtClean="0">
                <a:ln>
                  <a:noFill/>
                </a:ln>
                <a:solidFill>
                  <a:schemeClr val="tx1"/>
                </a:solidFill>
                <a:effectLst/>
                <a:ea typeface="Times New Roman" pitchFamily="18" charset="0"/>
                <a:cs typeface="Times New Roman" pitchFamily="18" charset="0"/>
              </a:rPr>
              <a:t> </a:t>
            </a:r>
            <a:r>
              <a:rPr kumimoji="0" lang="fr-FR" sz="1600" b="0" i="0" u="none" strike="noStrike" cap="none" normalizeH="0" baseline="0" dirty="0" smtClean="0">
                <a:ln>
                  <a:noFill/>
                </a:ln>
                <a:solidFill>
                  <a:schemeClr val="tx1"/>
                </a:solidFill>
                <a:effectLst/>
                <a:ea typeface="Times New Roman" pitchFamily="18" charset="0"/>
                <a:cs typeface="Times New Roman" pitchFamily="18" charset="0"/>
              </a:rPr>
              <a:t>montre l’évolution de pourcentage des vides en fonction de pourcentages de ciment ajouté.</a:t>
            </a:r>
            <a:endParaRPr kumimoji="0" lang="fr-FR" sz="1600" b="0" i="0" u="none" strike="noStrike" cap="none" normalizeH="0" baseline="0" dirty="0" smtClean="0">
              <a:ln>
                <a:noFill/>
              </a:ln>
              <a:solidFill>
                <a:schemeClr val="tx1"/>
              </a:solidFill>
              <a:effectLst/>
              <a:cs typeface="Times New Roman" pitchFamily="18" charset="0"/>
            </a:endParaRPr>
          </a:p>
          <a:p>
            <a:pPr marL="0" marR="0" lvl="0" indent="0" algn="justLow" defTabSz="914400" rtl="0" eaLnBrk="0" fontAlgn="base" latinLnBrk="0" hangingPunct="0">
              <a:lnSpc>
                <a:spcPct val="100000"/>
              </a:lnSpc>
              <a:spcBef>
                <a:spcPct val="0"/>
              </a:spcBef>
              <a:spcAft>
                <a:spcPct val="0"/>
              </a:spcAft>
              <a:buClrTx/>
              <a:buSzTx/>
              <a:buFontTx/>
              <a:buNone/>
              <a:tabLst/>
            </a:pPr>
            <a:r>
              <a:rPr kumimoji="0" lang="fr-FR" sz="1600" b="0" i="0" u="none" strike="noStrike" cap="none" normalizeH="0" baseline="0" dirty="0" smtClean="0">
                <a:ln>
                  <a:noFill/>
                </a:ln>
                <a:solidFill>
                  <a:schemeClr val="tx1"/>
                </a:solidFill>
                <a:effectLst/>
                <a:ea typeface="Times New Roman" pitchFamily="18" charset="0"/>
                <a:cs typeface="Times New Roman" pitchFamily="18" charset="0"/>
              </a:rPr>
              <a:t>Le tableau III.2 résume les résultats de pourcentage du vide pour les différents mélanges sable- ciment (%).</a:t>
            </a:r>
            <a:endParaRPr kumimoji="0" lang="fr-FR" sz="1600" b="0" i="0" u="none" strike="noStrike" cap="none" normalizeH="0" baseline="0" dirty="0" smtClean="0">
              <a:ln>
                <a:noFill/>
              </a:ln>
              <a:solidFill>
                <a:schemeClr val="tx1"/>
              </a:solidFill>
              <a:effectLst/>
              <a:cs typeface="Times New Roman" pitchFamily="18" charset="0"/>
            </a:endParaRPr>
          </a:p>
        </p:txBody>
      </p:sp>
      <p:graphicFrame>
        <p:nvGraphicFramePr>
          <p:cNvPr id="30" name="Tableau 29"/>
          <p:cNvGraphicFramePr>
            <a:graphicFrameLocks noGrp="1"/>
          </p:cNvGraphicFramePr>
          <p:nvPr/>
        </p:nvGraphicFramePr>
        <p:xfrm>
          <a:off x="323528" y="3717032"/>
          <a:ext cx="8568952" cy="2232248"/>
        </p:xfrm>
        <a:graphic>
          <a:graphicData uri="http://schemas.openxmlformats.org/drawingml/2006/table">
            <a:tbl>
              <a:tblPr/>
              <a:tblGrid>
                <a:gridCol w="1489517"/>
                <a:gridCol w="1116667"/>
                <a:gridCol w="1187107"/>
                <a:gridCol w="1591887"/>
                <a:gridCol w="1591887"/>
                <a:gridCol w="1591887"/>
              </a:tblGrid>
              <a:tr h="498396">
                <a:tc>
                  <a:txBody>
                    <a:bodyPr/>
                    <a:lstStyle/>
                    <a:p>
                      <a:pPr algn="ctr">
                        <a:lnSpc>
                          <a:spcPct val="115000"/>
                        </a:lnSpc>
                        <a:spcAft>
                          <a:spcPts val="0"/>
                        </a:spcAft>
                      </a:pPr>
                      <a:endParaRPr lang="fr-FR" sz="1200" dirty="0">
                        <a:latin typeface="Times New Roman"/>
                        <a:ea typeface="Times New Roman"/>
                        <a:cs typeface="Times New Roman"/>
                      </a:endParaRPr>
                    </a:p>
                  </a:txBody>
                  <a:tcPr marL="68580" marR="68580" marT="0" marB="0" anchor="ctr">
                    <a:lnL>
                      <a:noFill/>
                    </a:lnL>
                    <a:lnR w="19050" cap="flat" cmpd="dbl" algn="ctr">
                      <a:solidFill>
                        <a:srgbClr val="000000"/>
                      </a:solidFill>
                      <a:prstDash val="solid"/>
                      <a:round/>
                      <a:headEnd type="none" w="med" len="med"/>
                      <a:tailEnd type="none" w="med" len="med"/>
                    </a:lnR>
                    <a:lnT>
                      <a:noFill/>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sable+ 0% ciment</a:t>
                      </a:r>
                      <a:endParaRPr lang="fr-FR" sz="120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l">
                        <a:lnSpc>
                          <a:spcPct val="115000"/>
                        </a:lnSpc>
                        <a:spcAft>
                          <a:spcPts val="0"/>
                        </a:spcAft>
                      </a:pPr>
                      <a:r>
                        <a:rPr lang="fr-FR" sz="1200">
                          <a:latin typeface="Times New Roman"/>
                          <a:ea typeface="Times New Roman"/>
                          <a:cs typeface="Times New Roman"/>
                        </a:rPr>
                        <a:t>sable+3%ciment</a:t>
                      </a:r>
                      <a:endParaRPr lang="fr-FR" sz="120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sable+5% ciment</a:t>
                      </a:r>
                      <a:endParaRPr lang="fr-FR" sz="120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sable +7%ciment</a:t>
                      </a:r>
                      <a:endParaRPr lang="fr-FR" sz="120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sable +9%ciment</a:t>
                      </a:r>
                      <a:endParaRPr lang="fr-FR" sz="120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r>
              <a:tr h="707265">
                <a:tc>
                  <a:txBody>
                    <a:bodyPr/>
                    <a:lstStyle/>
                    <a:p>
                      <a:pPr algn="ctr">
                        <a:lnSpc>
                          <a:spcPct val="115000"/>
                        </a:lnSpc>
                        <a:spcAft>
                          <a:spcPts val="0"/>
                        </a:spcAft>
                      </a:pPr>
                      <a:r>
                        <a:rPr lang="fr-FR" sz="1200">
                          <a:latin typeface="Times New Roman"/>
                          <a:ea typeface="Times New Roman"/>
                          <a:cs typeface="Times New Roman"/>
                        </a:rPr>
                        <a:t>Teneur en eau optimum Wopt%</a:t>
                      </a:r>
                      <a:endParaRPr lang="fr-FR" sz="120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5</a:t>
                      </a:r>
                      <a:endParaRPr lang="fr-FR" sz="120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8.1</a:t>
                      </a:r>
                      <a:endParaRPr lang="fr-FR" sz="120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dirty="0">
                          <a:latin typeface="Times New Roman"/>
                          <a:ea typeface="Times New Roman"/>
                          <a:cs typeface="Times New Roman"/>
                        </a:rPr>
                        <a:t>9.8</a:t>
                      </a:r>
                      <a:endParaRPr lang="fr-FR" sz="1200" dirty="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10.5</a:t>
                      </a:r>
                      <a:endParaRPr lang="fr-FR" sz="120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9.8</a:t>
                      </a:r>
                      <a:endParaRPr lang="fr-FR" sz="120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r>
              <a:tr h="528191">
                <a:tc>
                  <a:txBody>
                    <a:bodyPr/>
                    <a:lstStyle/>
                    <a:p>
                      <a:pPr algn="ctr">
                        <a:lnSpc>
                          <a:spcPct val="115000"/>
                        </a:lnSpc>
                        <a:spcAft>
                          <a:spcPts val="0"/>
                        </a:spcAft>
                      </a:pPr>
                      <a:r>
                        <a:rPr lang="fr-FR" sz="1200">
                          <a:latin typeface="Times New Roman"/>
                          <a:ea typeface="Times New Roman"/>
                          <a:cs typeface="Times New Roman"/>
                        </a:rPr>
                        <a:t>Densité sèche (t/)</a:t>
                      </a:r>
                      <a:endParaRPr lang="fr-FR" sz="120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1.72</a:t>
                      </a:r>
                      <a:endParaRPr lang="fr-FR" sz="120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1.73</a:t>
                      </a:r>
                      <a:endParaRPr lang="fr-FR" sz="120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1.77</a:t>
                      </a:r>
                      <a:endParaRPr lang="fr-FR" sz="120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1.78</a:t>
                      </a:r>
                      <a:endParaRPr lang="fr-FR" sz="120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1.82</a:t>
                      </a:r>
                      <a:endParaRPr lang="fr-FR" sz="1200">
                        <a:latin typeface="Times New Roman"/>
                        <a:ea typeface="Times New Roman"/>
                      </a:endParaRPr>
                    </a:p>
                  </a:txBody>
                  <a:tcPr marL="68580" marR="6858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r>
              <a:tr h="498396">
                <a:tc>
                  <a:txBody>
                    <a:bodyPr/>
                    <a:lstStyle/>
                    <a:p>
                      <a:pPr algn="ctr">
                        <a:lnSpc>
                          <a:spcPct val="115000"/>
                        </a:lnSpc>
                        <a:spcAft>
                          <a:spcPts val="0"/>
                        </a:spcAft>
                      </a:pPr>
                      <a:r>
                        <a:rPr lang="fr-FR" sz="1200">
                          <a:latin typeface="Times New Roman"/>
                          <a:ea typeface="Times New Roman"/>
                          <a:cs typeface="Times New Roman"/>
                        </a:rPr>
                        <a:t>Pourcentage du vide n (%)</a:t>
                      </a:r>
                      <a:endParaRPr lang="fr-FR" sz="1200">
                        <a:latin typeface="Times New Roman"/>
                        <a:ea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36.76</a:t>
                      </a:r>
                      <a:endParaRPr lang="fr-FR" sz="1200">
                        <a:latin typeface="Times New Roman"/>
                        <a:ea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36.39</a:t>
                      </a:r>
                      <a:endParaRPr lang="fr-FR" sz="1200">
                        <a:latin typeface="Times New Roman"/>
                        <a:ea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34.92</a:t>
                      </a:r>
                      <a:endParaRPr lang="fr-FR" sz="1200">
                        <a:latin typeface="Times New Roman"/>
                        <a:ea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a:latin typeface="Times New Roman"/>
                          <a:ea typeface="Times New Roman"/>
                          <a:cs typeface="Times New Roman"/>
                        </a:rPr>
                        <a:t>34.56</a:t>
                      </a:r>
                      <a:endParaRPr lang="fr-FR" sz="1200">
                        <a:latin typeface="Times New Roman"/>
                        <a:ea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c>
                  <a:txBody>
                    <a:bodyPr/>
                    <a:lstStyle/>
                    <a:p>
                      <a:pPr algn="ctr">
                        <a:lnSpc>
                          <a:spcPct val="115000"/>
                        </a:lnSpc>
                        <a:spcAft>
                          <a:spcPts val="0"/>
                        </a:spcAft>
                      </a:pPr>
                      <a:r>
                        <a:rPr lang="fr-FR" sz="1200" dirty="0">
                          <a:latin typeface="Times New Roman"/>
                          <a:ea typeface="Times New Roman"/>
                          <a:cs typeface="Times New Roman"/>
                        </a:rPr>
                        <a:t>33.09</a:t>
                      </a:r>
                      <a:endParaRPr lang="fr-FR" sz="1200" dirty="0">
                        <a:latin typeface="Times New Roman"/>
                        <a:ea typeface="Times New Roman"/>
                      </a:endParaRPr>
                    </a:p>
                  </a:txBody>
                  <a:tcPr marL="44450" marR="44450" marT="0" marB="0"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chemeClr val="bg1"/>
                    </a:solidFill>
                  </a:tcPr>
                </a:tc>
              </a:tr>
            </a:tbl>
          </a:graphicData>
        </a:graphic>
      </p:graphicFrame>
      <p:pic>
        <p:nvPicPr>
          <p:cNvPr id="77847" name="Picture 23"/>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0" y="0"/>
            <a:ext cx="219075" cy="209550"/>
          </a:xfrm>
          <a:prstGeom prst="rect">
            <a:avLst/>
          </a:prstGeom>
          <a:noFill/>
        </p:spPr>
      </p:pic>
      <p:pic>
        <p:nvPicPr>
          <p:cNvPr id="77846" name="Picture 2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0" y="0"/>
            <a:ext cx="200025" cy="180975"/>
          </a:xfrm>
          <a:prstGeom prst="rect">
            <a:avLst/>
          </a:prstGeom>
          <a:noFill/>
        </p:spPr>
      </p:pic>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graphicFrame>
        <p:nvGraphicFramePr>
          <p:cNvPr id="4"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 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6" name="Rectangle 11"/>
          <p:cNvSpPr>
            <a:spLocks noChangeArrowheads="1"/>
          </p:cNvSpPr>
          <p:nvPr/>
        </p:nvSpPr>
        <p:spPr bwMode="auto">
          <a:xfrm>
            <a:off x="428596" y="5572140"/>
            <a:ext cx="8286809" cy="646331"/>
          </a:xfrm>
          <a:prstGeom prst="rect">
            <a:avLst/>
          </a:prstGeom>
          <a:solidFill>
            <a:srgbClr val="00B050"/>
          </a:solidFill>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1800" dirty="0">
                <a:solidFill>
                  <a:schemeClr val="bg1"/>
                </a:solidFill>
                <a:latin typeface="Times New Roman" pitchFamily="18" charset="0"/>
                <a:cs typeface="Times New Roman" pitchFamily="18" charset="0"/>
              </a:rPr>
              <a:t>Figure III.10 : Variation de porosité n(%) en fonction du pourcentage de </a:t>
            </a:r>
            <a:r>
              <a:rPr lang="fr-FR" sz="1800" dirty="0" smtClean="0">
                <a:solidFill>
                  <a:schemeClr val="bg1"/>
                </a:solidFill>
                <a:latin typeface="Times New Roman" pitchFamily="18" charset="0"/>
                <a:cs typeface="Times New Roman" pitchFamily="18" charset="0"/>
              </a:rPr>
              <a:t>ciment </a:t>
            </a:r>
            <a:r>
              <a:rPr lang="fr-FR" sz="1800" dirty="0">
                <a:solidFill>
                  <a:schemeClr val="bg1"/>
                </a:solidFill>
                <a:latin typeface="Times New Roman" pitchFamily="18" charset="0"/>
                <a:cs typeface="Times New Roman" pitchFamily="18" charset="0"/>
              </a:rPr>
              <a:t>ajouté</a:t>
            </a:r>
          </a:p>
        </p:txBody>
      </p:sp>
      <p:graphicFrame>
        <p:nvGraphicFramePr>
          <p:cNvPr id="7" name="Graphique 6"/>
          <p:cNvGraphicFramePr/>
          <p:nvPr>
            <p:extLst>
              <p:ext uri="{D42A27DB-BD31-4B8C-83A1-F6EECF244321}">
                <p14:modId xmlns:p14="http://schemas.microsoft.com/office/powerpoint/2010/main" xmlns="" val="2829511900"/>
              </p:ext>
            </p:extLst>
          </p:nvPr>
        </p:nvGraphicFramePr>
        <p:xfrm>
          <a:off x="539552" y="692696"/>
          <a:ext cx="7992887" cy="460851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sp>
        <p:nvSpPr>
          <p:cNvPr id="7" name="Rectangle 6"/>
          <p:cNvSpPr/>
          <p:nvPr/>
        </p:nvSpPr>
        <p:spPr>
          <a:xfrm>
            <a:off x="428596" y="642918"/>
            <a:ext cx="8286807" cy="52322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800" dirty="0" smtClean="0">
                <a:solidFill>
                  <a:schemeClr val="bg1"/>
                </a:solidFill>
                <a:latin typeface="Times New Roman" pitchFamily="18" charset="0"/>
                <a:cs typeface="Times New Roman" pitchFamily="18" charset="0"/>
              </a:rPr>
              <a:t>Commentaire:</a:t>
            </a:r>
            <a:endParaRPr lang="fr-FR" sz="2800" dirty="0">
              <a:solidFill>
                <a:schemeClr val="bg1"/>
              </a:solidFill>
              <a:latin typeface="Times New Roman" pitchFamily="18" charset="0"/>
              <a:cs typeface="Times New Roman" pitchFamily="18" charset="0"/>
            </a:endParaRPr>
          </a:p>
        </p:txBody>
      </p:sp>
      <p:graphicFrame>
        <p:nvGraphicFramePr>
          <p:cNvPr id="6"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9" name="Rectangle 11"/>
          <p:cNvSpPr>
            <a:spLocks noChangeArrowheads="1"/>
          </p:cNvSpPr>
          <p:nvPr/>
        </p:nvSpPr>
        <p:spPr bwMode="auto">
          <a:xfrm>
            <a:off x="182984" y="1260043"/>
            <a:ext cx="8709496" cy="4401205"/>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lvl="3" algn="l" rtl="1"/>
            <a:r>
              <a:rPr lang="fr-FR" sz="2000" dirty="0" smtClean="0">
                <a:latin typeface="Times New Roman" pitchFamily="18" charset="0"/>
                <a:cs typeface="Times New Roman" pitchFamily="18" charset="0"/>
              </a:rPr>
              <a:t>L’ajout de ciment  présente une influence sur la teneur en eau optimale qui est traduite par une l’augmentation  pour tous les mélanges sable-(ciment) par rapport au sable seul allant de 5% jusqu’au 10.8%</a:t>
            </a:r>
          </a:p>
          <a:p>
            <a:pPr lvl="3" algn="l" rtl="1"/>
            <a:r>
              <a:rPr lang="fr-FR" sz="2000" dirty="0" smtClean="0">
                <a:latin typeface="Times New Roman" pitchFamily="18" charset="0"/>
                <a:cs typeface="Times New Roman" pitchFamily="18" charset="0"/>
              </a:rPr>
              <a:t>Le mélange sable+7% ciment montre une teneur en eau minimal qui de l’ordre de </a:t>
            </a:r>
            <a:r>
              <a:rPr lang="fr-FR" sz="2000" dirty="0" smtClean="0">
                <a:latin typeface="Times New Roman" pitchFamily="18" charset="0"/>
                <a:cs typeface="Times New Roman" pitchFamily="18" charset="0"/>
              </a:rPr>
              <a:t>10.8 </a:t>
            </a:r>
            <a:r>
              <a:rPr lang="fr-FR" sz="2000" dirty="0" smtClean="0">
                <a:latin typeface="Times New Roman" pitchFamily="18" charset="0"/>
                <a:cs typeface="Times New Roman" pitchFamily="18" charset="0"/>
              </a:rPr>
              <a:t>% par rapport à tous les mélanges étudiés.</a:t>
            </a:r>
          </a:p>
          <a:p>
            <a:pPr lvl="3" algn="l" rtl="1"/>
            <a:r>
              <a:rPr lang="fr-FR" sz="2000" dirty="0" smtClean="0">
                <a:latin typeface="Times New Roman" pitchFamily="18" charset="0"/>
                <a:cs typeface="Times New Roman" pitchFamily="18" charset="0"/>
              </a:rPr>
              <a:t>  Le mélange sable+9% ciment donne une densité sèche maximale avec une augmentation de 1.72t/de sable seul jusqu’au  1.82 t/.</a:t>
            </a:r>
          </a:p>
          <a:p>
            <a:pPr lvl="3" algn="l" rtl="1"/>
            <a:r>
              <a:rPr lang="fr-FR" sz="2000" dirty="0" smtClean="0">
                <a:latin typeface="Times New Roman" pitchFamily="18" charset="0"/>
                <a:cs typeface="Times New Roman" pitchFamily="18" charset="0"/>
              </a:rPr>
              <a:t>On remarque une croissance de la densité sèche (augmentation) jusqu’au dernier mélange sable+ (9% ciment) qui de 1.82 t/.</a:t>
            </a:r>
          </a:p>
          <a:p>
            <a:pPr lvl="3" algn="l" rtl="1"/>
            <a:r>
              <a:rPr lang="fr-FR" sz="2000" dirty="0" smtClean="0">
                <a:latin typeface="Times New Roman" pitchFamily="18" charset="0"/>
                <a:cs typeface="Times New Roman" pitchFamily="18" charset="0"/>
              </a:rPr>
              <a:t>Le pourcentage (9% ciment) présente un pourcentage optimum de fine pour avoir un meilleur résultat de densité sèche et un minimal pourcentage de vide (porosité).</a:t>
            </a:r>
          </a:p>
          <a:p>
            <a:pPr algn="l" rtl="1">
              <a:defRPr/>
            </a:pPr>
            <a:endParaRPr lang="fr-FR" sz="2000" dirty="0">
              <a:solidFill>
                <a:schemeClr val="bg1"/>
              </a:solidFill>
              <a:latin typeface="Times New Roman" pitchFamily="18" charset="0"/>
              <a:cs typeface="Times New Roman" pitchFamily="18"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graphicFrame>
        <p:nvGraphicFramePr>
          <p:cNvPr id="4"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5" name="Rectangle 74"/>
          <p:cNvSpPr>
            <a:spLocks noChangeArrowheads="1"/>
          </p:cNvSpPr>
          <p:nvPr/>
        </p:nvSpPr>
        <p:spPr bwMode="auto">
          <a:xfrm>
            <a:off x="428596" y="857232"/>
            <a:ext cx="8286808" cy="584775"/>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3200" dirty="0">
                <a:solidFill>
                  <a:schemeClr val="bg1"/>
                </a:solidFill>
                <a:latin typeface="Times New Roman" pitchFamily="18" charset="0"/>
                <a:cs typeface="Times New Roman" pitchFamily="18" charset="0"/>
              </a:rPr>
              <a:t>Essai </a:t>
            </a:r>
            <a:r>
              <a:rPr lang="fr-FR" sz="3200" dirty="0" smtClean="0">
                <a:solidFill>
                  <a:schemeClr val="bg1"/>
                </a:solidFill>
                <a:latin typeface="Times New Roman" pitchFamily="18" charset="0"/>
                <a:cs typeface="Times New Roman" pitchFamily="18" charset="0"/>
              </a:rPr>
              <a:t>CBR:</a:t>
            </a:r>
            <a:endParaRPr lang="fr-FR" sz="3200" dirty="0">
              <a:solidFill>
                <a:schemeClr val="bg1"/>
              </a:solidFill>
              <a:latin typeface="Times New Roman" pitchFamily="18" charset="0"/>
              <a:cs typeface="Times New Roman" pitchFamily="18" charset="0"/>
            </a:endParaRPr>
          </a:p>
        </p:txBody>
      </p:sp>
      <p:sp>
        <p:nvSpPr>
          <p:cNvPr id="28692" name="Rectangle 20"/>
          <p:cNvSpPr>
            <a:spLocks noChangeArrowheads="1"/>
          </p:cNvSpPr>
          <p:nvPr/>
        </p:nvSpPr>
        <p:spPr bwMode="auto">
          <a:xfrm>
            <a:off x="428595" y="5433630"/>
            <a:ext cx="8286808" cy="707886"/>
          </a:xfrm>
          <a:prstGeom prst="rect">
            <a:avLst/>
          </a:prstGeom>
          <a:solidFill>
            <a:srgbClr val="00B050"/>
          </a:solidFill>
          <a:ln>
            <a:noFill/>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nchor="ctr">
            <a:spAutoFit/>
          </a:bodyPr>
          <a:lstStyle/>
          <a:p>
            <a:pPr>
              <a:defRPr/>
            </a:pPr>
            <a:r>
              <a:rPr lang="fr-FR" sz="20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Tableau III.3 : </a:t>
            </a:r>
            <a:r>
              <a:rPr lang="fr-FR" sz="2000" dirty="0">
                <a:latin typeface="Times New Roman" panose="02020603050405020304" pitchFamily="18" charset="0"/>
                <a:cs typeface="Times New Roman" panose="02020603050405020304" pitchFamily="18" charset="0"/>
              </a:rPr>
              <a:t>Résultats de la pression en fonction d’enfoncement pour le sable seul</a:t>
            </a:r>
            <a:endParaRPr lang="fr-FR" sz="2400" dirty="0">
              <a:solidFill>
                <a:schemeClr val="bg1"/>
              </a:solidFill>
              <a:latin typeface="Times New Roman" pitchFamily="18" charset="0"/>
              <a:cs typeface="Times New Roman" panose="02020603050405020304" pitchFamily="18" charset="0"/>
            </a:endParaRPr>
          </a:p>
        </p:txBody>
      </p:sp>
      <p:graphicFrame>
        <p:nvGraphicFramePr>
          <p:cNvPr id="2" name="Tableau 1"/>
          <p:cNvGraphicFramePr>
            <a:graphicFrameLocks noGrp="1"/>
          </p:cNvGraphicFramePr>
          <p:nvPr>
            <p:extLst>
              <p:ext uri="{D42A27DB-BD31-4B8C-83A1-F6EECF244321}">
                <p14:modId xmlns:p14="http://schemas.microsoft.com/office/powerpoint/2010/main" xmlns="" val="643076666"/>
              </p:ext>
            </p:extLst>
          </p:nvPr>
        </p:nvGraphicFramePr>
        <p:xfrm>
          <a:off x="428596" y="1820033"/>
          <a:ext cx="8286807" cy="3435760"/>
        </p:xfrm>
        <a:graphic>
          <a:graphicData uri="http://schemas.openxmlformats.org/drawingml/2006/table">
            <a:tbl>
              <a:tblPr firstRow="1" firstCol="1" bandRow="1">
                <a:effectLst>
                  <a:outerShdw blurRad="50800" dist="38100" dir="16200000" rotWithShape="0">
                    <a:prstClr val="black">
                      <a:alpha val="40000"/>
                    </a:prstClr>
                  </a:outerShdw>
                </a:effectLst>
                <a:tableStyleId>{D7AC3CCA-C797-4891-BE02-D94E43425B78}</a:tableStyleId>
              </a:tblPr>
              <a:tblGrid>
                <a:gridCol w="1373731"/>
                <a:gridCol w="1025172"/>
                <a:gridCol w="681739"/>
                <a:gridCol w="681739"/>
                <a:gridCol w="681739"/>
                <a:gridCol w="681739"/>
                <a:gridCol w="790237"/>
                <a:gridCol w="790237"/>
                <a:gridCol w="790237"/>
                <a:gridCol w="790237"/>
              </a:tblGrid>
              <a:tr h="584421">
                <a:tc rowSpan="2">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 </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Temps</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30S</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1mn</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1mm 40s</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2mn</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4mn</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6mn</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8 mn</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10mn</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292211">
                <a:tc vMerge="1">
                  <a:txBody>
                    <a:bodyPr/>
                    <a:lstStyle/>
                    <a:p>
                      <a:pPr rtl="1"/>
                      <a:endParaRPr lang="ar-DZ"/>
                    </a:p>
                  </a:txBody>
                  <a:tcP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Enf (mm)</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0.63</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1.25</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2.00</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2.50</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5.00</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7.50</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10.00</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12.50</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713763">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sable seul</a:t>
                      </a:r>
                      <a:endParaRPr lang="en-US" sz="1600" b="1">
                        <a:effectLst/>
                        <a:latin typeface="Times New Roman" panose="02020603050405020304" pitchFamily="18" charset="0"/>
                        <a:cs typeface="Times New Roman" panose="02020603050405020304" pitchFamily="18" charset="0"/>
                      </a:endParaRPr>
                    </a:p>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10 coups/couche</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Pression (Kg/cm</a:t>
                      </a:r>
                      <a:r>
                        <a:rPr lang="fr-FR" sz="1600" b="1" baseline="30000">
                          <a:effectLst/>
                          <a:latin typeface="Times New Roman" panose="02020603050405020304" pitchFamily="18" charset="0"/>
                          <a:cs typeface="Times New Roman" panose="02020603050405020304" pitchFamily="18" charset="0"/>
                        </a:rPr>
                        <a:t>2</a:t>
                      </a:r>
                      <a:r>
                        <a:rPr lang="fr-FR" sz="1600" b="1">
                          <a:effectLst/>
                          <a:latin typeface="Times New Roman" panose="02020603050405020304" pitchFamily="18" charset="0"/>
                          <a:cs typeface="Times New Roman" panose="02020603050405020304" pitchFamily="18" charset="0"/>
                        </a:rPr>
                        <a:t>)</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2.33</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3.52</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4.22</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4.84</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7.77</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9.89</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10.70</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11.31</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726115">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sable seul</a:t>
                      </a:r>
                      <a:endParaRPr lang="en-US" sz="1600" b="1">
                        <a:effectLst/>
                        <a:latin typeface="Times New Roman" panose="02020603050405020304" pitchFamily="18" charset="0"/>
                        <a:cs typeface="Times New Roman" panose="02020603050405020304" pitchFamily="18" charset="0"/>
                      </a:endParaRPr>
                    </a:p>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25 coups/couche</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Pression (Kg/cm</a:t>
                      </a:r>
                      <a:r>
                        <a:rPr lang="fr-FR" sz="1600" b="1" baseline="30000">
                          <a:effectLst/>
                          <a:latin typeface="Times New Roman" panose="02020603050405020304" pitchFamily="18" charset="0"/>
                          <a:cs typeface="Times New Roman" panose="02020603050405020304" pitchFamily="18" charset="0"/>
                        </a:rPr>
                        <a:t>2</a:t>
                      </a:r>
                      <a:r>
                        <a:rPr lang="fr-FR" sz="1600" b="1">
                          <a:effectLst/>
                          <a:latin typeface="Times New Roman" panose="02020603050405020304" pitchFamily="18" charset="0"/>
                          <a:cs typeface="Times New Roman" panose="02020603050405020304" pitchFamily="18" charset="0"/>
                        </a:rPr>
                        <a:t>)</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2.77</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3.73</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5.65</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6.17</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9.35</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11.49</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12.72</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14.13</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r h="876632">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sable seul</a:t>
                      </a:r>
                      <a:endParaRPr lang="en-US" sz="1600" b="1">
                        <a:effectLst/>
                        <a:latin typeface="Times New Roman" panose="02020603050405020304" pitchFamily="18" charset="0"/>
                        <a:cs typeface="Times New Roman" panose="02020603050405020304" pitchFamily="18" charset="0"/>
                      </a:endParaRPr>
                    </a:p>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55</a:t>
                      </a:r>
                      <a:endParaRPr lang="en-US" sz="1600" b="1">
                        <a:effectLst/>
                        <a:latin typeface="Times New Roman" panose="02020603050405020304" pitchFamily="18" charset="0"/>
                        <a:cs typeface="Times New Roman" panose="02020603050405020304" pitchFamily="18" charset="0"/>
                      </a:endParaRPr>
                    </a:p>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coups/couche</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Pression (Kg/cm</a:t>
                      </a:r>
                      <a:r>
                        <a:rPr lang="fr-FR" sz="1600" b="1" baseline="30000">
                          <a:effectLst/>
                          <a:latin typeface="Times New Roman" panose="02020603050405020304" pitchFamily="18" charset="0"/>
                          <a:cs typeface="Times New Roman" panose="02020603050405020304" pitchFamily="18" charset="0"/>
                        </a:rPr>
                        <a:t>2</a:t>
                      </a:r>
                      <a:r>
                        <a:rPr lang="fr-FR" sz="1600" b="1">
                          <a:effectLst/>
                          <a:latin typeface="Times New Roman" panose="02020603050405020304" pitchFamily="18" charset="0"/>
                          <a:cs typeface="Times New Roman" panose="02020603050405020304" pitchFamily="18" charset="0"/>
                        </a:rPr>
                        <a:t>)</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3.43</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5.12</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7.45</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8.57</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12.01</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14.37</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a:effectLst/>
                          <a:latin typeface="Times New Roman" panose="02020603050405020304" pitchFamily="18" charset="0"/>
                          <a:cs typeface="Times New Roman" panose="02020603050405020304" pitchFamily="18" charset="0"/>
                        </a:rPr>
                        <a:t>15.89</a:t>
                      </a:r>
                      <a:endParaRPr lang="en-US" sz="16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ctr">
                        <a:lnSpc>
                          <a:spcPct val="115000"/>
                        </a:lnSpc>
                        <a:spcAft>
                          <a:spcPts val="0"/>
                        </a:spcAft>
                      </a:pPr>
                      <a:r>
                        <a:rPr lang="fr-FR" sz="1600" b="1" dirty="0">
                          <a:effectLst/>
                          <a:latin typeface="Times New Roman" panose="02020603050405020304" pitchFamily="18" charset="0"/>
                          <a:cs typeface="Times New Roman" panose="02020603050405020304" pitchFamily="18" charset="0"/>
                        </a:rPr>
                        <a:t>17.32</a:t>
                      </a:r>
                      <a:endParaRPr lang="en-US" sz="1600" b="1"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tc>
              </a:tr>
            </a:tbl>
          </a:graphicData>
        </a:graphic>
      </p:graphicFrame>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8692"/>
                                        </p:tgtEl>
                                        <p:attrNameLst>
                                          <p:attrName>style.visibility</p:attrName>
                                        </p:attrNameLst>
                                      </p:cBhvr>
                                      <p:to>
                                        <p:strVal val="visible"/>
                                      </p:to>
                                    </p:set>
                                    <p:anim calcmode="lin" valueType="num">
                                      <p:cBhvr additive="base">
                                        <p:cTn id="11" dur="500" fill="hold"/>
                                        <p:tgtEl>
                                          <p:spTgt spid="28692"/>
                                        </p:tgtEl>
                                        <p:attrNameLst>
                                          <p:attrName>ppt_x</p:attrName>
                                        </p:attrNameLst>
                                      </p:cBhvr>
                                      <p:tavLst>
                                        <p:tav tm="0">
                                          <p:val>
                                            <p:strVal val="#ppt_x"/>
                                          </p:val>
                                        </p:tav>
                                        <p:tav tm="100000">
                                          <p:val>
                                            <p:strVal val="#ppt_x"/>
                                          </p:val>
                                        </p:tav>
                                      </p:tavLst>
                                    </p:anim>
                                    <p:anim calcmode="lin" valueType="num">
                                      <p:cBhvr additive="base">
                                        <p:cTn id="12" dur="500" fill="hold"/>
                                        <p:tgtEl>
                                          <p:spTgt spid="286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869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sp>
        <p:nvSpPr>
          <p:cNvPr id="64513" name="Rectangle 1"/>
          <p:cNvSpPr>
            <a:spLocks noChangeArrowheads="1"/>
          </p:cNvSpPr>
          <p:nvPr/>
        </p:nvSpPr>
        <p:spPr bwMode="auto">
          <a:xfrm>
            <a:off x="304504" y="5734793"/>
            <a:ext cx="4643416" cy="707886"/>
          </a:xfrm>
          <a:prstGeom prst="rect">
            <a:avLst/>
          </a:prstGeom>
          <a:solidFill>
            <a:srgbClr val="00B050"/>
          </a:solidFill>
          <a:ln>
            <a:noFill/>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nchor="ctr">
            <a:spAutoFit/>
          </a:bodyPr>
          <a:lstStyle/>
          <a:p>
            <a:pPr>
              <a:tabLst>
                <a:tab pos="711200" algn="l"/>
              </a:tabLst>
              <a:defRPr/>
            </a:pPr>
            <a:r>
              <a:rPr lang="fr-FR" sz="20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Figure </a:t>
            </a:r>
            <a:r>
              <a:rPr lang="fr-FR" sz="2000"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III.10: </a:t>
            </a:r>
            <a:r>
              <a:rPr lang="fr-FR" sz="2000" dirty="0">
                <a:latin typeface="Times New Roman" panose="02020603050405020304" pitchFamily="18" charset="0"/>
                <a:cs typeface="Times New Roman" panose="02020603050405020304" pitchFamily="18" charset="0"/>
              </a:rPr>
              <a:t>Evolution de pression en fonction d’enfoncement pour sable</a:t>
            </a:r>
            <a:endParaRPr lang="fr-FR" sz="2400" dirty="0">
              <a:solidFill>
                <a:schemeClr val="bg1"/>
              </a:solidFill>
              <a:latin typeface="Times New Roman" pitchFamily="18" charset="0"/>
              <a:cs typeface="Times New Roman" panose="02020603050405020304" pitchFamily="18" charset="0"/>
            </a:endParaRPr>
          </a:p>
        </p:txBody>
      </p:sp>
      <p:pic>
        <p:nvPicPr>
          <p:cNvPr id="6" name="Image 5" descr="lab7.jpg"/>
          <p:cNvPicPr>
            <a:picLocks noChangeAspect="1"/>
          </p:cNvPicPr>
          <p:nvPr/>
        </p:nvPicPr>
        <p:blipFill>
          <a:blip r:embed="rId3" cstate="print"/>
          <a:stretch>
            <a:fillRect/>
          </a:stretch>
        </p:blipFill>
        <p:spPr>
          <a:xfrm>
            <a:off x="5143504" y="571480"/>
            <a:ext cx="3571900" cy="2714644"/>
          </a:xfrm>
          <a:prstGeom prst="rect">
            <a:avLst/>
          </a:prstGeom>
          <a:ln>
            <a:noFill/>
          </a:ln>
          <a:effectLst>
            <a:outerShdw blurRad="292100" dist="139700" dir="2700000" algn="tl" rotWithShape="0">
              <a:srgbClr val="333333">
                <a:alpha val="65000"/>
              </a:srgbClr>
            </a:outerShdw>
          </a:effectLst>
        </p:spPr>
      </p:pic>
      <p:pic>
        <p:nvPicPr>
          <p:cNvPr id="7" name="Image 6" descr="DSC_0107.jpg"/>
          <p:cNvPicPr>
            <a:picLocks noChangeAspect="1"/>
          </p:cNvPicPr>
          <p:nvPr/>
        </p:nvPicPr>
        <p:blipFill>
          <a:blip r:embed="rId4" cstate="print"/>
          <a:stretch>
            <a:fillRect/>
          </a:stretch>
        </p:blipFill>
        <p:spPr>
          <a:xfrm rot="5400000">
            <a:off x="5464975" y="3178967"/>
            <a:ext cx="2928958" cy="3571900"/>
          </a:xfrm>
          <a:prstGeom prst="rect">
            <a:avLst/>
          </a:prstGeom>
          <a:ln>
            <a:noFill/>
          </a:ln>
          <a:effectLst>
            <a:outerShdw blurRad="292100" dist="139700" dir="2700000" algn="tl" rotWithShape="0">
              <a:srgbClr val="333333">
                <a:alpha val="65000"/>
              </a:srgbClr>
            </a:outerShdw>
          </a:effectLst>
        </p:spPr>
      </p:pic>
      <p:graphicFrame>
        <p:nvGraphicFramePr>
          <p:cNvPr id="9"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graphicFrame>
        <p:nvGraphicFramePr>
          <p:cNvPr id="8" name="Graphique 7"/>
          <p:cNvGraphicFramePr/>
          <p:nvPr>
            <p:extLst>
              <p:ext uri="{D42A27DB-BD31-4B8C-83A1-F6EECF244321}">
                <p14:modId xmlns:p14="http://schemas.microsoft.com/office/powerpoint/2010/main" xmlns="" val="1025065160"/>
              </p:ext>
            </p:extLst>
          </p:nvPr>
        </p:nvGraphicFramePr>
        <p:xfrm>
          <a:off x="267400" y="571480"/>
          <a:ext cx="4680520" cy="4945752"/>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4513"/>
                                        </p:tgtEl>
                                        <p:attrNameLst>
                                          <p:attrName>style.visibility</p:attrName>
                                        </p:attrNameLst>
                                      </p:cBhvr>
                                      <p:to>
                                        <p:strVal val="visible"/>
                                      </p:to>
                                    </p:set>
                                    <p:anim calcmode="lin" valueType="num">
                                      <p:cBhvr additive="base">
                                        <p:cTn id="15" dur="500" fill="hold"/>
                                        <p:tgtEl>
                                          <p:spTgt spid="64513"/>
                                        </p:tgtEl>
                                        <p:attrNameLst>
                                          <p:attrName>ppt_x</p:attrName>
                                        </p:attrNameLst>
                                      </p:cBhvr>
                                      <p:tavLst>
                                        <p:tav tm="0">
                                          <p:val>
                                            <p:strVal val="#ppt_x"/>
                                          </p:val>
                                        </p:tav>
                                        <p:tav tm="100000">
                                          <p:val>
                                            <p:strVal val="#ppt_x"/>
                                          </p:val>
                                        </p:tav>
                                      </p:tavLst>
                                    </p:anim>
                                    <p:anim calcmode="lin" valueType="num">
                                      <p:cBhvr additive="base">
                                        <p:cTn id="16" dur="500" fill="hold"/>
                                        <p:tgtEl>
                                          <p:spTgt spid="645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graphicFrame>
        <p:nvGraphicFramePr>
          <p:cNvPr id="4" name="Group 605"/>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6" name="Rectangle 5"/>
          <p:cNvSpPr/>
          <p:nvPr/>
        </p:nvSpPr>
        <p:spPr>
          <a:xfrm>
            <a:off x="428596" y="642918"/>
            <a:ext cx="8286808" cy="461963"/>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400" dirty="0">
                <a:latin typeface="Times New Roman" pitchFamily="18" charset="0"/>
                <a:cs typeface="Times New Roman" pitchFamily="18" charset="0"/>
              </a:rPr>
              <a:t>Evolution de CBR à 95</a:t>
            </a:r>
            <a:r>
              <a:rPr lang="fr-FR" sz="2400" dirty="0" smtClean="0">
                <a:latin typeface="Times New Roman" pitchFamily="18" charset="0"/>
                <a:cs typeface="Times New Roman" pitchFamily="18" charset="0"/>
              </a:rPr>
              <a:t>%: </a:t>
            </a:r>
            <a:endParaRPr lang="fr-FR" sz="2400" dirty="0">
              <a:latin typeface="Times New Roman" pitchFamily="18" charset="0"/>
              <a:cs typeface="Times New Roman" pitchFamily="18" charset="0"/>
            </a:endParaRPr>
          </a:p>
        </p:txBody>
      </p:sp>
      <p:sp>
        <p:nvSpPr>
          <p:cNvPr id="29715" name="Rectangle 19"/>
          <p:cNvSpPr>
            <a:spLocks noChangeArrowheads="1"/>
          </p:cNvSpPr>
          <p:nvPr/>
        </p:nvSpPr>
        <p:spPr bwMode="auto">
          <a:xfrm>
            <a:off x="428596" y="5877272"/>
            <a:ext cx="8286808" cy="707886"/>
          </a:xfrm>
          <a:prstGeom prst="rect">
            <a:avLst/>
          </a:prstGeom>
          <a:solidFill>
            <a:srgbClr val="00B050"/>
          </a:solidFill>
          <a:ln>
            <a:noFill/>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nchor="ctr">
            <a:spAutoFit/>
          </a:bodyPr>
          <a:lstStyle/>
          <a:p>
            <a:pPr>
              <a:defRPr/>
            </a:pPr>
            <a:r>
              <a:rPr lang="fr-FR" sz="2000" dirty="0">
                <a:solidFill>
                  <a:schemeClr val="bg1"/>
                </a:solidFill>
                <a:latin typeface="Times New Roman" pitchFamily="18" charset="0"/>
                <a:ea typeface="Times New Roman" pitchFamily="18" charset="0"/>
                <a:cs typeface="Arial" pitchFamily="34" charset="0"/>
              </a:rPr>
              <a:t>Figure III.23  Evolution de CBR à 95% en fonction des pourcentages en </a:t>
            </a:r>
            <a:r>
              <a:rPr lang="fr-FR" sz="2000" dirty="0" err="1" smtClean="0">
                <a:solidFill>
                  <a:schemeClr val="bg1"/>
                </a:solidFill>
                <a:latin typeface="Times New Roman" pitchFamily="18" charset="0"/>
                <a:ea typeface="Times New Roman" pitchFamily="18" charset="0"/>
                <a:cs typeface="Arial" pitchFamily="34" charset="0"/>
              </a:rPr>
              <a:t>chciment</a:t>
            </a:r>
            <a:endParaRPr lang="fr-FR" sz="2400" dirty="0">
              <a:solidFill>
                <a:schemeClr val="bg1"/>
              </a:solidFill>
              <a:latin typeface="Times New Roman" pitchFamily="18" charset="0"/>
              <a:cs typeface="Arial" pitchFamily="34" charset="0"/>
            </a:endParaRPr>
          </a:p>
        </p:txBody>
      </p:sp>
      <p:graphicFrame>
        <p:nvGraphicFramePr>
          <p:cNvPr id="7" name="Graphique 6"/>
          <p:cNvGraphicFramePr/>
          <p:nvPr/>
        </p:nvGraphicFramePr>
        <p:xfrm>
          <a:off x="611560" y="1412776"/>
          <a:ext cx="7992888" cy="432048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9715"/>
                                        </p:tgtEl>
                                        <p:attrNameLst>
                                          <p:attrName>style.visibility</p:attrName>
                                        </p:attrNameLst>
                                      </p:cBhvr>
                                      <p:to>
                                        <p:strVal val="visible"/>
                                      </p:to>
                                    </p:set>
                                    <p:anim calcmode="lin" valueType="num">
                                      <p:cBhvr additive="base">
                                        <p:cTn id="11" dur="500" fill="hold"/>
                                        <p:tgtEl>
                                          <p:spTgt spid="29715"/>
                                        </p:tgtEl>
                                        <p:attrNameLst>
                                          <p:attrName>ppt_x</p:attrName>
                                        </p:attrNameLst>
                                      </p:cBhvr>
                                      <p:tavLst>
                                        <p:tav tm="0">
                                          <p:val>
                                            <p:strVal val="#ppt_x"/>
                                          </p:val>
                                        </p:tav>
                                        <p:tav tm="100000">
                                          <p:val>
                                            <p:strVal val="#ppt_x"/>
                                          </p:val>
                                        </p:tav>
                                      </p:tavLst>
                                    </p:anim>
                                    <p:anim calcmode="lin" valueType="num">
                                      <p:cBhvr additive="base">
                                        <p:cTn id="12" dur="500" fill="hold"/>
                                        <p:tgtEl>
                                          <p:spTgt spid="297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7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age 21" descr="560682_abstraktsiya_3d_art_wallpaper_1920x1200_(www.GdeFon.ru).jpg"/>
          <p:cNvPicPr>
            <a:picLocks noChangeAspect="1"/>
          </p:cNvPicPr>
          <p:nvPr/>
        </p:nvPicPr>
        <p:blipFill>
          <a:blip r:embed="rId2" cstate="print"/>
          <a:stretch>
            <a:fillRect/>
          </a:stretch>
        </p:blipFill>
        <p:spPr>
          <a:xfrm>
            <a:off x="0" y="0"/>
            <a:ext cx="9144000" cy="6858000"/>
          </a:xfrm>
          <a:prstGeom prst="rect">
            <a:avLst/>
          </a:prstGeom>
        </p:spPr>
      </p:pic>
      <p:sp>
        <p:nvSpPr>
          <p:cNvPr id="17" name="Rectangle 6"/>
          <p:cNvSpPr>
            <a:spLocks noChangeArrowheads="1"/>
          </p:cNvSpPr>
          <p:nvPr/>
        </p:nvSpPr>
        <p:spPr bwMode="auto">
          <a:xfrm>
            <a:off x="1643042" y="214290"/>
            <a:ext cx="5786478" cy="642942"/>
          </a:xfrm>
          <a:prstGeom prst="round2DiagRect">
            <a:avLst>
              <a:gd name="adj1" fmla="val 50000"/>
              <a:gd name="adj2" fmla="val 50000"/>
            </a:avLst>
          </a:prstGeom>
          <a:gradFill>
            <a:gsLst>
              <a:gs pos="0">
                <a:srgbClr val="FFEFD1"/>
              </a:gs>
              <a:gs pos="64999">
                <a:srgbClr val="F0EBD5"/>
              </a:gs>
              <a:gs pos="100000">
                <a:srgbClr val="D1C39F"/>
              </a:gs>
            </a:gsLst>
            <a:lin ang="5400000" scaled="0"/>
          </a:gradFill>
          <a:ln>
            <a:headEnd/>
            <a:tailEnd/>
          </a:ln>
          <a:scene3d>
            <a:camera prst="orthographicFront"/>
            <a:lightRig rig="threePt" dir="t"/>
          </a:scene3d>
          <a:sp3d>
            <a:bevelT w="196850" h="158750" prst="convex"/>
          </a:sp3d>
        </p:spPr>
        <p:style>
          <a:lnRef idx="3">
            <a:schemeClr val="lt1"/>
          </a:lnRef>
          <a:fillRef idx="1">
            <a:schemeClr val="accent2"/>
          </a:fillRef>
          <a:effectRef idx="1">
            <a:schemeClr val="accent2"/>
          </a:effectRef>
          <a:fontRef idx="minor">
            <a:schemeClr val="lt1"/>
          </a:fontRef>
        </p:style>
        <p:txBody>
          <a:bodyPr anchor="ctr"/>
          <a:lstStyle/>
          <a:p>
            <a:pPr>
              <a:defRPr/>
            </a:pPr>
            <a:r>
              <a:rPr lang="en-US" sz="3200" dirty="0" smtClean="0">
                <a:solidFill>
                  <a:schemeClr val="tx1"/>
                </a:solidFill>
                <a:latin typeface="Times New Roman" pitchFamily="18" charset="0"/>
                <a:cs typeface="Times New Roman" pitchFamily="18" charset="0"/>
              </a:rPr>
              <a:t>PLAN DE TRAVAIL</a:t>
            </a:r>
            <a:endParaRPr lang="en-US" sz="3200" dirty="0">
              <a:solidFill>
                <a:schemeClr val="tx1"/>
              </a:solidFill>
              <a:latin typeface="Times New Roman" pitchFamily="18" charset="0"/>
              <a:cs typeface="Times New Roman" pitchFamily="18" charset="0"/>
            </a:endParaRPr>
          </a:p>
        </p:txBody>
      </p:sp>
      <p:sp>
        <p:nvSpPr>
          <p:cNvPr id="20" name="Rectangle 36"/>
          <p:cNvSpPr>
            <a:spLocks noChangeArrowheads="1"/>
          </p:cNvSpPr>
          <p:nvPr/>
        </p:nvSpPr>
        <p:spPr bwMode="auto">
          <a:xfrm>
            <a:off x="785786" y="1571612"/>
            <a:ext cx="3571900" cy="537567"/>
          </a:xfrm>
          <a:prstGeom prst="round2SameRect">
            <a:avLst>
              <a:gd name="adj1" fmla="val 0"/>
              <a:gd name="adj2" fmla="val 50000"/>
            </a:avLst>
          </a:prstGeom>
          <a:ln>
            <a:headEnd/>
            <a:tailEnd/>
          </a:ln>
          <a:scene3d>
            <a:camera prst="orthographicFront"/>
            <a:lightRig rig="threePt" dir="t"/>
          </a:scene3d>
          <a:sp3d>
            <a:bevelT w="120650" prst="convex"/>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2400" dirty="0">
                <a:solidFill>
                  <a:schemeClr val="bg1"/>
                </a:solidFill>
                <a:latin typeface="Times New Roman" pitchFamily="18" charset="0"/>
                <a:cs typeface="Times New Roman" pitchFamily="18" charset="0"/>
              </a:rPr>
              <a:t>Problématique</a:t>
            </a:r>
          </a:p>
        </p:txBody>
      </p:sp>
      <p:sp>
        <p:nvSpPr>
          <p:cNvPr id="21" name="Rectangle 37"/>
          <p:cNvSpPr>
            <a:spLocks noChangeArrowheads="1"/>
          </p:cNvSpPr>
          <p:nvPr/>
        </p:nvSpPr>
        <p:spPr bwMode="auto">
          <a:xfrm>
            <a:off x="4786314" y="1571612"/>
            <a:ext cx="3571900" cy="537567"/>
          </a:xfrm>
          <a:prstGeom prst="round2SameRect">
            <a:avLst>
              <a:gd name="adj1" fmla="val 0"/>
              <a:gd name="adj2" fmla="val 49286"/>
            </a:avLst>
          </a:prstGeom>
          <a:ln>
            <a:headEnd/>
            <a:tailEnd/>
          </a:ln>
          <a:scene3d>
            <a:camera prst="orthographicFront"/>
            <a:lightRig rig="threePt" dir="t"/>
          </a:scene3d>
          <a:sp3d>
            <a:bevelT w="120650" prst="convex"/>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2400" dirty="0">
                <a:solidFill>
                  <a:schemeClr val="bg1"/>
                </a:solidFill>
                <a:latin typeface="Times New Roman" pitchFamily="18" charset="0"/>
                <a:cs typeface="Times New Roman" pitchFamily="18" charset="0"/>
              </a:rPr>
              <a:t>Objectifs visés</a:t>
            </a:r>
            <a:endParaRPr lang="en-US" sz="2400" dirty="0">
              <a:solidFill>
                <a:schemeClr val="bg1"/>
              </a:solidFill>
              <a:latin typeface="Times New Roman" pitchFamily="18" charset="0"/>
              <a:cs typeface="Times New Roman" pitchFamily="18" charset="0"/>
            </a:endParaRPr>
          </a:p>
        </p:txBody>
      </p:sp>
      <p:sp>
        <p:nvSpPr>
          <p:cNvPr id="25" name="Rectangle 39"/>
          <p:cNvSpPr>
            <a:spLocks noChangeArrowheads="1"/>
          </p:cNvSpPr>
          <p:nvPr/>
        </p:nvSpPr>
        <p:spPr bwMode="auto">
          <a:xfrm>
            <a:off x="785786" y="4000504"/>
            <a:ext cx="3643338" cy="817424"/>
          </a:xfrm>
          <a:prstGeom prst="round2SameRect">
            <a:avLst>
              <a:gd name="adj1" fmla="val 0"/>
              <a:gd name="adj2" fmla="val 48215"/>
            </a:avLst>
          </a:prstGeom>
          <a:ln>
            <a:headEnd/>
            <a:tailEnd/>
          </a:ln>
          <a:scene3d>
            <a:camera prst="orthographicFront"/>
            <a:lightRig rig="threePt" dir="t"/>
          </a:scene3d>
          <a:sp3d>
            <a:bevelT w="120650" prst="convex"/>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2000" dirty="0">
                <a:solidFill>
                  <a:schemeClr val="bg1"/>
                </a:solidFill>
                <a:latin typeface="Times New Roman" pitchFamily="18" charset="0"/>
                <a:cs typeface="Times New Roman" pitchFamily="18" charset="0"/>
              </a:rPr>
              <a:t>Caractérisation des matériaux utilisés</a:t>
            </a:r>
          </a:p>
        </p:txBody>
      </p:sp>
      <p:sp>
        <p:nvSpPr>
          <p:cNvPr id="26" name="Rectangle 40"/>
          <p:cNvSpPr>
            <a:spLocks noChangeArrowheads="1"/>
          </p:cNvSpPr>
          <p:nvPr/>
        </p:nvSpPr>
        <p:spPr bwMode="auto">
          <a:xfrm>
            <a:off x="4786314" y="4000504"/>
            <a:ext cx="3571900" cy="752594"/>
          </a:xfrm>
          <a:prstGeom prst="round2SameRect">
            <a:avLst>
              <a:gd name="adj1" fmla="val 0"/>
              <a:gd name="adj2" fmla="val 50000"/>
            </a:avLst>
          </a:prstGeom>
          <a:ln>
            <a:headEnd/>
            <a:tailEnd/>
          </a:ln>
          <a:scene3d>
            <a:camera prst="orthographicFront"/>
            <a:lightRig rig="threePt" dir="t"/>
          </a:scene3d>
          <a:sp3d>
            <a:bevelT w="120650" prst="convex"/>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1800" dirty="0">
                <a:latin typeface="Times New Roman" panose="02020603050405020304" pitchFamily="18" charset="0"/>
                <a:cs typeface="Times New Roman" panose="02020603050405020304" pitchFamily="18" charset="0"/>
              </a:rPr>
              <a:t>Etude de comportement mécanique des mélanges traités </a:t>
            </a:r>
            <a:endParaRPr lang="en-US" sz="1800" dirty="0">
              <a:solidFill>
                <a:schemeClr val="bg1"/>
              </a:solidFill>
              <a:latin typeface="Times New Roman" pitchFamily="18" charset="0"/>
              <a:cs typeface="Times New Roman" panose="02020603050405020304" pitchFamily="18" charset="0"/>
            </a:endParaRPr>
          </a:p>
        </p:txBody>
      </p:sp>
      <p:sp>
        <p:nvSpPr>
          <p:cNvPr id="16" name="Rectangle 37"/>
          <p:cNvSpPr>
            <a:spLocks noChangeArrowheads="1"/>
          </p:cNvSpPr>
          <p:nvPr/>
        </p:nvSpPr>
        <p:spPr bwMode="auto">
          <a:xfrm>
            <a:off x="785786" y="2857496"/>
            <a:ext cx="7572428" cy="537567"/>
          </a:xfrm>
          <a:prstGeom prst="round2SameRect">
            <a:avLst>
              <a:gd name="adj1" fmla="val 0"/>
              <a:gd name="adj2" fmla="val 50000"/>
            </a:avLst>
          </a:prstGeom>
          <a:ln>
            <a:headEnd/>
            <a:tailEnd/>
          </a:ln>
          <a:scene3d>
            <a:camera prst="orthographicFront"/>
            <a:lightRig rig="threePt" dir="t"/>
          </a:scene3d>
          <a:sp3d>
            <a:bevelT w="127000" prst="convex"/>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r>
              <a:rPr lang="fr-FR" sz="2400" dirty="0">
                <a:solidFill>
                  <a:schemeClr val="bg1"/>
                </a:solidFill>
                <a:latin typeface="Times New Roman" pitchFamily="18" charset="0"/>
                <a:cs typeface="Times New Roman" pitchFamily="18" charset="0"/>
              </a:rPr>
              <a:t>Etude bibliographique </a:t>
            </a:r>
            <a:endParaRPr lang="en-US" sz="2400" dirty="0">
              <a:solidFill>
                <a:schemeClr val="bg1"/>
              </a:solidFill>
              <a:latin typeface="Times New Roman" pitchFamily="18" charset="0"/>
              <a:cs typeface="Times New Roman" pitchFamily="18" charset="0"/>
            </a:endParaRPr>
          </a:p>
        </p:txBody>
      </p:sp>
      <p:sp>
        <p:nvSpPr>
          <p:cNvPr id="19" name="Rectangle 35"/>
          <p:cNvSpPr>
            <a:spLocks noChangeArrowheads="1"/>
          </p:cNvSpPr>
          <p:nvPr/>
        </p:nvSpPr>
        <p:spPr bwMode="auto">
          <a:xfrm>
            <a:off x="428596" y="2285992"/>
            <a:ext cx="8286808" cy="644664"/>
          </a:xfrm>
          <a:prstGeom prst="hexagon">
            <a:avLst>
              <a:gd name="adj" fmla="val 49768"/>
              <a:gd name="vf" fmla="val 115470"/>
            </a:avLst>
          </a:prstGeom>
          <a:gradFill flip="none" rotWithShape="1">
            <a:gsLst>
              <a:gs pos="0">
                <a:schemeClr val="bg2">
                  <a:lumMod val="90000"/>
                </a:schemeClr>
              </a:gs>
              <a:gs pos="33000">
                <a:srgbClr val="F0EBD5"/>
              </a:gs>
              <a:gs pos="13000">
                <a:srgbClr val="D1C39F"/>
              </a:gs>
            </a:gsLst>
            <a:lin ang="16200000" scaled="1"/>
            <a:tileRect/>
          </a:gradFill>
          <a:ln>
            <a:noFill/>
            <a:headEnd/>
            <a:tailEnd/>
          </a:ln>
          <a:effectLst>
            <a:glow rad="101600">
              <a:schemeClr val="tx1">
                <a:alpha val="60000"/>
              </a:schemeClr>
            </a:glow>
            <a:outerShdw blurRad="190500" dist="228600" dir="2700000" algn="ctr">
              <a:srgbClr val="000000">
                <a:alpha val="30000"/>
              </a:srgbClr>
            </a:outerShdw>
          </a:effectLst>
          <a:scene3d>
            <a:camera prst="orthographicFront">
              <a:rot lat="0" lon="0" rev="0"/>
            </a:camera>
            <a:lightRig rig="threePt" dir="t"/>
          </a:scene3d>
          <a:sp3d>
            <a:bevelT w="120650" h="63500" prst="convex"/>
          </a:sp3d>
        </p:spPr>
        <p:style>
          <a:lnRef idx="3">
            <a:schemeClr val="lt1"/>
          </a:lnRef>
          <a:fillRef idx="1">
            <a:schemeClr val="accent1"/>
          </a:fillRef>
          <a:effectRef idx="1">
            <a:schemeClr val="accent1"/>
          </a:effectRef>
          <a:fontRef idx="minor">
            <a:schemeClr val="lt1"/>
          </a:fontRef>
        </p:style>
        <p:txBody>
          <a:bodyPr wrap="square">
            <a:spAutoFit/>
          </a:bodyPr>
          <a:lstStyle/>
          <a:p>
            <a:pPr>
              <a:defRPr/>
            </a:pPr>
            <a:r>
              <a:rPr lang="fr-FR" altLang="zh-CN" sz="2800" dirty="0">
                <a:solidFill>
                  <a:schemeClr val="tx1"/>
                </a:solidFill>
                <a:latin typeface="Times New Roman" pitchFamily="18" charset="0"/>
                <a:cs typeface="Times New Roman" pitchFamily="18" charset="0"/>
              </a:rPr>
              <a:t>PARTIE THÉORIQUE</a:t>
            </a:r>
          </a:p>
        </p:txBody>
      </p:sp>
      <p:sp>
        <p:nvSpPr>
          <p:cNvPr id="23" name="Rectangle 35"/>
          <p:cNvSpPr>
            <a:spLocks noChangeArrowheads="1"/>
          </p:cNvSpPr>
          <p:nvPr/>
        </p:nvSpPr>
        <p:spPr bwMode="auto">
          <a:xfrm>
            <a:off x="428596" y="1071546"/>
            <a:ext cx="8286808" cy="568821"/>
          </a:xfrm>
          <a:prstGeom prst="hexagon">
            <a:avLst>
              <a:gd name="adj" fmla="val 51116"/>
              <a:gd name="vf" fmla="val 115470"/>
            </a:avLst>
          </a:prstGeom>
          <a:gradFill flip="none" rotWithShape="1">
            <a:gsLst>
              <a:gs pos="0">
                <a:schemeClr val="bg2">
                  <a:lumMod val="90000"/>
                </a:schemeClr>
              </a:gs>
              <a:gs pos="33000">
                <a:srgbClr val="F0EBD5"/>
              </a:gs>
              <a:gs pos="13000">
                <a:srgbClr val="D1C39F"/>
              </a:gs>
            </a:gsLst>
            <a:lin ang="16200000" scaled="1"/>
            <a:tileRect/>
          </a:gradFill>
          <a:ln>
            <a:noFill/>
            <a:headEnd/>
            <a:tailEnd/>
          </a:ln>
          <a:effectLst>
            <a:glow rad="101600">
              <a:schemeClr val="tx1">
                <a:alpha val="60000"/>
              </a:schemeClr>
            </a:glow>
            <a:outerShdw blurRad="190500" dist="228600" dir="2700000" algn="ctr">
              <a:srgbClr val="000000">
                <a:alpha val="30000"/>
              </a:srgbClr>
            </a:outerShdw>
          </a:effectLst>
          <a:scene3d>
            <a:camera prst="orthographicFront">
              <a:rot lat="0" lon="0" rev="0"/>
            </a:camera>
            <a:lightRig rig="threePt" dir="t"/>
          </a:scene3d>
          <a:sp3d>
            <a:bevelT w="120650" h="63500" prst="convex"/>
          </a:sp3d>
        </p:spPr>
        <p:style>
          <a:lnRef idx="3">
            <a:schemeClr val="lt1"/>
          </a:lnRef>
          <a:fillRef idx="1">
            <a:schemeClr val="accent1"/>
          </a:fillRef>
          <a:effectRef idx="1">
            <a:schemeClr val="accent1"/>
          </a:effectRef>
          <a:fontRef idx="minor">
            <a:schemeClr val="lt1"/>
          </a:fontRef>
        </p:style>
        <p:txBody>
          <a:bodyPr wrap="square">
            <a:spAutoFit/>
          </a:bodyPr>
          <a:lstStyle/>
          <a:p>
            <a:pPr>
              <a:defRPr/>
            </a:pPr>
            <a:r>
              <a:rPr lang="fr-FR" altLang="zh-CN" sz="2400" dirty="0">
                <a:solidFill>
                  <a:schemeClr val="tx1"/>
                </a:solidFill>
                <a:latin typeface="Times New Roman" pitchFamily="18" charset="0"/>
                <a:cs typeface="Times New Roman" pitchFamily="18" charset="0"/>
              </a:rPr>
              <a:t>INTRODUCTION   G</a:t>
            </a:r>
            <a:r>
              <a:rPr lang="en-US" altLang="zh-CN" sz="2400" dirty="0">
                <a:solidFill>
                  <a:schemeClr val="tx1"/>
                </a:solidFill>
                <a:latin typeface="Times New Roman" pitchFamily="18" charset="0"/>
                <a:cs typeface="Times New Roman" pitchFamily="18" charset="0"/>
              </a:rPr>
              <a:t>É</a:t>
            </a:r>
            <a:r>
              <a:rPr lang="fr-FR" altLang="zh-CN" sz="2400" dirty="0">
                <a:solidFill>
                  <a:schemeClr val="tx1"/>
                </a:solidFill>
                <a:latin typeface="Times New Roman" pitchFamily="18" charset="0"/>
                <a:cs typeface="Times New Roman" pitchFamily="18" charset="0"/>
              </a:rPr>
              <a:t>N</a:t>
            </a:r>
            <a:r>
              <a:rPr lang="en-US" altLang="zh-CN" sz="2400" dirty="0">
                <a:solidFill>
                  <a:schemeClr val="tx1"/>
                </a:solidFill>
                <a:latin typeface="Times New Roman" pitchFamily="18" charset="0"/>
                <a:cs typeface="Times New Roman" pitchFamily="18" charset="0"/>
              </a:rPr>
              <a:t>É</a:t>
            </a:r>
            <a:r>
              <a:rPr lang="fr-FR" altLang="zh-CN" sz="2400" dirty="0">
                <a:solidFill>
                  <a:schemeClr val="tx1"/>
                </a:solidFill>
                <a:latin typeface="Times New Roman" pitchFamily="18" charset="0"/>
                <a:cs typeface="Times New Roman" pitchFamily="18" charset="0"/>
              </a:rPr>
              <a:t>RALE</a:t>
            </a:r>
          </a:p>
        </p:txBody>
      </p:sp>
      <p:sp>
        <p:nvSpPr>
          <p:cNvPr id="24" name="Rectangle 38"/>
          <p:cNvSpPr>
            <a:spLocks noChangeArrowheads="1"/>
          </p:cNvSpPr>
          <p:nvPr/>
        </p:nvSpPr>
        <p:spPr bwMode="auto">
          <a:xfrm>
            <a:off x="428596" y="3500438"/>
            <a:ext cx="8286808" cy="568821"/>
          </a:xfrm>
          <a:prstGeom prst="hexagon">
            <a:avLst>
              <a:gd name="adj" fmla="val 55622"/>
              <a:gd name="vf" fmla="val 115470"/>
            </a:avLst>
          </a:prstGeom>
          <a:gradFill flip="none" rotWithShape="1">
            <a:gsLst>
              <a:gs pos="0">
                <a:schemeClr val="bg2">
                  <a:lumMod val="90000"/>
                </a:schemeClr>
              </a:gs>
              <a:gs pos="33000">
                <a:srgbClr val="F0EBD5"/>
              </a:gs>
              <a:gs pos="13000">
                <a:srgbClr val="D1C39F"/>
              </a:gs>
            </a:gsLst>
            <a:lin ang="16200000" scaled="1"/>
            <a:tileRect/>
          </a:gradFill>
          <a:ln>
            <a:noFill/>
            <a:headEnd/>
            <a:tailEnd/>
          </a:ln>
          <a:effectLst>
            <a:glow rad="101600">
              <a:schemeClr val="tx1">
                <a:alpha val="60000"/>
              </a:schemeClr>
            </a:glow>
            <a:outerShdw blurRad="190500" dist="228600" dir="2700000" algn="ctr">
              <a:srgbClr val="000000">
                <a:alpha val="30000"/>
              </a:srgbClr>
            </a:outerShdw>
          </a:effectLst>
          <a:scene3d>
            <a:camera prst="orthographicFront">
              <a:rot lat="0" lon="0" rev="0"/>
            </a:camera>
            <a:lightRig rig="threePt" dir="t"/>
          </a:scene3d>
          <a:sp3d>
            <a:bevelT w="120650" h="63500" prst="convex"/>
          </a:sp3d>
        </p:spPr>
        <p:style>
          <a:lnRef idx="3">
            <a:schemeClr val="lt1"/>
          </a:lnRef>
          <a:fillRef idx="1">
            <a:schemeClr val="accent1"/>
          </a:fillRef>
          <a:effectRef idx="1">
            <a:schemeClr val="accent1"/>
          </a:effectRef>
          <a:fontRef idx="minor">
            <a:schemeClr val="lt1"/>
          </a:fontRef>
        </p:style>
        <p:txBody>
          <a:bodyPr wrap="square">
            <a:spAutoFit/>
          </a:bodyPr>
          <a:lstStyle/>
          <a:p>
            <a:pPr>
              <a:defRPr/>
            </a:pPr>
            <a:r>
              <a:rPr lang="en-US" sz="2400" dirty="0">
                <a:solidFill>
                  <a:schemeClr val="tx1"/>
                </a:solidFill>
                <a:latin typeface="Times New Roman" pitchFamily="18" charset="0"/>
                <a:cs typeface="Times New Roman" pitchFamily="18" charset="0"/>
              </a:rPr>
              <a:t>PARTIE</a:t>
            </a:r>
            <a:r>
              <a:rPr lang="en-US" sz="2400" dirty="0">
                <a:solidFill>
                  <a:schemeClr val="tx1"/>
                </a:solidFill>
                <a:latin typeface="Arial" charset="0"/>
              </a:rPr>
              <a:t> </a:t>
            </a:r>
            <a:r>
              <a:rPr lang="en-US" sz="2400" dirty="0">
                <a:solidFill>
                  <a:schemeClr val="tx1"/>
                </a:solidFill>
                <a:latin typeface="Times New Roman" pitchFamily="18" charset="0"/>
                <a:cs typeface="Times New Roman" pitchFamily="18" charset="0"/>
              </a:rPr>
              <a:t>PRATIQUE </a:t>
            </a:r>
            <a:endParaRPr lang="fr-FR" sz="2400" dirty="0">
              <a:solidFill>
                <a:schemeClr val="tx1"/>
              </a:solidFill>
              <a:latin typeface="Times New Roman" pitchFamily="18" charset="0"/>
              <a:cs typeface="Times New Roman" pitchFamily="18" charset="0"/>
            </a:endParaRPr>
          </a:p>
        </p:txBody>
      </p:sp>
      <p:sp>
        <p:nvSpPr>
          <p:cNvPr id="14" name="Rectangle 37"/>
          <p:cNvSpPr>
            <a:spLocks noChangeArrowheads="1"/>
          </p:cNvSpPr>
          <p:nvPr/>
        </p:nvSpPr>
        <p:spPr bwMode="auto">
          <a:xfrm>
            <a:off x="785786" y="5429264"/>
            <a:ext cx="7572428" cy="268784"/>
          </a:xfrm>
          <a:prstGeom prst="round2SameRect">
            <a:avLst>
              <a:gd name="adj1" fmla="val 0"/>
              <a:gd name="adj2" fmla="val 50000"/>
            </a:avLst>
          </a:prstGeom>
          <a:ln>
            <a:headEnd/>
            <a:tailEnd/>
          </a:ln>
          <a:scene3d>
            <a:camera prst="orthographicFront"/>
            <a:lightRig rig="threePt" dir="t"/>
          </a:scene3d>
          <a:sp3d>
            <a:bevelT w="120650" prst="convex"/>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endParaRPr lang="en-US" sz="900" dirty="0">
              <a:solidFill>
                <a:schemeClr val="bg1"/>
              </a:solidFill>
              <a:latin typeface="Times New Roman" pitchFamily="18" charset="0"/>
              <a:cs typeface="Times New Roman" pitchFamily="18" charset="0"/>
            </a:endParaRPr>
          </a:p>
        </p:txBody>
      </p:sp>
      <p:sp>
        <p:nvSpPr>
          <p:cNvPr id="12" name="Rectangle 45"/>
          <p:cNvSpPr>
            <a:spLocks noChangeArrowheads="1"/>
          </p:cNvSpPr>
          <p:nvPr/>
        </p:nvSpPr>
        <p:spPr bwMode="auto">
          <a:xfrm>
            <a:off x="428596" y="4929198"/>
            <a:ext cx="8286808" cy="564356"/>
          </a:xfrm>
          <a:prstGeom prst="hexagon">
            <a:avLst>
              <a:gd name="adj" fmla="val 53050"/>
              <a:gd name="vf" fmla="val 115470"/>
            </a:avLst>
          </a:prstGeom>
          <a:gradFill flip="none" rotWithShape="1">
            <a:gsLst>
              <a:gs pos="0">
                <a:schemeClr val="bg2">
                  <a:lumMod val="90000"/>
                </a:schemeClr>
              </a:gs>
              <a:gs pos="33000">
                <a:srgbClr val="F0EBD5"/>
              </a:gs>
              <a:gs pos="13000">
                <a:srgbClr val="D1C39F"/>
              </a:gs>
            </a:gsLst>
            <a:lin ang="16200000" scaled="1"/>
            <a:tileRect/>
          </a:gradFill>
          <a:ln>
            <a:noFill/>
            <a:headEnd/>
            <a:tailEnd/>
          </a:ln>
          <a:effectLst>
            <a:glow rad="101600">
              <a:schemeClr val="tx1">
                <a:alpha val="60000"/>
              </a:schemeClr>
            </a:glow>
            <a:outerShdw blurRad="190500" dist="228600" dir="2700000" algn="ctr">
              <a:srgbClr val="000000">
                <a:alpha val="30000"/>
              </a:srgbClr>
            </a:outerShdw>
          </a:effectLst>
          <a:scene3d>
            <a:camera prst="orthographicFront">
              <a:rot lat="0" lon="0" rev="0"/>
            </a:camera>
            <a:lightRig rig="threePt" dir="t"/>
          </a:scene3d>
          <a:sp3d>
            <a:bevelT w="120650" h="63500" prst="convex"/>
          </a:sp3d>
        </p:spPr>
        <p:style>
          <a:lnRef idx="3">
            <a:schemeClr val="lt1"/>
          </a:lnRef>
          <a:fillRef idx="1">
            <a:schemeClr val="accent1"/>
          </a:fillRef>
          <a:effectRef idx="1">
            <a:schemeClr val="accent1"/>
          </a:effectRef>
          <a:fontRef idx="minor">
            <a:schemeClr val="lt1"/>
          </a:fontRef>
        </p:style>
        <p:txBody>
          <a:bodyPr wrap="square" anchor="ctr">
            <a:spAutoFit/>
          </a:bodyPr>
          <a:lstStyle/>
          <a:p>
            <a:pPr>
              <a:tabLst>
                <a:tab pos="130175" algn="l"/>
              </a:tabLst>
              <a:defRPr/>
            </a:pPr>
            <a:r>
              <a:rPr lang="fr-FR" sz="2400" dirty="0">
                <a:solidFill>
                  <a:schemeClr val="tx1"/>
                </a:solidFill>
                <a:latin typeface="Times New Roman" pitchFamily="18" charset="0"/>
                <a:cs typeface="Times New Roman" pitchFamily="18" charset="0"/>
              </a:rPr>
              <a:t>CONCLUSION  G</a:t>
            </a:r>
            <a:r>
              <a:rPr lang="en-US" sz="2400" dirty="0">
                <a:solidFill>
                  <a:schemeClr val="tx1"/>
                </a:solidFill>
                <a:latin typeface="Times New Roman" pitchFamily="18" charset="0"/>
                <a:cs typeface="Times New Roman" pitchFamily="18" charset="0"/>
              </a:rPr>
              <a:t>É</a:t>
            </a:r>
            <a:r>
              <a:rPr lang="fr-FR" sz="2400" dirty="0">
                <a:solidFill>
                  <a:schemeClr val="tx1"/>
                </a:solidFill>
                <a:latin typeface="Times New Roman" pitchFamily="18" charset="0"/>
                <a:cs typeface="Times New Roman" pitchFamily="18" charset="0"/>
              </a:rPr>
              <a:t>N</a:t>
            </a:r>
            <a:r>
              <a:rPr lang="en-US" altLang="zh-CN" sz="2400" dirty="0">
                <a:solidFill>
                  <a:schemeClr val="tx1"/>
                </a:solidFill>
                <a:latin typeface="Times New Roman" pitchFamily="18" charset="0"/>
                <a:cs typeface="Times New Roman" pitchFamily="18" charset="0"/>
              </a:rPr>
              <a:t>É</a:t>
            </a:r>
            <a:r>
              <a:rPr lang="fr-FR" sz="2400" dirty="0">
                <a:solidFill>
                  <a:schemeClr val="tx1"/>
                </a:solidFill>
                <a:latin typeface="Times New Roman" pitchFamily="18" charset="0"/>
                <a:cs typeface="Times New Roman" pitchFamily="18" charset="0"/>
              </a:rPr>
              <a:t>RALE</a:t>
            </a:r>
          </a:p>
        </p:txBody>
      </p:sp>
      <p:sp>
        <p:nvSpPr>
          <p:cNvPr id="18" name="Rectangle 37"/>
          <p:cNvSpPr>
            <a:spLocks noChangeArrowheads="1"/>
          </p:cNvSpPr>
          <p:nvPr/>
        </p:nvSpPr>
        <p:spPr bwMode="auto">
          <a:xfrm>
            <a:off x="785786" y="6357958"/>
            <a:ext cx="7572428" cy="268784"/>
          </a:xfrm>
          <a:prstGeom prst="round2SameRect">
            <a:avLst>
              <a:gd name="adj1" fmla="val 0"/>
              <a:gd name="adj2" fmla="val 50000"/>
            </a:avLst>
          </a:prstGeom>
          <a:ln>
            <a:headEnd/>
            <a:tailEnd/>
          </a:ln>
          <a:scene3d>
            <a:camera prst="orthographicFront"/>
            <a:lightRig rig="threePt" dir="t"/>
          </a:scene3d>
          <a:sp3d>
            <a:bevelT w="120650" prst="convex"/>
          </a:sp3d>
        </p:spPr>
        <p:style>
          <a:lnRef idx="3">
            <a:schemeClr val="lt1"/>
          </a:lnRef>
          <a:fillRef idx="1">
            <a:schemeClr val="accent2"/>
          </a:fillRef>
          <a:effectRef idx="1">
            <a:schemeClr val="accent2"/>
          </a:effectRef>
          <a:fontRef idx="minor">
            <a:schemeClr val="lt1"/>
          </a:fontRef>
        </p:style>
        <p:txBody>
          <a:bodyPr wrap="square">
            <a:spAutoFit/>
          </a:bodyPr>
          <a:lstStyle/>
          <a:p>
            <a:pPr>
              <a:defRPr/>
            </a:pPr>
            <a:endParaRPr lang="en-US" sz="900" dirty="0">
              <a:solidFill>
                <a:schemeClr val="bg1"/>
              </a:solidFill>
              <a:latin typeface="Times New Roman" pitchFamily="18" charset="0"/>
              <a:cs typeface="Times New Roman" pitchFamily="18" charset="0"/>
            </a:endParaRPr>
          </a:p>
        </p:txBody>
      </p:sp>
      <p:sp>
        <p:nvSpPr>
          <p:cNvPr id="13" name="Rectangle 46"/>
          <p:cNvSpPr>
            <a:spLocks noChangeArrowheads="1"/>
          </p:cNvSpPr>
          <p:nvPr/>
        </p:nvSpPr>
        <p:spPr bwMode="auto">
          <a:xfrm>
            <a:off x="428596" y="5857892"/>
            <a:ext cx="8286808" cy="559891"/>
          </a:xfrm>
          <a:prstGeom prst="hexagon">
            <a:avLst>
              <a:gd name="adj" fmla="val 55622"/>
              <a:gd name="vf" fmla="val 115470"/>
            </a:avLst>
          </a:prstGeom>
          <a:gradFill flip="none" rotWithShape="1">
            <a:gsLst>
              <a:gs pos="0">
                <a:schemeClr val="bg2">
                  <a:lumMod val="90000"/>
                </a:schemeClr>
              </a:gs>
              <a:gs pos="33000">
                <a:srgbClr val="F0EBD5"/>
              </a:gs>
              <a:gs pos="13000">
                <a:srgbClr val="D1C39F"/>
              </a:gs>
            </a:gsLst>
            <a:lin ang="16200000" scaled="1"/>
            <a:tileRect/>
          </a:gradFill>
          <a:ln>
            <a:noFill/>
            <a:headEnd/>
            <a:tailEnd/>
          </a:ln>
          <a:effectLst>
            <a:glow rad="101600">
              <a:schemeClr val="tx1">
                <a:alpha val="60000"/>
              </a:schemeClr>
            </a:glow>
            <a:outerShdw blurRad="190500" dist="228600" dir="2700000" algn="ctr">
              <a:srgbClr val="000000">
                <a:alpha val="30000"/>
              </a:srgbClr>
            </a:outerShdw>
          </a:effectLst>
          <a:scene3d>
            <a:camera prst="orthographicFront">
              <a:rot lat="0" lon="0" rev="0"/>
            </a:camera>
            <a:lightRig rig="threePt" dir="t"/>
          </a:scene3d>
          <a:sp3d>
            <a:bevelT w="120650" h="63500" prst="convex"/>
          </a:sp3d>
        </p:spPr>
        <p:style>
          <a:lnRef idx="3">
            <a:schemeClr val="lt1"/>
          </a:lnRef>
          <a:fillRef idx="1">
            <a:schemeClr val="accent1"/>
          </a:fillRef>
          <a:effectRef idx="1">
            <a:schemeClr val="accent1"/>
          </a:effectRef>
          <a:fontRef idx="minor">
            <a:schemeClr val="lt1"/>
          </a:fontRef>
        </p:style>
        <p:txBody>
          <a:bodyPr wrap="square" anchor="ctr">
            <a:spAutoFit/>
          </a:bodyPr>
          <a:lstStyle/>
          <a:p>
            <a:pPr>
              <a:defRPr/>
            </a:pPr>
            <a:r>
              <a:rPr lang="fr-FR" altLang="zh-CN" sz="2400" dirty="0" smtClean="0">
                <a:solidFill>
                  <a:schemeClr val="tx1"/>
                </a:solidFill>
                <a:latin typeface="Times New Roman" pitchFamily="18" charset="0"/>
                <a:cs typeface="Times New Roman" pitchFamily="18" charset="0"/>
              </a:rPr>
              <a:t>AVANTAGES DE LA THESE</a:t>
            </a:r>
            <a:endParaRPr lang="fr-FR" sz="2400" dirty="0">
              <a:solidFill>
                <a:schemeClr val="tx1"/>
              </a:solidFill>
              <a:latin typeface="Times New Roman" pitchFamily="18" charset="0"/>
              <a:cs typeface="Times New Roman" pitchFamily="18"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randombar(horizontal)">
                                      <p:cBhvr>
                                        <p:cTn id="7" dur="500"/>
                                        <p:tgtEl>
                                          <p:spTgt spid="2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randombar(horizontal)">
                                      <p:cBhvr>
                                        <p:cTn id="10" dur="500"/>
                                        <p:tgtEl>
                                          <p:spTgt spid="19"/>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randombar(horizontal)">
                                      <p:cBhvr>
                                        <p:cTn id="13" dur="500"/>
                                        <p:tgtEl>
                                          <p:spTgt spid="24"/>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randombar(horizontal)">
                                      <p:cBhvr>
                                        <p:cTn id="16" dur="500"/>
                                        <p:tgtEl>
                                          <p:spTgt spid="12"/>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randombar(horizontal)">
                                      <p:cBhvr>
                                        <p:cTn id="19" dur="500"/>
                                        <p:tgtEl>
                                          <p:spTgt spid="13"/>
                                        </p:tgtEl>
                                      </p:cBhvr>
                                    </p:animEffect>
                                  </p:childTnLst>
                                </p:cTn>
                              </p:par>
                              <p:par>
                                <p:cTn id="20" presetID="47"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1000"/>
                                        <p:tgtEl>
                                          <p:spTgt spid="25"/>
                                        </p:tgtEl>
                                      </p:cBhvr>
                                    </p:animEffect>
                                    <p:anim calcmode="lin" valueType="num">
                                      <p:cBhvr>
                                        <p:cTn id="43" dur="1000" fill="hold"/>
                                        <p:tgtEl>
                                          <p:spTgt spid="25"/>
                                        </p:tgtEl>
                                        <p:attrNameLst>
                                          <p:attrName>ppt_x</p:attrName>
                                        </p:attrNameLst>
                                      </p:cBhvr>
                                      <p:tavLst>
                                        <p:tav tm="0">
                                          <p:val>
                                            <p:strVal val="#ppt_x"/>
                                          </p:val>
                                        </p:tav>
                                        <p:tav tm="100000">
                                          <p:val>
                                            <p:strVal val="#ppt_x"/>
                                          </p:val>
                                        </p:tav>
                                      </p:tavLst>
                                    </p:anim>
                                    <p:anim calcmode="lin" valueType="num">
                                      <p:cBhvr>
                                        <p:cTn id="44" dur="1000" fill="hold"/>
                                        <p:tgtEl>
                                          <p:spTgt spid="25"/>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anim calcmode="lin" valueType="num">
                                      <p:cBhvr>
                                        <p:cTn id="53" dur="1000" fill="hold"/>
                                        <p:tgtEl>
                                          <p:spTgt spid="18"/>
                                        </p:tgtEl>
                                        <p:attrNameLst>
                                          <p:attrName>ppt_x</p:attrName>
                                        </p:attrNameLst>
                                      </p:cBhvr>
                                      <p:tavLst>
                                        <p:tav tm="0">
                                          <p:val>
                                            <p:strVal val="#ppt_x"/>
                                          </p:val>
                                        </p:tav>
                                        <p:tav tm="100000">
                                          <p:val>
                                            <p:strVal val="#ppt_x"/>
                                          </p:val>
                                        </p:tav>
                                      </p:tavLst>
                                    </p:anim>
                                    <p:anim calcmode="lin" valueType="num">
                                      <p:cBhvr>
                                        <p:cTn id="54" dur="1000" fill="hold"/>
                                        <p:tgtEl>
                                          <p:spTgt spid="18"/>
                                        </p:tgtEl>
                                        <p:attrNameLst>
                                          <p:attrName>ppt_y</p:attrName>
                                        </p:attrNameLst>
                                      </p:cBhvr>
                                      <p:tavLst>
                                        <p:tav tm="0">
                                          <p:val>
                                            <p:strVal val="#ppt_y-.1"/>
                                          </p:val>
                                        </p:tav>
                                        <p:tav tm="100000">
                                          <p:val>
                                            <p:strVal val="#ppt_y"/>
                                          </p:val>
                                        </p:tav>
                                      </p:tavLst>
                                    </p:anim>
                                  </p:childTnLst>
                                </p:cTn>
                              </p:par>
                              <p:par>
                                <p:cTn id="55" presetID="3" presetClass="entr" presetSubtype="10"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blinds(horizontal)">
                                      <p:cBhvr>
                                        <p:cTn id="5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P spid="21" grpId="0" animBg="1"/>
      <p:bldP spid="25" grpId="0" animBg="1"/>
      <p:bldP spid="26" grpId="0" animBg="1"/>
      <p:bldP spid="16" grpId="0" animBg="1"/>
      <p:bldP spid="19" grpId="0" animBg="1"/>
      <p:bldP spid="23" grpId="0" animBg="1"/>
      <p:bldP spid="24" grpId="0" animBg="1"/>
      <p:bldP spid="14" grpId="0" animBg="1"/>
      <p:bldP spid="12" grpId="0" animBg="1"/>
      <p:bldP spid="18" grpId="0" animBg="1"/>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sp>
        <p:nvSpPr>
          <p:cNvPr id="4" name="Rectangle 3"/>
          <p:cNvSpPr/>
          <p:nvPr/>
        </p:nvSpPr>
        <p:spPr>
          <a:xfrm>
            <a:off x="428596" y="714356"/>
            <a:ext cx="8286808" cy="52322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800" dirty="0">
                <a:latin typeface="Times New Roman" pitchFamily="18" charset="0"/>
                <a:cs typeface="Times New Roman" pitchFamily="18" charset="0"/>
              </a:rPr>
              <a:t>Commentaire :</a:t>
            </a:r>
          </a:p>
        </p:txBody>
      </p:sp>
      <p:sp>
        <p:nvSpPr>
          <p:cNvPr id="5" name="Rectangle 4"/>
          <p:cNvSpPr/>
          <p:nvPr/>
        </p:nvSpPr>
        <p:spPr>
          <a:xfrm>
            <a:off x="428596" y="1489455"/>
            <a:ext cx="8286808" cy="3170099"/>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lvl="0" algn="l"/>
            <a:r>
              <a:rPr lang="fr-FR" sz="2000" dirty="0" smtClean="0">
                <a:latin typeface="Times New Roman" pitchFamily="18" charset="0"/>
                <a:cs typeface="Times New Roman" pitchFamily="18" charset="0"/>
              </a:rPr>
              <a:t>Tous les mélanges montrent une croissance des indices CBR  proportionnelle à l’ajout du ciment. </a:t>
            </a:r>
          </a:p>
          <a:p>
            <a:pPr lvl="0" algn="l"/>
            <a:r>
              <a:rPr lang="fr-FR" sz="2000" dirty="0" smtClean="0">
                <a:latin typeface="Times New Roman" pitchFamily="18" charset="0"/>
                <a:cs typeface="Times New Roman" pitchFamily="18" charset="0"/>
              </a:rPr>
              <a:t>Le mélange sable+9% ciment donne des valeurs maximales, allant de 8,28 % de sable seul jusqu’à 26.5 % ce qui est confondu avec la valeur maximale de densité sèche.</a:t>
            </a:r>
          </a:p>
          <a:p>
            <a:pPr lvl="0" algn="l"/>
            <a:r>
              <a:rPr lang="fr-FR" sz="2000" dirty="0" smtClean="0">
                <a:latin typeface="Times New Roman" pitchFamily="18" charset="0"/>
                <a:cs typeface="Times New Roman" pitchFamily="18" charset="0"/>
              </a:rPr>
              <a:t>Le mélange sable+ 5% ciment marque une valeur maximale  pour le CBR à 95 % est de 26.5 %.</a:t>
            </a:r>
          </a:p>
          <a:p>
            <a:pPr lvl="0" algn="l"/>
            <a:r>
              <a:rPr lang="fr-FR" sz="2000" dirty="0" smtClean="0">
                <a:latin typeface="Times New Roman" pitchFamily="18" charset="0"/>
                <a:cs typeface="Times New Roman" pitchFamily="18" charset="0"/>
              </a:rPr>
              <a:t>On note une chute de CBR à 95% a partir de pourcentage 5% ciment.</a:t>
            </a:r>
          </a:p>
          <a:p>
            <a:pPr algn="l"/>
            <a:r>
              <a:rPr lang="fr-FR" sz="2000" dirty="0" smtClean="0">
                <a:latin typeface="Times New Roman" pitchFamily="18" charset="0"/>
                <a:cs typeface="Times New Roman" pitchFamily="18" charset="0"/>
              </a:rPr>
              <a:t>Les résultats obtenus en essai CBR confirme que le pourcentage 5% ciment est un teneur optimum de fine pour cette étude</a:t>
            </a:r>
            <a:endParaRPr lang="en-US" sz="2000" dirty="0">
              <a:latin typeface="Times New Roman" pitchFamily="18" charset="0"/>
              <a:cs typeface="Times New Roman" pitchFamily="18" charset="0"/>
            </a:endParaRPr>
          </a:p>
        </p:txBody>
      </p:sp>
      <p:graphicFrame>
        <p:nvGraphicFramePr>
          <p:cNvPr id="8" name="Group 605"/>
          <p:cNvGraphicFramePr>
            <a:graphicFrameLocks/>
          </p:cNvGraphicFramePr>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sp>
        <p:nvSpPr>
          <p:cNvPr id="3" name="Rectangle 2"/>
          <p:cNvSpPr/>
          <p:nvPr/>
        </p:nvSpPr>
        <p:spPr>
          <a:xfrm>
            <a:off x="179512" y="692696"/>
            <a:ext cx="8286808" cy="52322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r>
              <a:rPr lang="fr-FR" sz="2800" dirty="0">
                <a:latin typeface="Times New Roman" panose="02020603050405020304" pitchFamily="18" charset="0"/>
                <a:cs typeface="Times New Roman" panose="02020603050405020304" pitchFamily="18" charset="0"/>
              </a:rPr>
              <a:t>Essais Cisaillement</a:t>
            </a:r>
            <a:endParaRPr lang="en-US" sz="2800" dirty="0">
              <a:latin typeface="Times New Roman" panose="02020603050405020304" pitchFamily="18" charset="0"/>
              <a:cs typeface="Times New Roman" panose="02020603050405020304" pitchFamily="18" charset="0"/>
            </a:endParaRPr>
          </a:p>
        </p:txBody>
      </p:sp>
      <p:graphicFrame>
        <p:nvGraphicFramePr>
          <p:cNvPr id="5" name="Tableau 4"/>
          <p:cNvGraphicFramePr>
            <a:graphicFrameLocks noGrp="1"/>
          </p:cNvGraphicFramePr>
          <p:nvPr>
            <p:extLst>
              <p:ext uri="{D42A27DB-BD31-4B8C-83A1-F6EECF244321}">
                <p14:modId xmlns:p14="http://schemas.microsoft.com/office/powerpoint/2010/main" xmlns="" val="1097151974"/>
              </p:ext>
            </p:extLst>
          </p:nvPr>
        </p:nvGraphicFramePr>
        <p:xfrm>
          <a:off x="0" y="6062"/>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7" name="Rectangle 19"/>
          <p:cNvSpPr>
            <a:spLocks noChangeArrowheads="1"/>
          </p:cNvSpPr>
          <p:nvPr/>
        </p:nvSpPr>
        <p:spPr bwMode="auto">
          <a:xfrm>
            <a:off x="395536" y="5805264"/>
            <a:ext cx="8391876" cy="707886"/>
          </a:xfrm>
          <a:prstGeom prst="rect">
            <a:avLst/>
          </a:prstGeom>
          <a:solidFill>
            <a:srgbClr val="00B050"/>
          </a:solidFill>
          <a:ln>
            <a:noFill/>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nchor="ctr">
            <a:spAutoFit/>
          </a:bodyPr>
          <a:lstStyle/>
          <a:p>
            <a:pPr>
              <a:defRPr/>
            </a:pPr>
            <a:r>
              <a:rPr lang="fr-FR" sz="2000" dirty="0">
                <a:latin typeface="Times New Roman" panose="02020603050405020304" pitchFamily="18" charset="0"/>
                <a:cs typeface="Times New Roman" panose="02020603050405020304" pitchFamily="18" charset="0"/>
              </a:rPr>
              <a:t>Tableau III.19: Caractéristiques mécaniques des mélanges Sable de </a:t>
            </a:r>
            <a:r>
              <a:rPr lang="fr-FR" sz="2000" dirty="0" smtClean="0">
                <a:latin typeface="Times New Roman" panose="02020603050405020304" pitchFamily="18" charset="0"/>
                <a:cs typeface="Times New Roman" panose="02020603050405020304" pitchFamily="18" charset="0"/>
              </a:rPr>
              <a:t>dune+ciment</a:t>
            </a:r>
            <a:endParaRPr lang="fr-FR" sz="2400" dirty="0">
              <a:solidFill>
                <a:schemeClr val="bg1"/>
              </a:solidFill>
              <a:latin typeface="Times New Roman" pitchFamily="18" charset="0"/>
              <a:cs typeface="Times New Roman" panose="02020603050405020304" pitchFamily="18" charset="0"/>
            </a:endParaRPr>
          </a:p>
        </p:txBody>
      </p:sp>
      <p:graphicFrame>
        <p:nvGraphicFramePr>
          <p:cNvPr id="9" name="Tableau 8"/>
          <p:cNvGraphicFramePr>
            <a:graphicFrameLocks noGrp="1"/>
          </p:cNvGraphicFramePr>
          <p:nvPr/>
        </p:nvGraphicFramePr>
        <p:xfrm>
          <a:off x="611561" y="1628796"/>
          <a:ext cx="7560839" cy="3888435"/>
        </p:xfrm>
        <a:graphic>
          <a:graphicData uri="http://schemas.openxmlformats.org/drawingml/2006/table">
            <a:tbl>
              <a:tblPr rtl="1"/>
              <a:tblGrid>
                <a:gridCol w="1224012"/>
                <a:gridCol w="1163135"/>
                <a:gridCol w="1164058"/>
                <a:gridCol w="1150221"/>
                <a:gridCol w="869815"/>
                <a:gridCol w="1989598"/>
              </a:tblGrid>
              <a:tr h="813560">
                <a:tc>
                  <a:txBody>
                    <a:bodyPr/>
                    <a:lstStyle/>
                    <a:p>
                      <a:pPr algn="ctr" rtl="0">
                        <a:spcAft>
                          <a:spcPts val="0"/>
                        </a:spcAft>
                        <a:tabLst>
                          <a:tab pos="527685" algn="l"/>
                        </a:tabLst>
                      </a:pPr>
                      <a:endParaRPr lang="fr-FR" sz="1200">
                        <a:latin typeface="Times New Roman"/>
                        <a:ea typeface="Times New Roman"/>
                      </a:endParaRPr>
                    </a:p>
                    <a:p>
                      <a:pPr algn="ctr" rtl="0">
                        <a:spcAft>
                          <a:spcPts val="0"/>
                        </a:spcAft>
                        <a:tabLst>
                          <a:tab pos="527685" algn="l"/>
                        </a:tabLst>
                      </a:pPr>
                      <a:r>
                        <a:rPr lang="fr-FR" sz="1200" b="1">
                          <a:latin typeface="Times New Roman"/>
                          <a:ea typeface="Times New Roman"/>
                        </a:rPr>
                        <a:t>τ</a:t>
                      </a:r>
                      <a:r>
                        <a:rPr lang="fr-FR" sz="1200" b="1" baseline="-25000">
                          <a:latin typeface="Times New Roman"/>
                          <a:ea typeface="Times New Roman"/>
                        </a:rPr>
                        <a:t>3pic </a:t>
                      </a:r>
                      <a:r>
                        <a:rPr lang="fr-FR" sz="1200" b="1">
                          <a:latin typeface="Times New Roman"/>
                          <a:ea typeface="Times New Roman"/>
                        </a:rPr>
                        <a:t>(bar)</a:t>
                      </a:r>
                      <a:endParaRPr lang="fr-FR" sz="1200">
                        <a:latin typeface="Times New Roman"/>
                        <a:ea typeface="Times New Roman"/>
                      </a:endParaRPr>
                    </a:p>
                  </a:txBody>
                  <a:tcPr marL="68580" marR="6858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endParaRPr lang="fr-FR" sz="1200">
                        <a:latin typeface="Times New Roman"/>
                        <a:ea typeface="Times New Roman"/>
                      </a:endParaRPr>
                    </a:p>
                    <a:p>
                      <a:pPr algn="ctr" rtl="0">
                        <a:spcAft>
                          <a:spcPts val="0"/>
                        </a:spcAft>
                      </a:pPr>
                      <a:r>
                        <a:rPr lang="fr-FR" sz="1200" b="1">
                          <a:latin typeface="Times New Roman"/>
                          <a:ea typeface="Times New Roman"/>
                        </a:rPr>
                        <a:t>τ</a:t>
                      </a:r>
                      <a:r>
                        <a:rPr lang="fr-FR" sz="1200" b="1" baseline="-25000">
                          <a:latin typeface="Times New Roman"/>
                          <a:ea typeface="Times New Roman"/>
                        </a:rPr>
                        <a:t>2pic </a:t>
                      </a:r>
                      <a:r>
                        <a:rPr lang="fr-FR" sz="1200" b="1">
                          <a:latin typeface="Times New Roman"/>
                          <a:ea typeface="Times New Roman"/>
                        </a:rPr>
                        <a:t>(bar)</a:t>
                      </a:r>
                      <a:endParaRPr lang="fr-FR"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endParaRPr lang="fr-FR" sz="1200">
                        <a:latin typeface="Times New Roman"/>
                        <a:ea typeface="Times New Roman"/>
                      </a:endParaRPr>
                    </a:p>
                    <a:p>
                      <a:pPr algn="ctr" rtl="0">
                        <a:spcAft>
                          <a:spcPts val="0"/>
                        </a:spcAft>
                      </a:pPr>
                      <a:r>
                        <a:rPr lang="fr-FR" sz="1200" b="1">
                          <a:latin typeface="Times New Roman"/>
                          <a:ea typeface="Times New Roman"/>
                        </a:rPr>
                        <a:t>τ</a:t>
                      </a:r>
                      <a:r>
                        <a:rPr lang="fr-FR" sz="1200" b="1" baseline="-25000">
                          <a:latin typeface="Times New Roman"/>
                          <a:ea typeface="Times New Roman"/>
                        </a:rPr>
                        <a:t>1pic </a:t>
                      </a:r>
                      <a:r>
                        <a:rPr lang="fr-FR" sz="1200" b="1">
                          <a:latin typeface="Times New Roman"/>
                          <a:ea typeface="Times New Roman"/>
                        </a:rPr>
                        <a:t>(bar)</a:t>
                      </a:r>
                      <a:endParaRPr lang="fr-FR"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endParaRPr lang="fr-FR" sz="1200">
                        <a:latin typeface="Times New Roman"/>
                        <a:ea typeface="Times New Roman"/>
                      </a:endParaRPr>
                    </a:p>
                    <a:p>
                      <a:pPr algn="ctr" rtl="0">
                        <a:spcAft>
                          <a:spcPts val="0"/>
                        </a:spcAft>
                      </a:pPr>
                      <a:r>
                        <a:rPr lang="fr-FR" sz="1200" b="1">
                          <a:latin typeface="Times New Roman"/>
                          <a:ea typeface="Times New Roman"/>
                        </a:rPr>
                        <a:t>C</a:t>
                      </a:r>
                      <a:r>
                        <a:rPr lang="fr-FR" sz="1200" b="1" baseline="-25000">
                          <a:latin typeface="Times New Roman"/>
                          <a:ea typeface="Times New Roman"/>
                        </a:rPr>
                        <a:t>pic </a:t>
                      </a:r>
                      <a:r>
                        <a:rPr lang="fr-FR" sz="1200" b="1">
                          <a:latin typeface="Times New Roman"/>
                          <a:ea typeface="Times New Roman"/>
                        </a:rPr>
                        <a:t>(bar)</a:t>
                      </a:r>
                      <a:endParaRPr lang="fr-FR"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endParaRPr lang="fr-FR" sz="1200">
                        <a:latin typeface="Times New Roman"/>
                        <a:ea typeface="Times New Roman"/>
                      </a:endParaRPr>
                    </a:p>
                    <a:p>
                      <a:pPr algn="ctr" rtl="0">
                        <a:spcAft>
                          <a:spcPts val="0"/>
                        </a:spcAft>
                      </a:pPr>
                      <a:r>
                        <a:rPr lang="fr-FR" sz="1200" b="1">
                          <a:latin typeface="Times New Roman"/>
                          <a:ea typeface="Times New Roman"/>
                        </a:rPr>
                        <a:t>φ°</a:t>
                      </a:r>
                      <a:r>
                        <a:rPr lang="fr-FR" sz="1200" b="1" baseline="-25000">
                          <a:latin typeface="Times New Roman"/>
                          <a:ea typeface="Times New Roman"/>
                        </a:rPr>
                        <a:t>pic</a:t>
                      </a:r>
                      <a:endParaRPr lang="fr-FR"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endParaRPr lang="fr-FR"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614975">
                <a:tc>
                  <a:txBody>
                    <a:bodyPr/>
                    <a:lstStyle/>
                    <a:p>
                      <a:pPr algn="ctr" rtl="0">
                        <a:spcAft>
                          <a:spcPts val="0"/>
                        </a:spcAft>
                      </a:pPr>
                      <a:r>
                        <a:rPr lang="fr-FR" sz="1200">
                          <a:latin typeface="Times New Roman"/>
                          <a:ea typeface="Times New Roman"/>
                        </a:rPr>
                        <a:t>2.19</a:t>
                      </a:r>
                    </a:p>
                  </a:txBody>
                  <a:tcPr marL="68580" marR="6858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1.62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0.70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0.02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36.65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b="1">
                          <a:latin typeface="Times New Roman"/>
                          <a:ea typeface="Times New Roman"/>
                        </a:rPr>
                        <a:t>S (Sable seul)</a:t>
                      </a:r>
                      <a:endParaRPr lang="fr-FR"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614975">
                <a:tc>
                  <a:txBody>
                    <a:bodyPr/>
                    <a:lstStyle/>
                    <a:p>
                      <a:pPr algn="ctr" rtl="0">
                        <a:spcAft>
                          <a:spcPts val="0"/>
                        </a:spcAft>
                      </a:pPr>
                      <a:r>
                        <a:rPr lang="fr-FR" sz="1200">
                          <a:latin typeface="Times New Roman"/>
                          <a:ea typeface="Times New Roman"/>
                        </a:rPr>
                        <a:t>2.40</a:t>
                      </a:r>
                    </a:p>
                  </a:txBody>
                  <a:tcPr marL="68580" marR="6858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1.60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1.02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0.29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34.68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b="1">
                          <a:latin typeface="Times New Roman"/>
                          <a:ea typeface="Times New Roman"/>
                        </a:rPr>
                        <a:t>S+3% ciment</a:t>
                      </a:r>
                      <a:endParaRPr lang="fr-FR"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614975">
                <a:tc>
                  <a:txBody>
                    <a:bodyPr/>
                    <a:lstStyle/>
                    <a:p>
                      <a:pPr algn="ctr" rtl="0">
                        <a:spcAft>
                          <a:spcPts val="0"/>
                        </a:spcAft>
                      </a:pPr>
                      <a:r>
                        <a:rPr lang="fr-FR" sz="1200">
                          <a:latin typeface="Times New Roman"/>
                          <a:ea typeface="Times New Roman"/>
                        </a:rPr>
                        <a:t>2.39</a:t>
                      </a:r>
                    </a:p>
                  </a:txBody>
                  <a:tcPr marL="68580" marR="6858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1.70</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1.12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0.46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32.46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b="1">
                          <a:latin typeface="Times New Roman"/>
                          <a:ea typeface="Times New Roman"/>
                        </a:rPr>
                        <a:t>S+5% ciment</a:t>
                      </a:r>
                      <a:endParaRPr lang="fr-FR"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614975">
                <a:tc>
                  <a:txBody>
                    <a:bodyPr/>
                    <a:lstStyle/>
                    <a:p>
                      <a:pPr algn="ctr" rtl="0">
                        <a:spcAft>
                          <a:spcPts val="0"/>
                        </a:spcAft>
                      </a:pPr>
                      <a:r>
                        <a:rPr lang="fr-FR" sz="1200">
                          <a:latin typeface="Times New Roman"/>
                          <a:ea typeface="Times New Roman"/>
                        </a:rPr>
                        <a:t>2.58</a:t>
                      </a:r>
                    </a:p>
                  </a:txBody>
                  <a:tcPr marL="68580" marR="6858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1.76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1.09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0.32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36.67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b="1">
                          <a:latin typeface="Times New Roman"/>
                          <a:ea typeface="Times New Roman"/>
                        </a:rPr>
                        <a:t>S+7% ciment</a:t>
                      </a:r>
                      <a:endParaRPr lang="fr-FR" sz="12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614975">
                <a:tc>
                  <a:txBody>
                    <a:bodyPr/>
                    <a:lstStyle/>
                    <a:p>
                      <a:pPr algn="ctr" rtl="0">
                        <a:spcAft>
                          <a:spcPts val="0"/>
                        </a:spcAft>
                      </a:pPr>
                      <a:r>
                        <a:rPr lang="fr-FR" sz="1200">
                          <a:latin typeface="Times New Roman"/>
                          <a:ea typeface="Times New Roman"/>
                        </a:rPr>
                        <a:t>2.78</a:t>
                      </a:r>
                    </a:p>
                  </a:txBody>
                  <a:tcPr marL="68580" marR="68580"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1.67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1.09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0.15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a:latin typeface="Times New Roman"/>
                          <a:ea typeface="Times New Roman"/>
                        </a:rPr>
                        <a:t>40.21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bg1"/>
                    </a:solidFill>
                  </a:tcPr>
                </a:tc>
                <a:tc>
                  <a:txBody>
                    <a:bodyPr/>
                    <a:lstStyle/>
                    <a:p>
                      <a:pPr algn="ctr" rtl="0">
                        <a:spcAft>
                          <a:spcPts val="0"/>
                        </a:spcAft>
                      </a:pPr>
                      <a:r>
                        <a:rPr lang="fr-FR" sz="1200" b="1" dirty="0">
                          <a:latin typeface="Times New Roman"/>
                          <a:ea typeface="Times New Roman"/>
                        </a:rPr>
                        <a:t>S+9% ciment</a:t>
                      </a:r>
                      <a:endParaRPr lang="fr-FR"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xmlns="" val="159490759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ios_5_wallpaper___water_drops-wallpaper-1366x768.jpg"/>
          <p:cNvPicPr>
            <a:picLocks noChangeAspect="1"/>
          </p:cNvPicPr>
          <p:nvPr/>
        </p:nvPicPr>
        <p:blipFill>
          <a:blip r:embed="rId3" cstate="print"/>
          <a:stretch>
            <a:fillRect/>
          </a:stretch>
        </p:blipFill>
        <p:spPr>
          <a:xfrm>
            <a:off x="0" y="0"/>
            <a:ext cx="9144000" cy="7072338"/>
          </a:xfrm>
          <a:prstGeom prst="rect">
            <a:avLst/>
          </a:prstGeom>
        </p:spPr>
      </p:pic>
      <p:sp>
        <p:nvSpPr>
          <p:cNvPr id="3" name="Rectangle 19"/>
          <p:cNvSpPr>
            <a:spLocks noChangeArrowheads="1"/>
          </p:cNvSpPr>
          <p:nvPr/>
        </p:nvSpPr>
        <p:spPr bwMode="auto">
          <a:xfrm>
            <a:off x="251520" y="5959152"/>
            <a:ext cx="8535892" cy="400110"/>
          </a:xfrm>
          <a:prstGeom prst="rect">
            <a:avLst/>
          </a:prstGeom>
          <a:solidFill>
            <a:srgbClr val="00B050"/>
          </a:solidFill>
          <a:ln>
            <a:noFill/>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nchor="ctr">
            <a:spAutoFit/>
          </a:bodyPr>
          <a:lstStyle/>
          <a:p>
            <a:r>
              <a:rPr lang="fr-FR" sz="2000" dirty="0">
                <a:latin typeface="Times New Roman" panose="02020603050405020304" pitchFamily="18" charset="0"/>
                <a:cs typeface="Times New Roman" panose="02020603050405020304" pitchFamily="18" charset="0"/>
              </a:rPr>
              <a:t>Figure </a:t>
            </a:r>
            <a:r>
              <a:rPr lang="fr-FR" sz="2000" dirty="0" smtClean="0">
                <a:latin typeface="Times New Roman" panose="02020603050405020304" pitchFamily="18" charset="0"/>
                <a:cs typeface="Times New Roman" panose="02020603050405020304" pitchFamily="18" charset="0"/>
              </a:rPr>
              <a:t>III.34</a:t>
            </a:r>
            <a:r>
              <a:rPr lang="fr-FR" sz="2000" dirty="0">
                <a:latin typeface="Times New Roman" panose="02020603050405020304" pitchFamily="18" charset="0"/>
                <a:cs typeface="Times New Roman" panose="02020603050405020304" pitchFamily="18" charset="0"/>
              </a:rPr>
              <a:t> : Variation de cohésion en fonction des  pourcentage de </a:t>
            </a:r>
            <a:r>
              <a:rPr lang="fr-FR" sz="2000" dirty="0" smtClean="0">
                <a:latin typeface="Times New Roman" panose="02020603050405020304" pitchFamily="18" charset="0"/>
                <a:cs typeface="Times New Roman" panose="02020603050405020304" pitchFamily="18" charset="0"/>
              </a:rPr>
              <a:t>ciment.</a:t>
            </a:r>
            <a:endParaRPr lang="en-US" sz="2000" dirty="0">
              <a:latin typeface="Times New Roman" panose="02020603050405020304" pitchFamily="18" charset="0"/>
              <a:cs typeface="Times New Roman" panose="02020603050405020304" pitchFamily="18" charset="0"/>
            </a:endParaRPr>
          </a:p>
        </p:txBody>
      </p:sp>
      <p:graphicFrame>
        <p:nvGraphicFramePr>
          <p:cNvPr id="5" name="Tableau 4"/>
          <p:cNvGraphicFramePr>
            <a:graphicFrameLocks noGrp="1"/>
          </p:cNvGraphicFramePr>
          <p:nvPr>
            <p:extLst>
              <p:ext uri="{D42A27DB-BD31-4B8C-83A1-F6EECF244321}">
                <p14:modId xmlns:p14="http://schemas.microsoft.com/office/powerpoint/2010/main" xmlns="" val="309960434"/>
              </p:ext>
            </p:extLst>
          </p:nvPr>
        </p:nvGraphicFramePr>
        <p:xfrm>
          <a:off x="0" y="-32904"/>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696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sp>
        <p:nvSpPr>
          <p:cNvPr id="8" name="Rectangle 7"/>
          <p:cNvSpPr/>
          <p:nvPr/>
        </p:nvSpPr>
        <p:spPr>
          <a:xfrm>
            <a:off x="755576" y="836712"/>
            <a:ext cx="7560840" cy="468052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a:p>
        </p:txBody>
      </p:sp>
      <p:sp>
        <p:nvSpPr>
          <p:cNvPr id="6963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69635" name="Object 3"/>
          <p:cNvGraphicFramePr>
            <a:graphicFrameLocks noChangeAspect="1"/>
          </p:cNvGraphicFramePr>
          <p:nvPr/>
        </p:nvGraphicFramePr>
        <p:xfrm>
          <a:off x="827584" y="836712"/>
          <a:ext cx="7200800" cy="4464496"/>
        </p:xfrm>
        <a:graphic>
          <a:graphicData uri="http://schemas.openxmlformats.org/presentationml/2006/ole">
            <p:oleObj spid="_x0000_s69635" r:id="rId4" imgW="4130650" imgH="2877312" progId="">
              <p:embed/>
            </p:oleObj>
          </a:graphicData>
        </a:graphic>
      </p:graphicFrame>
    </p:spTree>
    <p:extLst>
      <p:ext uri="{BB962C8B-B14F-4D97-AF65-F5344CB8AC3E}">
        <p14:creationId xmlns:p14="http://schemas.microsoft.com/office/powerpoint/2010/main" xmlns="" val="155462881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ios_5_wallpaper___water_drops-wallpaper-1366x768.jpg"/>
          <p:cNvPicPr>
            <a:picLocks noChangeAspect="1"/>
          </p:cNvPicPr>
          <p:nvPr/>
        </p:nvPicPr>
        <p:blipFill>
          <a:blip r:embed="rId3" cstate="print"/>
          <a:stretch>
            <a:fillRect/>
          </a:stretch>
        </p:blipFill>
        <p:spPr>
          <a:xfrm>
            <a:off x="0" y="0"/>
            <a:ext cx="9144000" cy="7072338"/>
          </a:xfrm>
          <a:prstGeom prst="rect">
            <a:avLst/>
          </a:prstGeom>
        </p:spPr>
      </p:pic>
      <p:sp>
        <p:nvSpPr>
          <p:cNvPr id="2" name="Rectangle 2"/>
          <p:cNvSpPr>
            <a:spLocks noChangeArrowheads="1"/>
          </p:cNvSpPr>
          <p:nvPr/>
        </p:nvSpPr>
        <p:spPr bwMode="auto">
          <a:xfrm>
            <a:off x="1907704" y="18864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DZ"/>
          </a:p>
        </p:txBody>
      </p:sp>
      <p:sp>
        <p:nvSpPr>
          <p:cNvPr id="4" name="Rectangle 4"/>
          <p:cNvSpPr>
            <a:spLocks noChangeArrowheads="1"/>
          </p:cNvSpPr>
          <p:nvPr/>
        </p:nvSpPr>
        <p:spPr bwMode="auto">
          <a:xfrm>
            <a:off x="3059832" y="3298946"/>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DZ"/>
          </a:p>
        </p:txBody>
      </p:sp>
      <p:sp>
        <p:nvSpPr>
          <p:cNvPr id="7" name="Rectangle 19"/>
          <p:cNvSpPr>
            <a:spLocks noChangeArrowheads="1"/>
          </p:cNvSpPr>
          <p:nvPr/>
        </p:nvSpPr>
        <p:spPr bwMode="auto">
          <a:xfrm>
            <a:off x="395536" y="5331365"/>
            <a:ext cx="8286808" cy="707886"/>
          </a:xfrm>
          <a:prstGeom prst="rect">
            <a:avLst/>
          </a:prstGeom>
          <a:solidFill>
            <a:srgbClr val="00B050"/>
          </a:solidFill>
          <a:ln>
            <a:noFill/>
            <a:headEnd type="none" w="med" len="med"/>
            <a:tailEnd type="none" w="med" len="me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nchor="ctr">
            <a:spAutoFit/>
          </a:bodyPr>
          <a:lstStyle/>
          <a:p>
            <a:pPr>
              <a:defRPr/>
            </a:pPr>
            <a:r>
              <a:rPr lang="fr-FR" sz="2000" dirty="0">
                <a:latin typeface="Times New Roman" panose="02020603050405020304" pitchFamily="18" charset="0"/>
                <a:cs typeface="Times New Roman" panose="02020603050405020304" pitchFamily="18" charset="0"/>
              </a:rPr>
              <a:t>Figure </a:t>
            </a:r>
            <a:r>
              <a:rPr lang="fr-FR" sz="2000" dirty="0" smtClean="0">
                <a:latin typeface="Times New Roman" panose="02020603050405020304" pitchFamily="18" charset="0"/>
                <a:cs typeface="Times New Roman" panose="02020603050405020304" pitchFamily="18" charset="0"/>
              </a:rPr>
              <a:t>III.35: </a:t>
            </a:r>
            <a:r>
              <a:rPr lang="fr-FR" sz="2000" dirty="0">
                <a:latin typeface="Times New Roman" panose="02020603050405020304" pitchFamily="18" charset="0"/>
                <a:cs typeface="Times New Roman" panose="02020603050405020304" pitchFamily="18" charset="0"/>
              </a:rPr>
              <a:t>Variation de l’angle de frottement en fonction des pourcentages de </a:t>
            </a:r>
            <a:r>
              <a:rPr lang="fr-FR" sz="2000" dirty="0" smtClean="0">
                <a:latin typeface="Times New Roman" panose="02020603050405020304" pitchFamily="18" charset="0"/>
                <a:cs typeface="Times New Roman" panose="02020603050405020304" pitchFamily="18" charset="0"/>
              </a:rPr>
              <a:t>ciment</a:t>
            </a:r>
            <a:endParaRPr lang="fr-FR" sz="2400" dirty="0">
              <a:solidFill>
                <a:schemeClr val="bg1"/>
              </a:solidFill>
              <a:latin typeface="Times New Roman" pitchFamily="18" charset="0"/>
              <a:cs typeface="Times New Roman" panose="02020603050405020304" pitchFamily="18" charset="0"/>
            </a:endParaRPr>
          </a:p>
        </p:txBody>
      </p:sp>
      <p:graphicFrame>
        <p:nvGraphicFramePr>
          <p:cNvPr id="9" name="Tableau 8"/>
          <p:cNvGraphicFramePr>
            <a:graphicFrameLocks noGrp="1"/>
          </p:cNvGraphicFramePr>
          <p:nvPr>
            <p:extLst>
              <p:ext uri="{D42A27DB-BD31-4B8C-83A1-F6EECF244321}">
                <p14:modId xmlns:p14="http://schemas.microsoft.com/office/powerpoint/2010/main" xmlns="" val="1940828987"/>
              </p:ext>
            </p:extLst>
          </p:nvPr>
        </p:nvGraphicFramePr>
        <p:xfrm>
          <a:off x="0" y="-23072"/>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
        <p:nvSpPr>
          <p:cNvPr id="10" name="Rectangle 9"/>
          <p:cNvSpPr/>
          <p:nvPr/>
        </p:nvSpPr>
        <p:spPr>
          <a:xfrm>
            <a:off x="72008" y="548680"/>
            <a:ext cx="8892480" cy="468052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fr-FR" dirty="0"/>
          </a:p>
        </p:txBody>
      </p:sp>
      <p:sp>
        <p:nvSpPr>
          <p:cNvPr id="6861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68609" name="Object 1"/>
          <p:cNvGraphicFramePr>
            <a:graphicFrameLocks noChangeAspect="1"/>
          </p:cNvGraphicFramePr>
          <p:nvPr/>
        </p:nvGraphicFramePr>
        <p:xfrm>
          <a:off x="251520" y="692696"/>
          <a:ext cx="8568952" cy="4464496"/>
        </p:xfrm>
        <a:graphic>
          <a:graphicData uri="http://schemas.openxmlformats.org/presentationml/2006/ole">
            <p:oleObj spid="_x0000_s68609" r:id="rId4" imgW="4130650" imgH="2877312" progId="">
              <p:embed/>
            </p:oleObj>
          </a:graphicData>
        </a:graphic>
      </p:graphicFrame>
    </p:spTree>
    <p:extLst>
      <p:ext uri="{BB962C8B-B14F-4D97-AF65-F5344CB8AC3E}">
        <p14:creationId xmlns:p14="http://schemas.microsoft.com/office/powerpoint/2010/main" xmlns="" val="260055239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sp>
        <p:nvSpPr>
          <p:cNvPr id="2" name="Rectangle 1"/>
          <p:cNvSpPr/>
          <p:nvPr/>
        </p:nvSpPr>
        <p:spPr>
          <a:xfrm>
            <a:off x="428596" y="714356"/>
            <a:ext cx="8286808" cy="523220"/>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lgn="l">
              <a:defRPr/>
            </a:pPr>
            <a:r>
              <a:rPr lang="fr-FR" sz="2800" dirty="0">
                <a:latin typeface="Times New Roman" pitchFamily="18" charset="0"/>
                <a:cs typeface="Times New Roman" pitchFamily="18" charset="0"/>
              </a:rPr>
              <a:t>Commentaire :</a:t>
            </a:r>
          </a:p>
        </p:txBody>
      </p:sp>
      <p:sp>
        <p:nvSpPr>
          <p:cNvPr id="3" name="Rectangle 2"/>
          <p:cNvSpPr/>
          <p:nvPr/>
        </p:nvSpPr>
        <p:spPr>
          <a:xfrm>
            <a:off x="428596" y="1489454"/>
            <a:ext cx="8286808" cy="2862322"/>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lvl="0" algn="l"/>
            <a:r>
              <a:rPr lang="fr-FR" sz="2000" dirty="0" smtClean="0">
                <a:latin typeface="Times New Roman" pitchFamily="18" charset="0"/>
                <a:cs typeface="Times New Roman" pitchFamily="18" charset="0"/>
              </a:rPr>
              <a:t>Tous les mélanges montrent une augmentation des indices CBR et par la suite une augmentation de CBR à 95% par rapport au sable.</a:t>
            </a:r>
          </a:p>
          <a:p>
            <a:pPr lvl="0" algn="l"/>
            <a:r>
              <a:rPr lang="fr-FR" sz="2000" dirty="0" smtClean="0">
                <a:latin typeface="Times New Roman" pitchFamily="18" charset="0"/>
                <a:cs typeface="Times New Roman" pitchFamily="18" charset="0"/>
              </a:rPr>
              <a:t>On remarque des valeurs très grandes à cause de durcissement du ciment (l’hydratation de ciment).</a:t>
            </a:r>
          </a:p>
          <a:p>
            <a:pPr lvl="0" algn="l"/>
            <a:r>
              <a:rPr lang="fr-FR" sz="2000" dirty="0" smtClean="0">
                <a:latin typeface="Times New Roman" pitchFamily="18" charset="0"/>
                <a:cs typeface="Times New Roman" pitchFamily="18" charset="0"/>
              </a:rPr>
              <a:t>L’indice CBR i et à l’immersion varie proportionnellement à l’augmentation de pourcentage (ciment).</a:t>
            </a:r>
          </a:p>
          <a:p>
            <a:pPr lvl="0" algn="l"/>
            <a:r>
              <a:rPr lang="fr-FR" sz="2000" dirty="0" smtClean="0">
                <a:latin typeface="Times New Roman" pitchFamily="18" charset="0"/>
                <a:cs typeface="Times New Roman" pitchFamily="18" charset="0"/>
              </a:rPr>
              <a:t>Le mélange sable (9% ciment) donne des valeurs maximales de CBR à 95%, allant de 6,45 % de sable seul jusqu’à 162 % ce qui est confondu avec la valeur maximale de densité sèche.</a:t>
            </a:r>
            <a:endParaRPr lang="fr-FR" sz="2000" dirty="0">
              <a:latin typeface="Times New Roman" pitchFamily="18" charset="0"/>
              <a:cs typeface="Times New Roman" pitchFamily="18" charset="0"/>
            </a:endParaRPr>
          </a:p>
        </p:txBody>
      </p:sp>
      <p:graphicFrame>
        <p:nvGraphicFramePr>
          <p:cNvPr id="4" name="Tableau 3"/>
          <p:cNvGraphicFramePr>
            <a:graphicFrameLocks noGrp="1"/>
          </p:cNvGraphicFramePr>
          <p:nvPr>
            <p:extLst>
              <p:ext uri="{D42A27DB-BD31-4B8C-83A1-F6EECF244321}">
                <p14:modId xmlns:p14="http://schemas.microsoft.com/office/powerpoint/2010/main" xmlns="" val="3209423479"/>
              </p:ext>
            </p:extLst>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Tree>
    <p:extLst>
      <p:ext uri="{BB962C8B-B14F-4D97-AF65-F5344CB8AC3E}">
        <p14:creationId xmlns:p14="http://schemas.microsoft.com/office/powerpoint/2010/main" xmlns="" val="232073986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sp>
        <p:nvSpPr>
          <p:cNvPr id="4" name="Rectangle 35"/>
          <p:cNvSpPr>
            <a:spLocks noChangeArrowheads="1"/>
          </p:cNvSpPr>
          <p:nvPr/>
        </p:nvSpPr>
        <p:spPr bwMode="auto">
          <a:xfrm>
            <a:off x="1500166" y="2143116"/>
            <a:ext cx="6143668" cy="2085796"/>
          </a:xfrm>
          <a:prstGeom prst="frame">
            <a:avLst/>
          </a:prstGeom>
          <a:solidFill>
            <a:schemeClr val="accent5">
              <a:lumMod val="60000"/>
              <a:lumOff val="40000"/>
            </a:schemeClr>
          </a:solidFill>
          <a:ln>
            <a:noFill/>
            <a:headEnd/>
            <a:tailEnd/>
          </a:ln>
          <a:effectLst>
            <a:outerShdw blurRad="190500" dist="228600" dir="2700000" algn="ctr">
              <a:srgbClr val="000000">
                <a:alpha val="30000"/>
              </a:srgbClr>
            </a:outerShdw>
          </a:effectLst>
          <a:scene3d>
            <a:camera prst="orthographicFront">
              <a:rot lat="0" lon="0" rev="0"/>
            </a:camera>
            <a:lightRig rig="harsh" dir="t"/>
          </a:scene3d>
          <a:sp3d prstMaterial="matte">
            <a:bevelT w="95250" h="63500" prst="convex"/>
          </a:sp3d>
        </p:spPr>
        <p:style>
          <a:lnRef idx="3">
            <a:schemeClr val="lt1"/>
          </a:lnRef>
          <a:fillRef idx="1">
            <a:schemeClr val="accent1"/>
          </a:fillRef>
          <a:effectRef idx="1">
            <a:schemeClr val="accent1"/>
          </a:effectRef>
          <a:fontRef idx="minor">
            <a:schemeClr val="lt1"/>
          </a:fontRef>
        </p:style>
        <p:txBody>
          <a:bodyPr wrap="square">
            <a:spAutoFit/>
          </a:bodyPr>
          <a:lstStyle/>
          <a:p>
            <a:pPr>
              <a:tabLst>
                <a:tab pos="130175" algn="l"/>
              </a:tabLst>
              <a:defRPr/>
            </a:pPr>
            <a:r>
              <a:rPr lang="fr-FR"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CONCLUSION  </a:t>
            </a:r>
          </a:p>
          <a:p>
            <a:pPr>
              <a:tabLst>
                <a:tab pos="130175" algn="l"/>
              </a:tabLst>
              <a:defRPr/>
            </a:pPr>
            <a:r>
              <a:rPr lang="fr-FR"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G</a:t>
            </a:r>
            <a:r>
              <a:rPr lang="en-US"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É</a:t>
            </a:r>
            <a:r>
              <a:rPr lang="fr-FR"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N</a:t>
            </a:r>
            <a:r>
              <a:rPr lang="en-US" altLang="zh-CN"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É</a:t>
            </a:r>
            <a:r>
              <a:rPr lang="fr-FR"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RALE</a:t>
            </a:r>
            <a:endParaRPr lang="fr-FR" sz="48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iterate type="lt">
                                    <p:tmPct val="0"/>
                                  </p:iterate>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graphicFrame>
        <p:nvGraphicFramePr>
          <p:cNvPr id="4" name="Group 77"/>
          <p:cNvGraphicFramePr>
            <a:graphicFrameLocks noGrp="1"/>
          </p:cNvGraphicFramePr>
          <p:nvPr>
            <p:ph idx="1"/>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03" marB="36003"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03" marB="36003"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03" marB="36003" anchor="ctr" horzOverflow="overflow">
                    <a:cell3D prstMaterial="dkEdge">
                      <a:bevel/>
                      <a:lightRig rig="flood" dir="t"/>
                    </a:cell3D>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03" marB="36003"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 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03" marB="36003" anchor="ctr" horzOverflow="overflow">
                    <a:cell3D prstMaterial="dkEdge">
                      <a:bevel/>
                      <a:lightRig rig="flood" dir="t"/>
                    </a:cell3D>
                  </a:tcPr>
                </a:tc>
              </a:tr>
            </a:tbl>
          </a:graphicData>
        </a:graphic>
      </p:graphicFrame>
      <p:sp>
        <p:nvSpPr>
          <p:cNvPr id="33807" name="Rectangle 13"/>
          <p:cNvSpPr>
            <a:spLocks noChangeArrowheads="1"/>
          </p:cNvSpPr>
          <p:nvPr/>
        </p:nvSpPr>
        <p:spPr bwMode="auto">
          <a:xfrm>
            <a:off x="428597" y="1428736"/>
            <a:ext cx="8286808" cy="4832092"/>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nchor="ctr">
            <a:spAutoFit/>
          </a:bodyPr>
          <a:lstStyle/>
          <a:p>
            <a:pPr algn="just">
              <a:tabLst>
                <a:tab pos="228600" algn="l"/>
              </a:tabLst>
              <a:defRPr/>
            </a:pPr>
            <a:r>
              <a:rPr lang="fr-FR" sz="2800" dirty="0">
                <a:solidFill>
                  <a:schemeClr val="bg1"/>
                </a:solidFill>
                <a:latin typeface="Times New Roman" pitchFamily="18" charset="0"/>
                <a:cs typeface="Times New Roman" pitchFamily="18" charset="0"/>
              </a:rPr>
              <a:t>Le but de cette recherche et thèse est l’étude des possibilités </a:t>
            </a:r>
            <a:r>
              <a:rPr lang="fr-FR" sz="2800" dirty="0" smtClean="0">
                <a:solidFill>
                  <a:schemeClr val="bg1"/>
                </a:solidFill>
                <a:latin typeface="Times New Roman" pitchFamily="18" charset="0"/>
                <a:cs typeface="Times New Roman" pitchFamily="18" charset="0"/>
              </a:rPr>
              <a:t>d’utilisation de sable de dune </a:t>
            </a:r>
            <a:r>
              <a:rPr lang="fr-FR" sz="2800" dirty="0">
                <a:solidFill>
                  <a:schemeClr val="bg1"/>
                </a:solidFill>
                <a:latin typeface="Times New Roman" pitchFamily="18" charset="0"/>
                <a:cs typeface="Times New Roman" pitchFamily="18" charset="0"/>
              </a:rPr>
              <a:t>de </a:t>
            </a:r>
            <a:r>
              <a:rPr lang="fr-FR" sz="2800" dirty="0" smtClean="0">
                <a:solidFill>
                  <a:schemeClr val="bg1"/>
                </a:solidFill>
                <a:latin typeface="Times New Roman" pitchFamily="18" charset="0"/>
                <a:cs typeface="Times New Roman" pitchFamily="18" charset="0"/>
              </a:rPr>
              <a:t>ZAAFRANE </a:t>
            </a:r>
            <a:r>
              <a:rPr lang="fr-FR" sz="2800" dirty="0">
                <a:solidFill>
                  <a:schemeClr val="bg1"/>
                </a:solidFill>
                <a:latin typeface="Times New Roman" pitchFamily="18" charset="0"/>
                <a:cs typeface="Times New Roman" pitchFamily="18" charset="0"/>
              </a:rPr>
              <a:t>en couche de </a:t>
            </a:r>
            <a:r>
              <a:rPr lang="fr-FR" sz="2800" dirty="0" smtClean="0">
                <a:solidFill>
                  <a:schemeClr val="bg1"/>
                </a:solidFill>
                <a:latin typeface="Times New Roman" pitchFamily="18" charset="0"/>
                <a:cs typeface="Times New Roman" pitchFamily="18" charset="0"/>
              </a:rPr>
              <a:t>forme </a:t>
            </a:r>
            <a:r>
              <a:rPr lang="fr-FR" sz="2800" dirty="0">
                <a:solidFill>
                  <a:schemeClr val="bg1"/>
                </a:solidFill>
                <a:latin typeface="Times New Roman" pitchFamily="18" charset="0"/>
                <a:cs typeface="Times New Roman" pitchFamily="18" charset="0"/>
              </a:rPr>
              <a:t>puis faire combinés ce matériaux avec de </a:t>
            </a:r>
            <a:r>
              <a:rPr lang="fr-FR" sz="2800" dirty="0" smtClean="0">
                <a:solidFill>
                  <a:schemeClr val="bg1"/>
                </a:solidFill>
                <a:latin typeface="Times New Roman" pitchFamily="18" charset="0"/>
                <a:cs typeface="Times New Roman" pitchFamily="18" charset="0"/>
              </a:rPr>
              <a:t>ciment </a:t>
            </a:r>
            <a:r>
              <a:rPr lang="fr-FR" sz="2800" dirty="0">
                <a:solidFill>
                  <a:schemeClr val="bg1"/>
                </a:solidFill>
                <a:latin typeface="Times New Roman" pitchFamily="18" charset="0"/>
                <a:cs typeface="Times New Roman" pitchFamily="18" charset="0"/>
              </a:rPr>
              <a:t>et déterminer la meilleure combinaison, et qui donne une meilleure amélioration de la capacité portante de la couche de </a:t>
            </a:r>
            <a:r>
              <a:rPr lang="fr-FR" sz="2800" dirty="0" smtClean="0">
                <a:solidFill>
                  <a:schemeClr val="bg1"/>
                </a:solidFill>
                <a:latin typeface="Times New Roman" pitchFamily="18" charset="0"/>
                <a:cs typeface="Times New Roman" pitchFamily="18" charset="0"/>
              </a:rPr>
              <a:t>forme.</a:t>
            </a:r>
            <a:endParaRPr lang="fr-FR" sz="2800" dirty="0">
              <a:solidFill>
                <a:schemeClr val="bg1"/>
              </a:solidFill>
              <a:latin typeface="Times New Roman" pitchFamily="18" charset="0"/>
              <a:cs typeface="Times New Roman" pitchFamily="18" charset="0"/>
            </a:endParaRPr>
          </a:p>
          <a:p>
            <a:pPr algn="just">
              <a:tabLst>
                <a:tab pos="228600" algn="l"/>
              </a:tabLst>
              <a:defRPr/>
            </a:pPr>
            <a:r>
              <a:rPr lang="fr-FR" sz="2800" dirty="0">
                <a:solidFill>
                  <a:schemeClr val="bg1"/>
                </a:solidFill>
                <a:latin typeface="Times New Roman" pitchFamily="18" charset="0"/>
                <a:cs typeface="Times New Roman" pitchFamily="18" charset="0"/>
              </a:rPr>
              <a:t>Et on remarque une augmentation pour les paramètres mécaniques (la densité sèche et CBR ), et le mélange </a:t>
            </a:r>
            <a:r>
              <a:rPr lang="fr-FR" sz="2800" dirty="0" smtClean="0">
                <a:solidFill>
                  <a:schemeClr val="bg1"/>
                </a:solidFill>
                <a:latin typeface="Times New Roman" pitchFamily="18" charset="0"/>
                <a:cs typeface="Times New Roman" pitchFamily="18" charset="0"/>
              </a:rPr>
              <a:t>sable +</a:t>
            </a:r>
            <a:r>
              <a:rPr lang="fr-FR" sz="2800" dirty="0">
                <a:solidFill>
                  <a:schemeClr val="bg1"/>
                </a:solidFill>
                <a:latin typeface="Times New Roman" pitchFamily="18" charset="0"/>
                <a:cs typeface="Times New Roman" pitchFamily="18" charset="0"/>
              </a:rPr>
              <a:t>5% de </a:t>
            </a:r>
            <a:r>
              <a:rPr lang="fr-FR" sz="2800" dirty="0" smtClean="0">
                <a:solidFill>
                  <a:schemeClr val="bg1"/>
                </a:solidFill>
                <a:latin typeface="Times New Roman" pitchFamily="18" charset="0"/>
                <a:cs typeface="Times New Roman" pitchFamily="18" charset="0"/>
              </a:rPr>
              <a:t>ciment </a:t>
            </a:r>
            <a:r>
              <a:rPr lang="fr-FR" sz="2800" dirty="0">
                <a:solidFill>
                  <a:schemeClr val="bg1"/>
                </a:solidFill>
                <a:latin typeface="Times New Roman" pitchFamily="18" charset="0"/>
                <a:cs typeface="Times New Roman" pitchFamily="18" charset="0"/>
              </a:rPr>
              <a:t>montre le meilleur propriétés mécaniques.</a:t>
            </a:r>
            <a:endParaRPr lang="fr-FR" altLang="zh-CN" sz="2800" dirty="0">
              <a:solidFill>
                <a:schemeClr val="bg1"/>
              </a:solidFill>
              <a:latin typeface="Times New Roman" pitchFamily="18" charset="0"/>
              <a:cs typeface="Times New Roman" pitchFamily="18"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3807"/>
                                        </p:tgtEl>
                                        <p:attrNameLst>
                                          <p:attrName>style.visibility</p:attrName>
                                        </p:attrNameLst>
                                      </p:cBhvr>
                                      <p:to>
                                        <p:strVal val="visible"/>
                                      </p:to>
                                    </p:set>
                                    <p:anim calcmode="lin" valueType="num">
                                      <p:cBhvr additive="base">
                                        <p:cTn id="7" dur="500" fill="hold"/>
                                        <p:tgtEl>
                                          <p:spTgt spid="33807"/>
                                        </p:tgtEl>
                                        <p:attrNameLst>
                                          <p:attrName>ppt_x</p:attrName>
                                        </p:attrNameLst>
                                      </p:cBhvr>
                                      <p:tavLst>
                                        <p:tav tm="0">
                                          <p:val>
                                            <p:strVal val="#ppt_x"/>
                                          </p:val>
                                        </p:tav>
                                        <p:tav tm="100000">
                                          <p:val>
                                            <p:strVal val="#ppt_x"/>
                                          </p:val>
                                        </p:tav>
                                      </p:tavLst>
                                    </p:anim>
                                    <p:anim calcmode="lin" valueType="num">
                                      <p:cBhvr additive="base">
                                        <p:cTn id="8" dur="500" fill="hold"/>
                                        <p:tgtEl>
                                          <p:spTgt spid="338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0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sp>
        <p:nvSpPr>
          <p:cNvPr id="4" name="Rectangle 35"/>
          <p:cNvSpPr>
            <a:spLocks noChangeArrowheads="1"/>
          </p:cNvSpPr>
          <p:nvPr/>
        </p:nvSpPr>
        <p:spPr bwMode="auto">
          <a:xfrm>
            <a:off x="1500166" y="2143116"/>
            <a:ext cx="6143668" cy="2085796"/>
          </a:xfrm>
          <a:prstGeom prst="frame">
            <a:avLst/>
          </a:prstGeom>
          <a:solidFill>
            <a:schemeClr val="accent5">
              <a:lumMod val="60000"/>
              <a:lumOff val="40000"/>
            </a:schemeClr>
          </a:solidFill>
          <a:ln>
            <a:noFill/>
            <a:headEnd/>
            <a:tailEnd/>
          </a:ln>
          <a:effectLst>
            <a:outerShdw blurRad="190500" dist="228600" dir="2700000" algn="ctr">
              <a:srgbClr val="000000">
                <a:alpha val="30000"/>
              </a:srgbClr>
            </a:outerShdw>
          </a:effectLst>
          <a:scene3d>
            <a:camera prst="orthographicFront">
              <a:rot lat="0" lon="0" rev="0"/>
            </a:camera>
            <a:lightRig rig="harsh" dir="t"/>
          </a:scene3d>
          <a:sp3d prstMaterial="matte">
            <a:bevelT w="95250" h="63500" prst="convex"/>
          </a:sp3d>
        </p:spPr>
        <p:style>
          <a:lnRef idx="3">
            <a:schemeClr val="lt1"/>
          </a:lnRef>
          <a:fillRef idx="1">
            <a:schemeClr val="accent1"/>
          </a:fillRef>
          <a:effectRef idx="1">
            <a:schemeClr val="accent1"/>
          </a:effectRef>
          <a:fontRef idx="minor">
            <a:schemeClr val="lt1"/>
          </a:fontRef>
        </p:style>
        <p:txBody>
          <a:bodyPr wrap="square">
            <a:spAutoFit/>
          </a:bodyPr>
          <a:lstStyle/>
          <a:p>
            <a:pPr>
              <a:defRPr/>
            </a:pPr>
            <a:r>
              <a:rPr lang="fr-FR" altLang="zh-CN" sz="48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AVANTAGES DE LA THESE </a:t>
            </a:r>
            <a:endParaRPr lang="fr-FR" sz="48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graphicFrame>
        <p:nvGraphicFramePr>
          <p:cNvPr id="4" name="Group 9"/>
          <p:cNvGraphicFramePr>
            <a:graphicFrameLocks noGrp="1"/>
          </p:cNvGraphicFramePr>
          <p:nvPr/>
        </p:nvGraphicFramePr>
        <p:xfrm>
          <a:off x="0" y="0"/>
          <a:ext cx="9144000" cy="357166"/>
        </p:xfrm>
        <a:graphic>
          <a:graphicData uri="http://schemas.openxmlformats.org/drawingml/2006/table">
            <a:tbl>
              <a:tblPr>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 Avantages</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r>
            </a:tbl>
          </a:graphicData>
        </a:graphic>
      </p:graphicFrame>
      <p:sp>
        <p:nvSpPr>
          <p:cNvPr id="35855" name="Rectangle 5"/>
          <p:cNvSpPr>
            <a:spLocks noChangeArrowheads="1"/>
          </p:cNvSpPr>
          <p:nvPr/>
        </p:nvSpPr>
        <p:spPr bwMode="auto">
          <a:xfrm>
            <a:off x="428596" y="1428736"/>
            <a:ext cx="8286807" cy="2554545"/>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nchor="ctr">
            <a:spAutoFit/>
          </a:bodyPr>
          <a:lstStyle/>
          <a:p>
            <a:pPr algn="just">
              <a:defRPr/>
            </a:pPr>
            <a:r>
              <a:rPr lang="fr-FR" sz="2400" dirty="0"/>
              <a:t> </a:t>
            </a:r>
            <a:r>
              <a:rPr lang="fr-FR" sz="3200" dirty="0">
                <a:solidFill>
                  <a:schemeClr val="bg1"/>
                </a:solidFill>
                <a:latin typeface="Times New Roman" pitchFamily="18" charset="0"/>
                <a:cs typeface="Times New Roman" pitchFamily="18" charset="0"/>
              </a:rPr>
              <a:t>Les avantages d’utiliser deux matériaux locaux sont bien des avantages économiques (coût et transport) qui sont des facteurs très importants à tenir en considération pour entamer un projet.   </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5855"/>
                                        </p:tgtEl>
                                        <p:attrNameLst>
                                          <p:attrName>style.visibility</p:attrName>
                                        </p:attrNameLst>
                                      </p:cBhvr>
                                      <p:to>
                                        <p:strVal val="visible"/>
                                      </p:to>
                                    </p:set>
                                    <p:anim calcmode="lin" valueType="num">
                                      <p:cBhvr additive="base">
                                        <p:cTn id="7" dur="500" fill="hold"/>
                                        <p:tgtEl>
                                          <p:spTgt spid="35855"/>
                                        </p:tgtEl>
                                        <p:attrNameLst>
                                          <p:attrName>ppt_x</p:attrName>
                                        </p:attrNameLst>
                                      </p:cBhvr>
                                      <p:tavLst>
                                        <p:tav tm="0">
                                          <p:val>
                                            <p:strVal val="#ppt_x"/>
                                          </p:val>
                                        </p:tav>
                                        <p:tav tm="100000">
                                          <p:val>
                                            <p:strVal val="#ppt_x"/>
                                          </p:val>
                                        </p:tav>
                                      </p:tavLst>
                                    </p:anim>
                                    <p:anim calcmode="lin" valueType="num">
                                      <p:cBhvr additive="base">
                                        <p:cTn id="8" dur="500" fill="hold"/>
                                        <p:tgtEl>
                                          <p:spTgt spid="358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5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PIC-990-1388770905.jpg"/>
          <p:cNvPicPr>
            <a:picLocks noChangeAspect="1"/>
          </p:cNvPicPr>
          <p:nvPr/>
        </p:nvPicPr>
        <p:blipFill>
          <a:blip r:embed="rId2" cstate="print"/>
          <a:stretch>
            <a:fillRect/>
          </a:stretch>
        </p:blipFill>
        <p:spPr>
          <a:xfrm>
            <a:off x="0" y="-214338"/>
            <a:ext cx="9144000" cy="7286676"/>
          </a:xfrm>
          <a:prstGeom prst="rect">
            <a:avLst/>
          </a:prstGeom>
        </p:spPr>
      </p:pic>
      <p:pic>
        <p:nvPicPr>
          <p:cNvPr id="7" name="Image 6" descr="cooltext1597959411.png"/>
          <p:cNvPicPr>
            <a:picLocks noChangeAspect="1"/>
          </p:cNvPicPr>
          <p:nvPr/>
        </p:nvPicPr>
        <p:blipFill>
          <a:blip r:embed="rId3" cstate="print"/>
          <a:stretch>
            <a:fillRect/>
          </a:stretch>
        </p:blipFill>
        <p:spPr>
          <a:xfrm>
            <a:off x="500034" y="1142984"/>
            <a:ext cx="5104762" cy="4071966"/>
          </a:xfrm>
          <a:prstGeom prst="rect">
            <a:avLst/>
          </a:prstGeom>
          <a:ln>
            <a:noFill/>
          </a:ln>
          <a:effectLst>
            <a:outerShdw blurRad="292100" dist="139700" dir="2700000" algn="tl" rotWithShape="0">
              <a:srgbClr val="333333">
                <a:alpha val="65000"/>
              </a:srgbClr>
            </a:outerShdw>
          </a:effectLst>
        </p:spPr>
      </p:pic>
      <p:sp>
        <p:nvSpPr>
          <p:cNvPr id="16" name="Rectangle 15"/>
          <p:cNvSpPr/>
          <p:nvPr/>
        </p:nvSpPr>
        <p:spPr>
          <a:xfrm>
            <a:off x="827584" y="5357826"/>
            <a:ext cx="4530234" cy="461665"/>
          </a:xfrm>
          <a:prstGeom prst="rect">
            <a:avLst/>
          </a:prstGeom>
        </p:spPr>
        <p:txBody>
          <a:bodyPr wrap="square">
            <a:spAutoFit/>
            <a:scene3d>
              <a:camera prst="orthographicFront"/>
              <a:lightRig rig="glow" dir="tl">
                <a:rot lat="0" lon="0" rev="5400000"/>
              </a:lightRig>
            </a:scene3d>
            <a:sp3d contourW="12700">
              <a:bevelT w="25400" h="25400"/>
              <a:contourClr>
                <a:schemeClr val="accent6">
                  <a:shade val="73000"/>
                </a:schemeClr>
              </a:contourClr>
            </a:sp3d>
          </a:bodyPr>
          <a:lstStyle/>
          <a:p>
            <a:pPr algn="l">
              <a:defRPr/>
            </a:pPr>
            <a:r>
              <a:rPr lang="fr-FR" sz="2400" dirty="0" smtClean="0">
                <a:cs typeface="Times New Roman" pitchFamily="18" charset="0"/>
              </a:rPr>
              <a:t>BELAKHIT HOUARI</a:t>
            </a:r>
            <a:endParaRPr lang="ar-DZ" sz="2400" dirty="0">
              <a:cs typeface="Times New Roman" pitchFamily="18" charset="0"/>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iterate type="lt">
                                    <p:tmPct val="0"/>
                                  </p:iterate>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12" presetClass="entr" presetSubtype="4"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slide(fromBottom)">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sp>
        <p:nvSpPr>
          <p:cNvPr id="4" name="Rectangle 35"/>
          <p:cNvSpPr>
            <a:spLocks noChangeArrowheads="1"/>
          </p:cNvSpPr>
          <p:nvPr/>
        </p:nvSpPr>
        <p:spPr bwMode="auto">
          <a:xfrm>
            <a:off x="1500166" y="2143116"/>
            <a:ext cx="6143668" cy="2085796"/>
          </a:xfrm>
          <a:prstGeom prst="frame">
            <a:avLst/>
          </a:prstGeom>
          <a:solidFill>
            <a:schemeClr val="accent5">
              <a:lumMod val="60000"/>
              <a:lumOff val="40000"/>
            </a:schemeClr>
          </a:solidFill>
          <a:ln>
            <a:noFill/>
            <a:headEnd/>
            <a:tailEnd/>
          </a:ln>
          <a:effectLst>
            <a:outerShdw blurRad="190500" dist="228600" dir="2700000" algn="ctr">
              <a:srgbClr val="000000">
                <a:alpha val="30000"/>
              </a:srgbClr>
            </a:outerShdw>
          </a:effectLst>
          <a:scene3d>
            <a:camera prst="orthographicFront">
              <a:rot lat="0" lon="0" rev="0"/>
            </a:camera>
            <a:lightRig rig="harsh" dir="t"/>
          </a:scene3d>
          <a:sp3d prstMaterial="matte">
            <a:bevelT w="95250" h="63500" prst="convex"/>
          </a:sp3d>
        </p:spPr>
        <p:style>
          <a:lnRef idx="3">
            <a:schemeClr val="lt1"/>
          </a:lnRef>
          <a:fillRef idx="1">
            <a:schemeClr val="accent1"/>
          </a:fillRef>
          <a:effectRef idx="1">
            <a:schemeClr val="accent1"/>
          </a:effectRef>
          <a:fontRef idx="minor">
            <a:schemeClr val="lt1"/>
          </a:fontRef>
        </p:style>
        <p:txBody>
          <a:bodyPr wrap="square">
            <a:spAutoFit/>
          </a:bodyPr>
          <a:lstStyle/>
          <a:p>
            <a:pPr>
              <a:defRPr/>
            </a:pPr>
            <a:r>
              <a:rPr lang="fr-FR" altLang="zh-CN"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INTRODUCTION   G</a:t>
            </a:r>
            <a:r>
              <a:rPr lang="en-US" altLang="zh-CN" sz="48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É</a:t>
            </a:r>
            <a:r>
              <a:rPr lang="fr-FR" altLang="zh-CN" sz="48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N</a:t>
            </a:r>
            <a:r>
              <a:rPr lang="en-US" altLang="zh-CN" sz="48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É</a:t>
            </a:r>
            <a:r>
              <a:rPr lang="fr-FR" altLang="zh-CN" sz="48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RALE</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image_1_CoupeTypeChaussee_SETRAavecAjouts.gif"/>
          <p:cNvPicPr>
            <a:picLocks noChangeAspect="1"/>
          </p:cNvPicPr>
          <p:nvPr/>
        </p:nvPicPr>
        <p:blipFill>
          <a:blip r:embed="rId2" cstate="print"/>
          <a:stretch>
            <a:fillRect/>
          </a:stretch>
        </p:blipFill>
        <p:spPr>
          <a:xfrm>
            <a:off x="0" y="0"/>
            <a:ext cx="5715008" cy="6858000"/>
          </a:xfrm>
          <a:prstGeom prst="rect">
            <a:avLst/>
          </a:prstGeom>
        </p:spPr>
      </p:pic>
      <p:pic>
        <p:nvPicPr>
          <p:cNvPr id="6" name="Image 5" descr="400px-Coupe_chaussee.png"/>
          <p:cNvPicPr>
            <a:picLocks noChangeAspect="1"/>
          </p:cNvPicPr>
          <p:nvPr/>
        </p:nvPicPr>
        <p:blipFill>
          <a:blip r:embed="rId3" cstate="print"/>
          <a:stretch>
            <a:fillRect/>
          </a:stretch>
        </p:blipFill>
        <p:spPr>
          <a:xfrm>
            <a:off x="5714976" y="0"/>
            <a:ext cx="3429024" cy="6858000"/>
          </a:xfrm>
          <a:prstGeom prst="rect">
            <a:avLst/>
          </a:prstGeom>
        </p:spPr>
      </p:pic>
      <p:sp>
        <p:nvSpPr>
          <p:cNvPr id="9" name="Flèche vers le bas 8"/>
          <p:cNvSpPr/>
          <p:nvPr/>
        </p:nvSpPr>
        <p:spPr>
          <a:xfrm rot="2000351">
            <a:off x="3714730" y="3198086"/>
            <a:ext cx="571504" cy="12144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lèche vers le bas 9"/>
          <p:cNvSpPr/>
          <p:nvPr/>
        </p:nvSpPr>
        <p:spPr>
          <a:xfrm rot="21251203">
            <a:off x="6797967" y="2821777"/>
            <a:ext cx="571504" cy="12144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strVal val="#ppt_w*0.70"/>
                                          </p:val>
                                        </p:tav>
                                        <p:tav tm="100000">
                                          <p:val>
                                            <p:strVal val="#ppt_w"/>
                                          </p:val>
                                        </p:tav>
                                      </p:tavLst>
                                    </p:anim>
                                    <p:anim calcmode="lin" valueType="num">
                                      <p:cBhvr>
                                        <p:cTn id="13" dur="1000" fill="hold"/>
                                        <p:tgtEl>
                                          <p:spTgt spid="10"/>
                                        </p:tgtEl>
                                        <p:attrNameLst>
                                          <p:attrName>ppt_h</p:attrName>
                                        </p:attrNameLst>
                                      </p:cBhvr>
                                      <p:tavLst>
                                        <p:tav tm="0">
                                          <p:val>
                                            <p:strVal val="#ppt_h"/>
                                          </p:val>
                                        </p:tav>
                                        <p:tav tm="100000">
                                          <p:val>
                                            <p:strVal val="#ppt_h"/>
                                          </p:val>
                                        </p:tav>
                                      </p:tavLst>
                                    </p:anim>
                                    <p:animEffect transition="in" filter="fade">
                                      <p:cBhvr>
                                        <p:cTn id="1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sp>
        <p:nvSpPr>
          <p:cNvPr id="4" name="Rectangle 4"/>
          <p:cNvSpPr>
            <a:spLocks noGrp="1" noChangeArrowheads="1"/>
          </p:cNvSpPr>
          <p:nvPr>
            <p:ph type="title"/>
          </p:nvPr>
        </p:nvSpPr>
        <p:spPr>
          <a:xfrm>
            <a:off x="428596" y="571480"/>
            <a:ext cx="8286808" cy="642938"/>
          </a:xfrm>
          <a:prstGeom prst="round2SameRect">
            <a:avLst>
              <a:gd name="adj1" fmla="val 0"/>
              <a:gd name="adj2" fmla="val 0"/>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rtlCol="0">
            <a:normAutofit/>
          </a:bodyPr>
          <a:lstStyle/>
          <a:p>
            <a:pPr eaLnBrk="1" fontAlgn="auto" hangingPunct="1">
              <a:spcAft>
                <a:spcPts val="0"/>
              </a:spcAft>
              <a:defRPr/>
            </a:pPr>
            <a:r>
              <a:rPr lang="fr-FR" sz="3200" b="1" dirty="0" smtClean="0">
                <a:solidFill>
                  <a:schemeClr val="bg1"/>
                </a:solidFill>
                <a:latin typeface="Times New Roman" pitchFamily="18" charset="0"/>
                <a:cs typeface="Times New Roman" pitchFamily="18" charset="0"/>
              </a:rPr>
              <a:t>PROBLÉMATIQUE:</a:t>
            </a:r>
          </a:p>
        </p:txBody>
      </p:sp>
      <p:sp>
        <p:nvSpPr>
          <p:cNvPr id="11267" name="Rectangle 5"/>
          <p:cNvSpPr txBox="1">
            <a:spLocks noChangeArrowheads="1"/>
          </p:cNvSpPr>
          <p:nvPr/>
        </p:nvSpPr>
        <p:spPr bwMode="auto">
          <a:xfrm>
            <a:off x="428596" y="1357298"/>
            <a:ext cx="8286808" cy="2357454"/>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a:lstStyle/>
          <a:p>
            <a:pPr marL="342900" indent="-342900" algn="justLow">
              <a:buClr>
                <a:srgbClr val="0000FF"/>
              </a:buClr>
              <a:defRPr/>
            </a:pPr>
            <a:r>
              <a:rPr lang="fr-FR" sz="2400" dirty="0" smtClean="0">
                <a:solidFill>
                  <a:schemeClr val="bg1"/>
                </a:solidFill>
                <a:latin typeface="Times New Roman" pitchFamily="18" charset="0"/>
                <a:cs typeface="Times New Roman" pitchFamily="18" charset="0"/>
              </a:rPr>
              <a:t>A </a:t>
            </a:r>
            <a:r>
              <a:rPr lang="fr-FR" sz="2400" dirty="0">
                <a:solidFill>
                  <a:schemeClr val="bg1"/>
                </a:solidFill>
                <a:latin typeface="Times New Roman" pitchFamily="18" charset="0"/>
                <a:cs typeface="Times New Roman" pitchFamily="18" charset="0"/>
              </a:rPr>
              <a:t>cause L’augmentation de la circulation dans les routes, il s’arrive a l’endommagement des chaussées ne dépend pas seulement des couches mais  il est dû aussi à celui des couches de fondation, ce qui donne l’idée de s’intéresser aux propriétés des matériaux utilisés dans la construction des couches. </a:t>
            </a:r>
          </a:p>
        </p:txBody>
      </p:sp>
      <p:sp>
        <p:nvSpPr>
          <p:cNvPr id="8" name="Rectangle 106"/>
          <p:cNvSpPr txBox="1">
            <a:spLocks noChangeArrowheads="1"/>
          </p:cNvSpPr>
          <p:nvPr/>
        </p:nvSpPr>
        <p:spPr bwMode="auto">
          <a:xfrm>
            <a:off x="428596" y="3857628"/>
            <a:ext cx="8286808" cy="720725"/>
          </a:xfrm>
          <a:prstGeom prst="round2SameRect">
            <a:avLst>
              <a:gd name="adj1" fmla="val 0"/>
              <a:gd name="adj2" fmla="val 0"/>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anchor="ctr"/>
          <a:lstStyle/>
          <a:p>
            <a:pPr>
              <a:defRPr/>
            </a:pPr>
            <a:r>
              <a:rPr lang="fr-FR" sz="3200" dirty="0">
                <a:latin typeface="Times New Roman" pitchFamily="18" charset="0"/>
                <a:cs typeface="Times New Roman" pitchFamily="18" charset="0"/>
              </a:rPr>
              <a:t>OBJECTIFS </a:t>
            </a:r>
            <a:r>
              <a:rPr lang="fr-FR" sz="3200" dirty="0" smtClean="0">
                <a:latin typeface="Times New Roman" pitchFamily="18" charset="0"/>
                <a:cs typeface="Times New Roman" pitchFamily="18" charset="0"/>
              </a:rPr>
              <a:t>VISÉS:</a:t>
            </a:r>
            <a:endParaRPr lang="fr-FR" sz="3200" dirty="0">
              <a:latin typeface="Times New Roman" pitchFamily="18" charset="0"/>
              <a:cs typeface="Times New Roman" pitchFamily="18" charset="0"/>
            </a:endParaRPr>
          </a:p>
        </p:txBody>
      </p:sp>
      <p:sp>
        <p:nvSpPr>
          <p:cNvPr id="9" name="Rectangle 92"/>
          <p:cNvSpPr>
            <a:spLocks noChangeArrowheads="1"/>
          </p:cNvSpPr>
          <p:nvPr/>
        </p:nvSpPr>
        <p:spPr bwMode="auto">
          <a:xfrm>
            <a:off x="428596" y="4714884"/>
            <a:ext cx="8286808" cy="1714512"/>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a:lstStyle/>
          <a:p>
            <a:pPr algn="l">
              <a:defRPr/>
            </a:pPr>
            <a:r>
              <a:rPr lang="fr-FR" sz="2400" dirty="0">
                <a:solidFill>
                  <a:schemeClr val="bg1"/>
                </a:solidFill>
                <a:latin typeface="Times New Roman" pitchFamily="18" charset="0"/>
                <a:cs typeface="Times New Roman" pitchFamily="18" charset="0"/>
              </a:rPr>
              <a:t>Notre objectif de ce travail  est l’étude des possibilités d’utilisation du </a:t>
            </a:r>
            <a:r>
              <a:rPr lang="fr-FR" sz="2400" dirty="0">
                <a:latin typeface="Times New Roman" panose="02020603050405020304" pitchFamily="18" charset="0"/>
                <a:cs typeface="Times New Roman" panose="02020603050405020304" pitchFamily="18" charset="0"/>
              </a:rPr>
              <a:t>sable de </a:t>
            </a:r>
            <a:r>
              <a:rPr lang="fr-FR" sz="2400" dirty="0" smtClean="0">
                <a:latin typeface="Times New Roman" panose="02020603050405020304" pitchFamily="18" charset="0"/>
                <a:cs typeface="Times New Roman" panose="02020603050405020304" pitchFamily="18" charset="0"/>
              </a:rPr>
              <a:t>dune zaafrane</a:t>
            </a:r>
            <a:r>
              <a:rPr lang="fr-FR" sz="2400" dirty="0"/>
              <a:t> </a:t>
            </a:r>
            <a:r>
              <a:rPr lang="fr-FR" sz="2400" dirty="0" smtClean="0">
                <a:solidFill>
                  <a:schemeClr val="bg1"/>
                </a:solidFill>
                <a:latin typeface="Times New Roman" pitchFamily="18" charset="0"/>
                <a:cs typeface="Times New Roman" pitchFamily="18" charset="0"/>
              </a:rPr>
              <a:t>en </a:t>
            </a:r>
            <a:r>
              <a:rPr lang="fr-FR" sz="2400" dirty="0">
                <a:solidFill>
                  <a:schemeClr val="bg1"/>
                </a:solidFill>
                <a:latin typeface="Times New Roman" pitchFamily="18" charset="0"/>
                <a:cs typeface="Times New Roman" pitchFamily="18" charset="0"/>
              </a:rPr>
              <a:t>couche de </a:t>
            </a:r>
            <a:r>
              <a:rPr lang="fr-FR" sz="2400" dirty="0" smtClean="0">
                <a:solidFill>
                  <a:schemeClr val="bg1"/>
                </a:solidFill>
                <a:latin typeface="Times New Roman" pitchFamily="18" charset="0"/>
                <a:cs typeface="Times New Roman" pitchFamily="18" charset="0"/>
              </a:rPr>
              <a:t>forme, </a:t>
            </a:r>
            <a:r>
              <a:rPr lang="fr-FR" sz="2400" dirty="0">
                <a:solidFill>
                  <a:schemeClr val="bg1"/>
                </a:solidFill>
                <a:latin typeface="Times New Roman" pitchFamily="18" charset="0"/>
                <a:cs typeface="Times New Roman" pitchFamily="18" charset="0"/>
              </a:rPr>
              <a:t>puis faire combinés ce matériaux avec de </a:t>
            </a:r>
            <a:r>
              <a:rPr lang="fr-FR" sz="2400" dirty="0" smtClean="0">
                <a:solidFill>
                  <a:schemeClr val="bg1"/>
                </a:solidFill>
                <a:latin typeface="Times New Roman" pitchFamily="18" charset="0"/>
                <a:cs typeface="Times New Roman" pitchFamily="18" charset="0"/>
              </a:rPr>
              <a:t>ciment </a:t>
            </a:r>
            <a:r>
              <a:rPr lang="fr-FR" sz="2400" dirty="0">
                <a:solidFill>
                  <a:schemeClr val="bg1"/>
                </a:solidFill>
                <a:latin typeface="Times New Roman" pitchFamily="18" charset="0"/>
                <a:cs typeface="Times New Roman" pitchFamily="18" charset="0"/>
              </a:rPr>
              <a:t>qui se trouve </a:t>
            </a:r>
            <a:r>
              <a:rPr lang="fr-FR" sz="2400">
                <a:solidFill>
                  <a:schemeClr val="bg1"/>
                </a:solidFill>
                <a:latin typeface="Times New Roman" pitchFamily="18" charset="0"/>
                <a:cs typeface="Times New Roman" pitchFamily="18" charset="0"/>
              </a:rPr>
              <a:t>à </a:t>
            </a:r>
            <a:r>
              <a:rPr lang="fr-FR" sz="2400" smtClean="0">
                <a:solidFill>
                  <a:schemeClr val="bg1"/>
                </a:solidFill>
                <a:latin typeface="Times New Roman" pitchFamily="18" charset="0"/>
                <a:cs typeface="Times New Roman" pitchFamily="18" charset="0"/>
              </a:rPr>
              <a:t>M’SILA </a:t>
            </a:r>
            <a:r>
              <a:rPr lang="fr-FR" sz="2400" dirty="0">
                <a:solidFill>
                  <a:schemeClr val="bg1"/>
                </a:solidFill>
                <a:latin typeface="Times New Roman" pitchFamily="18" charset="0"/>
                <a:cs typeface="Times New Roman" pitchFamily="18" charset="0"/>
              </a:rPr>
              <a:t>.</a:t>
            </a:r>
            <a:endParaRPr lang="fr-FR" sz="1800" dirty="0">
              <a:solidFill>
                <a:schemeClr val="bg1"/>
              </a:solidFill>
              <a:latin typeface="Times New Roman" pitchFamily="18" charset="0"/>
              <a:cs typeface="Times New Roman" pitchFamily="18" charset="0"/>
            </a:endParaRPr>
          </a:p>
          <a:p>
            <a:pPr algn="l">
              <a:defRPr/>
            </a:pPr>
            <a:endParaRPr lang="fr-FR" sz="2000" dirty="0">
              <a:solidFill>
                <a:schemeClr val="bg1"/>
              </a:solidFill>
            </a:endParaRPr>
          </a:p>
        </p:txBody>
      </p:sp>
      <p:graphicFrame>
        <p:nvGraphicFramePr>
          <p:cNvPr id="12" name="Group 137"/>
          <p:cNvGraphicFramePr>
            <a:graphicFrameLocks/>
          </p:cNvGraphicFramePr>
          <p:nvPr/>
        </p:nvGraphicFramePr>
        <p:xfrm>
          <a:off x="0" y="0"/>
          <a:ext cx="9144000" cy="357166"/>
        </p:xfrm>
        <a:graphic>
          <a:graphicData uri="http://schemas.openxmlformats.org/drawingml/2006/table">
            <a:tbl>
              <a:tblPr>
                <a:effectLst>
                  <a:outerShdw blurRad="50800" dist="38100" dir="2700000" algn="tl" rotWithShape="0">
                    <a:prstClr val="black">
                      <a:alpha val="40000"/>
                    </a:prstClr>
                  </a:outerShdw>
                </a:effectLst>
                <a:tableStyleId>{3C2FFA5D-87B4-456A-9821-1D502468CF0F}</a:tableStyleId>
              </a:tblPr>
              <a:tblGrid>
                <a:gridCol w="2214546"/>
                <a:gridCol w="1428760"/>
                <a:gridCol w="1643074"/>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49" marB="36049" anchor="ctr" horzOverflow="overflow">
                    <a:cell3D prstMaterial="dkEdge">
                      <a:bevel/>
                      <a:lightRig rig="flood" dir="t"/>
                    </a:cell3D>
                  </a:tcPr>
                </a:tc>
              </a:tr>
            </a:tbl>
          </a:graphicData>
        </a:graphic>
      </p:graphicFrame>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267"/>
                                        </p:tgtEl>
                                        <p:attrNameLst>
                                          <p:attrName>style.visibility</p:attrName>
                                        </p:attrNameLst>
                                      </p:cBhvr>
                                      <p:to>
                                        <p:strVal val="visible"/>
                                      </p:to>
                                    </p:set>
                                    <p:anim calcmode="lin" valueType="num">
                                      <p:cBhvr additive="base">
                                        <p:cTn id="15" dur="500" fill="hold"/>
                                        <p:tgtEl>
                                          <p:spTgt spid="11267"/>
                                        </p:tgtEl>
                                        <p:attrNameLst>
                                          <p:attrName>ppt_x</p:attrName>
                                        </p:attrNameLst>
                                      </p:cBhvr>
                                      <p:tavLst>
                                        <p:tav tm="0">
                                          <p:val>
                                            <p:strVal val="#ppt_x"/>
                                          </p:val>
                                        </p:tav>
                                        <p:tav tm="100000">
                                          <p:val>
                                            <p:strVal val="#ppt_x"/>
                                          </p:val>
                                        </p:tav>
                                      </p:tavLst>
                                    </p:anim>
                                    <p:anim calcmode="lin" valueType="num">
                                      <p:cBhvr additive="base">
                                        <p:cTn id="16" dur="500" fill="hold"/>
                                        <p:tgtEl>
                                          <p:spTgt spid="1126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26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sp>
        <p:nvSpPr>
          <p:cNvPr id="4" name="Rectangle 35"/>
          <p:cNvSpPr>
            <a:spLocks noChangeArrowheads="1"/>
          </p:cNvSpPr>
          <p:nvPr/>
        </p:nvSpPr>
        <p:spPr bwMode="auto">
          <a:xfrm>
            <a:off x="1500166" y="2143116"/>
            <a:ext cx="6143668" cy="2085796"/>
          </a:xfrm>
          <a:prstGeom prst="frame">
            <a:avLst/>
          </a:prstGeom>
          <a:solidFill>
            <a:schemeClr val="accent5">
              <a:lumMod val="60000"/>
              <a:lumOff val="40000"/>
            </a:schemeClr>
          </a:solidFill>
          <a:ln>
            <a:noFill/>
            <a:headEnd/>
            <a:tailEnd/>
          </a:ln>
          <a:effectLst>
            <a:outerShdw blurRad="190500" dist="228600" dir="2700000" algn="ctr">
              <a:srgbClr val="000000">
                <a:alpha val="30000"/>
              </a:srgbClr>
            </a:outerShdw>
          </a:effectLst>
          <a:scene3d>
            <a:camera prst="orthographicFront">
              <a:rot lat="0" lon="0" rev="0"/>
            </a:camera>
            <a:lightRig rig="harsh" dir="t"/>
          </a:scene3d>
          <a:sp3d prstMaterial="matte">
            <a:bevelT w="95250" h="63500" prst="convex"/>
          </a:sp3d>
        </p:spPr>
        <p:style>
          <a:lnRef idx="3">
            <a:schemeClr val="lt1"/>
          </a:lnRef>
          <a:fillRef idx="1">
            <a:schemeClr val="accent1"/>
          </a:fillRef>
          <a:effectRef idx="1">
            <a:schemeClr val="accent1"/>
          </a:effectRef>
          <a:fontRef idx="minor">
            <a:schemeClr val="lt1"/>
          </a:fontRef>
        </p:style>
        <p:txBody>
          <a:bodyPr wrap="square">
            <a:spAutoFit/>
          </a:bodyPr>
          <a:lstStyle/>
          <a:p>
            <a:pPr>
              <a:defRPr/>
            </a:pPr>
            <a:r>
              <a:rPr lang="fr-FR" altLang="zh-CN"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PARTIE  </a:t>
            </a:r>
            <a:endParaRPr lang="fr-FR" altLang="zh-CN" sz="48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a:p>
            <a:pPr>
              <a:defRPr/>
            </a:pPr>
            <a:r>
              <a:rPr lang="fr-FR" altLang="zh-CN" sz="48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 THÉORIQUE</a:t>
            </a:r>
            <a:endParaRPr lang="fr-FR" altLang="zh-CN" sz="48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graphicFrame>
        <p:nvGraphicFramePr>
          <p:cNvPr id="11" name="Group 39"/>
          <p:cNvGraphicFramePr>
            <a:graphicFrameLocks noGrp="1"/>
          </p:cNvGraphicFramePr>
          <p:nvPr/>
        </p:nvGraphicFramePr>
        <p:xfrm>
          <a:off x="0" y="0"/>
          <a:ext cx="9144000" cy="357166"/>
        </p:xfrm>
        <a:graphic>
          <a:graphicData uri="http://schemas.openxmlformats.org/drawingml/2006/table">
            <a:tbl>
              <a:tblPr>
                <a:tableStyleId>{3C2FFA5D-87B4-456A-9821-1D502468CF0F}</a:tableStyleId>
              </a:tblPr>
              <a:tblGrid>
                <a:gridCol w="2214546"/>
                <a:gridCol w="1571636"/>
                <a:gridCol w="1500198"/>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00" marB="36000"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00" marB="36000"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00" marB="36000"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00" marB="36000"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00" marB="36000" anchor="ctr" horzOverflow="overflow">
                    <a:cell3D prstMaterial="dkEdge">
                      <a:bevel/>
                      <a:lightRig rig="flood" dir="t"/>
                    </a:cell3D>
                  </a:tcPr>
                </a:tc>
              </a:tr>
            </a:tbl>
          </a:graphicData>
        </a:graphic>
      </p:graphicFrame>
      <p:sp>
        <p:nvSpPr>
          <p:cNvPr id="12" name="Rectangle 35"/>
          <p:cNvSpPr>
            <a:spLocks noChangeArrowheads="1"/>
          </p:cNvSpPr>
          <p:nvPr/>
        </p:nvSpPr>
        <p:spPr bwMode="auto">
          <a:xfrm>
            <a:off x="428596" y="1340768"/>
            <a:ext cx="8286808" cy="584775"/>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wrap="square">
            <a:spAutoFit/>
          </a:bodyPr>
          <a:lstStyle/>
          <a:p>
            <a:pPr>
              <a:defRPr/>
            </a:pPr>
            <a:r>
              <a:rPr lang="fr-FR" sz="3200" dirty="0">
                <a:solidFill>
                  <a:schemeClr val="bg1"/>
                </a:solidFill>
                <a:latin typeface="Times New Roman" pitchFamily="18" charset="0"/>
                <a:cs typeface="Times New Roman" pitchFamily="18" charset="0"/>
              </a:rPr>
              <a:t>Critères matériaux utilisés en couche de </a:t>
            </a:r>
            <a:r>
              <a:rPr lang="fr-FR" sz="3200" dirty="0" smtClean="0">
                <a:solidFill>
                  <a:schemeClr val="bg1"/>
                </a:solidFill>
                <a:latin typeface="Times New Roman" pitchFamily="18" charset="0"/>
                <a:cs typeface="Times New Roman" pitchFamily="18" charset="0"/>
              </a:rPr>
              <a:t>forme</a:t>
            </a:r>
            <a:endParaRPr lang="fr-FR" altLang="zh-CN" sz="3200" dirty="0">
              <a:solidFill>
                <a:schemeClr val="bg1"/>
              </a:solidFill>
              <a:latin typeface="Times New Roman" pitchFamily="18" charset="0"/>
              <a:cs typeface="Times New Roman" pitchFamily="18" charset="0"/>
            </a:endParaRPr>
          </a:p>
        </p:txBody>
      </p:sp>
      <p:sp>
        <p:nvSpPr>
          <p:cNvPr id="13" name="Rectangle 4"/>
          <p:cNvSpPr>
            <a:spLocks noGrp="1" noChangeArrowheads="1"/>
          </p:cNvSpPr>
          <p:nvPr>
            <p:ph type="title"/>
          </p:nvPr>
        </p:nvSpPr>
        <p:spPr>
          <a:xfrm>
            <a:off x="467544" y="476598"/>
            <a:ext cx="8286808" cy="792162"/>
          </a:xfrm>
          <a:prstGeom prst="round2SameRect">
            <a:avLst>
              <a:gd name="adj1" fmla="val 0"/>
              <a:gd name="adj2" fmla="val 0"/>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rtlCol="0">
            <a:normAutofit/>
          </a:bodyPr>
          <a:lstStyle/>
          <a:p>
            <a:pPr eaLnBrk="1" fontAlgn="auto" hangingPunct="1">
              <a:spcAft>
                <a:spcPts val="0"/>
              </a:spcAft>
              <a:defRPr/>
            </a:pPr>
            <a:r>
              <a:rPr lang="fr-FR" sz="3200" b="1" dirty="0" smtClean="0">
                <a:latin typeface="Times New Roman" pitchFamily="18" charset="0"/>
                <a:cs typeface="Times New Roman" pitchFamily="18" charset="0"/>
              </a:rPr>
              <a:t>ETUDE BIBLIOGRAPHIQUE: </a:t>
            </a:r>
            <a:endParaRPr lang="en-US" sz="3200" b="1" dirty="0">
              <a:latin typeface="Times New Roman" pitchFamily="18" charset="0"/>
              <a:cs typeface="Times New Roman" pitchFamily="18" charset="0"/>
            </a:endParaRPr>
          </a:p>
        </p:txBody>
      </p:sp>
      <p:sp>
        <p:nvSpPr>
          <p:cNvPr id="11281" name="Rectangle 34" descr="Noyer"/>
          <p:cNvSpPr>
            <a:spLocks noChangeArrowheads="1"/>
          </p:cNvSpPr>
          <p:nvPr/>
        </p:nvSpPr>
        <p:spPr bwMode="auto">
          <a:xfrm>
            <a:off x="428596" y="1988840"/>
            <a:ext cx="8286808" cy="954107"/>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nchor="ctr">
            <a:spAutoFit/>
          </a:bodyPr>
          <a:lstStyle/>
          <a:p>
            <a:pPr>
              <a:defRPr/>
            </a:pPr>
            <a:r>
              <a:rPr lang="fr-FR" sz="2800" dirty="0">
                <a:solidFill>
                  <a:schemeClr val="bg1"/>
                </a:solidFill>
                <a:latin typeface="Times New Roman" pitchFamily="18" charset="0"/>
                <a:cs typeface="Times New Roman" pitchFamily="18" charset="0"/>
              </a:rPr>
              <a:t>En effet, ces matériaux peuvent présenter, entre autres, les critères suivants:</a:t>
            </a:r>
          </a:p>
        </p:txBody>
      </p:sp>
      <p:sp>
        <p:nvSpPr>
          <p:cNvPr id="15" name="Rectangle 7"/>
          <p:cNvSpPr>
            <a:spLocks noChangeArrowheads="1"/>
          </p:cNvSpPr>
          <p:nvPr/>
        </p:nvSpPr>
        <p:spPr bwMode="auto">
          <a:xfrm>
            <a:off x="428596" y="2996952"/>
            <a:ext cx="8286808" cy="52322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l">
              <a:defRPr/>
            </a:pPr>
            <a:r>
              <a:rPr lang="fr-FR" sz="2800" dirty="0">
                <a:solidFill>
                  <a:schemeClr val="bg1"/>
                </a:solidFill>
                <a:latin typeface="Times New Roman" pitchFamily="18" charset="0"/>
                <a:cs typeface="Times New Roman" pitchFamily="18" charset="0"/>
              </a:rPr>
              <a:t>- Granulométrie </a:t>
            </a:r>
          </a:p>
        </p:txBody>
      </p:sp>
      <p:sp>
        <p:nvSpPr>
          <p:cNvPr id="16" name="Rectangle 7"/>
          <p:cNvSpPr>
            <a:spLocks noChangeArrowheads="1"/>
          </p:cNvSpPr>
          <p:nvPr/>
        </p:nvSpPr>
        <p:spPr bwMode="auto">
          <a:xfrm>
            <a:off x="428596" y="3573016"/>
            <a:ext cx="8286808" cy="52322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l">
              <a:defRPr/>
            </a:pPr>
            <a:r>
              <a:rPr lang="fr-FR" sz="2800" dirty="0">
                <a:solidFill>
                  <a:schemeClr val="bg1"/>
                </a:solidFill>
                <a:latin typeface="Times New Roman" pitchFamily="18" charset="0"/>
                <a:cs typeface="Times New Roman" pitchFamily="18" charset="0"/>
              </a:rPr>
              <a:t>- Essai Proctor modifié </a:t>
            </a:r>
          </a:p>
        </p:txBody>
      </p:sp>
      <p:sp>
        <p:nvSpPr>
          <p:cNvPr id="17" name="Rectangle 7"/>
          <p:cNvSpPr>
            <a:spLocks noChangeArrowheads="1"/>
          </p:cNvSpPr>
          <p:nvPr/>
        </p:nvSpPr>
        <p:spPr bwMode="auto">
          <a:xfrm>
            <a:off x="428596" y="4149080"/>
            <a:ext cx="8286808" cy="52322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l">
              <a:defRPr/>
            </a:pPr>
            <a:r>
              <a:rPr lang="fr-FR" sz="2800" dirty="0" smtClean="0">
                <a:solidFill>
                  <a:schemeClr val="bg1"/>
                </a:solidFill>
              </a:rPr>
              <a:t>- </a:t>
            </a:r>
            <a:r>
              <a:rPr lang="fr-FR" sz="2800" dirty="0">
                <a:solidFill>
                  <a:schemeClr val="bg1"/>
                </a:solidFill>
                <a:latin typeface="Times New Roman" pitchFamily="18" charset="0"/>
                <a:cs typeface="Times New Roman" pitchFamily="18" charset="0"/>
              </a:rPr>
              <a:t>Essai </a:t>
            </a:r>
            <a:r>
              <a:rPr lang="fr-FR" sz="2800" dirty="0" smtClean="0">
                <a:solidFill>
                  <a:schemeClr val="bg1"/>
                </a:solidFill>
                <a:latin typeface="Times New Roman" pitchFamily="18" charset="0"/>
                <a:cs typeface="Times New Roman" pitchFamily="18" charset="0"/>
              </a:rPr>
              <a:t>CBR </a:t>
            </a:r>
            <a:r>
              <a:rPr lang="fr-FR" sz="2800" dirty="0">
                <a:latin typeface="Times New Roman" panose="02020603050405020304" pitchFamily="18" charset="0"/>
                <a:cs typeface="Times New Roman" panose="02020603050405020304" pitchFamily="18" charset="0"/>
              </a:rPr>
              <a:t>Immédit et Immersion</a:t>
            </a:r>
            <a:endParaRPr lang="fr-FR" sz="2800" dirty="0">
              <a:solidFill>
                <a:schemeClr val="bg1"/>
              </a:solidFill>
              <a:latin typeface="Times New Roman" pitchFamily="18" charset="0"/>
              <a:cs typeface="Times New Roman" pitchFamily="18" charset="0"/>
            </a:endParaRPr>
          </a:p>
        </p:txBody>
      </p:sp>
      <p:sp>
        <p:nvSpPr>
          <p:cNvPr id="18" name="Rectangle 7"/>
          <p:cNvSpPr>
            <a:spLocks noChangeArrowheads="1"/>
          </p:cNvSpPr>
          <p:nvPr/>
        </p:nvSpPr>
        <p:spPr bwMode="auto">
          <a:xfrm>
            <a:off x="395536" y="4725144"/>
            <a:ext cx="8286808" cy="52322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lvl="0" algn="l">
              <a:defRPr/>
            </a:pPr>
            <a:r>
              <a:rPr lang="fr-FR" sz="2800" dirty="0" smtClean="0">
                <a:solidFill>
                  <a:schemeClr val="bg1"/>
                </a:solidFill>
                <a:latin typeface="Times New Roman" panose="02020603050405020304" pitchFamily="18" charset="0"/>
                <a:cs typeface="Times New Roman" panose="02020603050405020304" pitchFamily="18" charset="0"/>
              </a:rPr>
              <a:t>- </a:t>
            </a:r>
            <a:r>
              <a:rPr lang="fr-FR" sz="2800" dirty="0">
                <a:latin typeface="Times New Roman" panose="02020603050405020304" pitchFamily="18" charset="0"/>
                <a:cs typeface="Times New Roman" panose="02020603050405020304" pitchFamily="18" charset="0"/>
              </a:rPr>
              <a:t>Essais </a:t>
            </a:r>
            <a:r>
              <a:rPr lang="fr-FR" sz="2800" dirty="0" smtClean="0">
                <a:latin typeface="Times New Roman" panose="02020603050405020304" pitchFamily="18" charset="0"/>
                <a:cs typeface="Times New Roman" panose="02020603050405020304" pitchFamily="18" charset="0"/>
              </a:rPr>
              <a:t>Cisaillement</a:t>
            </a:r>
            <a:endParaRPr lang="en-US" sz="2800" dirty="0">
              <a:latin typeface="Times New Roman" panose="02020603050405020304" pitchFamily="18" charset="0"/>
              <a:cs typeface="Times New Roman" panose="02020603050405020304" pitchFamily="18" charset="0"/>
            </a:endParaRPr>
          </a:p>
        </p:txBody>
      </p:sp>
      <p:sp>
        <p:nvSpPr>
          <p:cNvPr id="19" name="Rectangle 7"/>
          <p:cNvSpPr>
            <a:spLocks noChangeArrowheads="1"/>
          </p:cNvSpPr>
          <p:nvPr/>
        </p:nvSpPr>
        <p:spPr bwMode="auto">
          <a:xfrm>
            <a:off x="395536" y="5301208"/>
            <a:ext cx="8352928" cy="954107"/>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l">
              <a:buFontTx/>
              <a:buChar char="-"/>
              <a:defRPr/>
            </a:pPr>
            <a:r>
              <a:rPr lang="fr-FR" sz="2800" dirty="0" smtClean="0">
                <a:latin typeface="Times New Roman" pitchFamily="18" charset="0"/>
                <a:cs typeface="Times New Roman" pitchFamily="18" charset="0"/>
              </a:rPr>
              <a:t>Essais </a:t>
            </a:r>
            <a:r>
              <a:rPr lang="fr-FR" sz="2800" dirty="0" smtClean="0">
                <a:latin typeface="Times New Roman" pitchFamily="18" charset="0"/>
                <a:cs typeface="Times New Roman" pitchFamily="18" charset="0"/>
              </a:rPr>
              <a:t>de la résistance à la </a:t>
            </a:r>
            <a:r>
              <a:rPr lang="fr-FR" sz="2800" dirty="0" smtClean="0">
                <a:latin typeface="Times New Roman" pitchFamily="18" charset="0"/>
                <a:cs typeface="Times New Roman" pitchFamily="18" charset="0"/>
              </a:rPr>
              <a:t>compression</a:t>
            </a:r>
          </a:p>
          <a:p>
            <a:pPr algn="l">
              <a:buFontTx/>
              <a:buChar char="-"/>
              <a:defRPr/>
            </a:pPr>
            <a:r>
              <a:rPr lang="fr-FR" sz="2800" dirty="0" smtClean="0">
                <a:latin typeface="Times New Roman" pitchFamily="18" charset="0"/>
                <a:cs typeface="Times New Roman" pitchFamily="18" charset="0"/>
              </a:rPr>
              <a:t> et </a:t>
            </a:r>
            <a:r>
              <a:rPr lang="fr-FR" sz="2800" dirty="0" smtClean="0">
                <a:latin typeface="Times New Roman" pitchFamily="18" charset="0"/>
                <a:cs typeface="Times New Roman" pitchFamily="18" charset="0"/>
              </a:rPr>
              <a:t>traction simple</a:t>
            </a:r>
            <a:endParaRPr lang="en-US" sz="2800" dirty="0">
              <a:latin typeface="Times New Roman" pitchFamily="18" charset="0"/>
              <a:cs typeface="Times New Roman" pitchFamily="18"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281"/>
                                        </p:tgtEl>
                                        <p:attrNameLst>
                                          <p:attrName>style.visibility</p:attrName>
                                        </p:attrNameLst>
                                      </p:cBhvr>
                                      <p:to>
                                        <p:strVal val="visible"/>
                                      </p:to>
                                    </p:set>
                                    <p:anim calcmode="lin" valueType="num">
                                      <p:cBhvr additive="base">
                                        <p:cTn id="15" dur="500" fill="hold"/>
                                        <p:tgtEl>
                                          <p:spTgt spid="11281"/>
                                        </p:tgtEl>
                                        <p:attrNameLst>
                                          <p:attrName>ppt_x</p:attrName>
                                        </p:attrNameLst>
                                      </p:cBhvr>
                                      <p:tavLst>
                                        <p:tav tm="0">
                                          <p:val>
                                            <p:strVal val="#ppt_x"/>
                                          </p:val>
                                        </p:tav>
                                        <p:tav tm="100000">
                                          <p:val>
                                            <p:strVal val="#ppt_x"/>
                                          </p:val>
                                        </p:tav>
                                      </p:tavLst>
                                    </p:anim>
                                    <p:anim calcmode="lin" valueType="num">
                                      <p:cBhvr additive="base">
                                        <p:cTn id="16" dur="500" fill="hold"/>
                                        <p:tgtEl>
                                          <p:spTgt spid="1128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1281" grpId="0" animBg="1"/>
      <p:bldP spid="15" grpId="0" animBg="1"/>
      <p:bldP spid="16" grpId="0" animBg="1"/>
      <p:bldP spid="17" grpId="0" animBg="1"/>
      <p:bldP spid="18"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descr="ios_5_wallpaper___water_drops-wallpaper-1366x768.jpg"/>
          <p:cNvPicPr>
            <a:picLocks noChangeAspect="1"/>
          </p:cNvPicPr>
          <p:nvPr/>
        </p:nvPicPr>
        <p:blipFill>
          <a:blip r:embed="rId2" cstate="print"/>
          <a:stretch>
            <a:fillRect/>
          </a:stretch>
        </p:blipFill>
        <p:spPr>
          <a:xfrm>
            <a:off x="-500098" y="-214338"/>
            <a:ext cx="9144000" cy="7072338"/>
          </a:xfrm>
          <a:prstGeom prst="rect">
            <a:avLst/>
          </a:prstGeom>
        </p:spPr>
      </p:pic>
      <p:graphicFrame>
        <p:nvGraphicFramePr>
          <p:cNvPr id="5" name="Group 39"/>
          <p:cNvGraphicFramePr>
            <a:graphicFrameLocks noGrp="1"/>
          </p:cNvGraphicFramePr>
          <p:nvPr/>
        </p:nvGraphicFramePr>
        <p:xfrm>
          <a:off x="0" y="0"/>
          <a:ext cx="9144000" cy="357166"/>
        </p:xfrm>
        <a:graphic>
          <a:graphicData uri="http://schemas.openxmlformats.org/drawingml/2006/table">
            <a:tbl>
              <a:tblPr>
                <a:tableStyleId>{3C2FFA5D-87B4-456A-9821-1D502468CF0F}</a:tableStyleId>
              </a:tblPr>
              <a:tblGrid>
                <a:gridCol w="2214546"/>
                <a:gridCol w="1571636"/>
                <a:gridCol w="1500198"/>
                <a:gridCol w="1928826"/>
                <a:gridCol w="1928794"/>
              </a:tblGrid>
              <a:tr h="357166">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Introduction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00" marB="36000"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sz="1600" u="none" strike="noStrike" cap="none" normalizeH="0" baseline="0" dirty="0" smtClean="0">
                          <a:ln>
                            <a:noFill/>
                          </a:ln>
                          <a:effectLst/>
                          <a:latin typeface="Times New Roman" pitchFamily="18" charset="0"/>
                          <a:cs typeface="Times New Roman" pitchFamily="18" charset="0"/>
                        </a:rPr>
                        <a:t>Partie théorique </a:t>
                      </a:r>
                      <a:endParaRPr kumimoji="0" lang="fr-FR" sz="1600" b="1"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00" marB="36000" anchor="ctr" horzOverflow="overflow">
                    <a:cell3D prstMaterial="dkEdge">
                      <a:bevel/>
                      <a:lightRig rig="flood" dir="t"/>
                    </a:cell3D>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Partie pratique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00" marB="36000"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Conclusion Générale</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00" marB="36000" anchor="ctr" horzOverflow="overflow">
                    <a:cell3D prstMaterial="dkEdge">
                      <a:bevel/>
                      <a:lightRig rig="flood" dir="t"/>
                    </a:cell3D>
                  </a:tcPr>
                </a:tc>
                <a:tc>
                  <a:txBody>
                    <a:bodyPr/>
                    <a:lstStyle/>
                    <a:p>
                      <a:pPr marL="0" marR="0" lvl="0" indent="0" algn="ctr" defTabSz="914400" rtl="0" eaLnBrk="0" fontAlgn="base" latinLnBrk="0" hangingPunct="0">
                        <a:lnSpc>
                          <a:spcPct val="100000"/>
                        </a:lnSpc>
                        <a:spcBef>
                          <a:spcPct val="20000"/>
                        </a:spcBef>
                        <a:spcAft>
                          <a:spcPct val="0"/>
                        </a:spcAft>
                        <a:buClrTx/>
                        <a:buSzTx/>
                        <a:buFont typeface="Symbol" pitchFamily="18" charset="2"/>
                        <a:buNone/>
                        <a:tabLst/>
                      </a:pPr>
                      <a:r>
                        <a:rPr kumimoji="0" lang="fr-FR" sz="1600" u="none" strike="noStrike" cap="none" normalizeH="0" baseline="0" dirty="0" smtClean="0">
                          <a:ln>
                            <a:noFill/>
                          </a:ln>
                          <a:effectLst/>
                          <a:latin typeface="Times New Roman" pitchFamily="18" charset="0"/>
                          <a:cs typeface="Times New Roman" pitchFamily="18" charset="0"/>
                        </a:rPr>
                        <a:t>Avantages</a:t>
                      </a:r>
                      <a:endParaRPr kumimoji="0" lang="fr-FR" sz="1600" b="0" i="0" u="none" strike="noStrike" cap="none" normalizeH="0" baseline="0" dirty="0" smtClean="0">
                        <a:ln>
                          <a:noFill/>
                        </a:ln>
                        <a:solidFill>
                          <a:schemeClr val="bg2"/>
                        </a:solidFill>
                        <a:effectLst/>
                        <a:latin typeface="Times New Roman" pitchFamily="18" charset="0"/>
                        <a:cs typeface="Times New Roman" pitchFamily="18" charset="0"/>
                      </a:endParaRPr>
                    </a:p>
                  </a:txBody>
                  <a:tcPr marL="18000" marR="18000" marT="36000" marB="36000" anchor="ctr" horzOverflow="overflow">
                    <a:cell3D prstMaterial="dkEdge">
                      <a:bevel/>
                      <a:lightRig rig="flood" dir="t"/>
                    </a:cell3D>
                  </a:tcPr>
                </a:tc>
              </a:tr>
            </a:tbl>
          </a:graphicData>
        </a:graphic>
      </p:graphicFrame>
      <p:sp>
        <p:nvSpPr>
          <p:cNvPr id="12306" name="Rectangle 34" descr="Noyer"/>
          <p:cNvSpPr>
            <a:spLocks noChangeArrowheads="1"/>
          </p:cNvSpPr>
          <p:nvPr/>
        </p:nvSpPr>
        <p:spPr bwMode="auto">
          <a:xfrm>
            <a:off x="142844" y="1928802"/>
            <a:ext cx="8277253" cy="52322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nchor="ctr">
            <a:spAutoFit/>
          </a:bodyPr>
          <a:lstStyle/>
          <a:p>
            <a:pPr algn="l">
              <a:buFont typeface="Wingdings" pitchFamily="2" charset="2"/>
              <a:buChar char="Ø"/>
            </a:pPr>
            <a:r>
              <a:rPr lang="fr-FR" sz="2800" dirty="0" smtClean="0">
                <a:latin typeface="Times New Roman" pitchFamily="18" charset="0"/>
                <a:cs typeface="Times New Roman" pitchFamily="18" charset="0"/>
              </a:rPr>
              <a:t>Souples (traditionnelles: bitumineuse peu épaisse)</a:t>
            </a:r>
          </a:p>
        </p:txBody>
      </p:sp>
      <p:sp>
        <p:nvSpPr>
          <p:cNvPr id="7" name="Rectangle 11"/>
          <p:cNvSpPr>
            <a:spLocks noChangeArrowheads="1"/>
          </p:cNvSpPr>
          <p:nvPr/>
        </p:nvSpPr>
        <p:spPr bwMode="auto">
          <a:xfrm>
            <a:off x="214282" y="2571744"/>
            <a:ext cx="8286808" cy="52322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l">
              <a:buFont typeface="Wingdings" pitchFamily="2" charset="2"/>
              <a:buChar char="Ø"/>
            </a:pPr>
            <a:r>
              <a:rPr lang="fr-FR" sz="2800" dirty="0" smtClean="0">
                <a:latin typeface="Times New Roman" pitchFamily="18" charset="0"/>
                <a:cs typeface="Times New Roman" pitchFamily="18" charset="0"/>
              </a:rPr>
              <a:t>Bitumineuses épaisses</a:t>
            </a:r>
          </a:p>
        </p:txBody>
      </p:sp>
      <p:sp>
        <p:nvSpPr>
          <p:cNvPr id="8" name="Rectangle 11"/>
          <p:cNvSpPr>
            <a:spLocks noChangeArrowheads="1"/>
          </p:cNvSpPr>
          <p:nvPr/>
        </p:nvSpPr>
        <p:spPr bwMode="auto">
          <a:xfrm>
            <a:off x="214282" y="3214686"/>
            <a:ext cx="8286808" cy="52322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l">
              <a:buFont typeface="Wingdings" pitchFamily="2" charset="2"/>
              <a:buChar char="Ø"/>
            </a:pPr>
            <a:r>
              <a:rPr lang="fr-FR" sz="2800" dirty="0" smtClean="0">
                <a:latin typeface="Times New Roman" pitchFamily="18" charset="0"/>
                <a:cs typeface="Times New Roman" pitchFamily="18" charset="0"/>
              </a:rPr>
              <a:t>Assise traitée aux liants hydrauliques (semi rigide)</a:t>
            </a:r>
          </a:p>
        </p:txBody>
      </p:sp>
      <p:sp>
        <p:nvSpPr>
          <p:cNvPr id="10" name="Rectangle 11"/>
          <p:cNvSpPr>
            <a:spLocks noChangeArrowheads="1"/>
          </p:cNvSpPr>
          <p:nvPr/>
        </p:nvSpPr>
        <p:spPr bwMode="auto">
          <a:xfrm>
            <a:off x="214282" y="3857628"/>
            <a:ext cx="8286808" cy="52322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l">
              <a:buFont typeface="Wingdings" pitchFamily="2" charset="2"/>
              <a:buChar char="Ø"/>
            </a:pPr>
            <a:r>
              <a:rPr lang="fr-FR" sz="2800" dirty="0" smtClean="0">
                <a:latin typeface="Times New Roman" pitchFamily="18" charset="0"/>
                <a:cs typeface="Times New Roman" pitchFamily="18" charset="0"/>
              </a:rPr>
              <a:t>Structure mixte</a:t>
            </a:r>
          </a:p>
        </p:txBody>
      </p:sp>
      <p:sp>
        <p:nvSpPr>
          <p:cNvPr id="11" name="Rectangle 11"/>
          <p:cNvSpPr>
            <a:spLocks noChangeArrowheads="1"/>
          </p:cNvSpPr>
          <p:nvPr/>
        </p:nvSpPr>
        <p:spPr bwMode="auto">
          <a:xfrm>
            <a:off x="214282" y="4500570"/>
            <a:ext cx="8286808" cy="52322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l">
              <a:buFont typeface="Wingdings" pitchFamily="2" charset="2"/>
              <a:buChar char="Ø"/>
            </a:pPr>
            <a:r>
              <a:rPr lang="fr-FR" sz="2800" dirty="0" smtClean="0">
                <a:latin typeface="Times New Roman" pitchFamily="18" charset="0"/>
                <a:cs typeface="Times New Roman" pitchFamily="18" charset="0"/>
              </a:rPr>
              <a:t>Structure inverse</a:t>
            </a:r>
          </a:p>
        </p:txBody>
      </p:sp>
      <p:sp>
        <p:nvSpPr>
          <p:cNvPr id="12" name="Rectangle 11"/>
          <p:cNvSpPr>
            <a:spLocks noChangeArrowheads="1"/>
          </p:cNvSpPr>
          <p:nvPr/>
        </p:nvSpPr>
        <p:spPr bwMode="auto">
          <a:xfrm>
            <a:off x="214282" y="5143512"/>
            <a:ext cx="8286808" cy="52322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l">
              <a:buFont typeface="Wingdings" pitchFamily="2" charset="2"/>
              <a:buChar char="Ø"/>
            </a:pPr>
            <a:r>
              <a:rPr lang="fr-FR" sz="2800" dirty="0" smtClean="0">
                <a:latin typeface="Times New Roman" pitchFamily="18" charset="0"/>
                <a:cs typeface="Times New Roman" pitchFamily="18" charset="0"/>
              </a:rPr>
              <a:t>Béton de ciment (rigide) </a:t>
            </a:r>
          </a:p>
        </p:txBody>
      </p:sp>
      <p:sp>
        <p:nvSpPr>
          <p:cNvPr id="13" name="Rectangle 12"/>
          <p:cNvSpPr>
            <a:spLocks noChangeArrowheads="1"/>
          </p:cNvSpPr>
          <p:nvPr/>
        </p:nvSpPr>
        <p:spPr bwMode="auto">
          <a:xfrm>
            <a:off x="214282" y="5786454"/>
            <a:ext cx="8286808" cy="523220"/>
          </a:xfrm>
          <a:prstGeom prst="rect">
            <a:avLst/>
          </a:prstGeom>
          <a:ln>
            <a:noFill/>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2"/>
          </a:fillRef>
          <a:effectRef idx="1">
            <a:schemeClr val="accent2"/>
          </a:effectRef>
          <a:fontRef idx="minor">
            <a:schemeClr val="lt1"/>
          </a:fontRef>
        </p:style>
        <p:txBody>
          <a:bodyPr wrap="square">
            <a:spAutoFit/>
          </a:bodyPr>
          <a:lstStyle/>
          <a:p>
            <a:pPr algn="l">
              <a:buFont typeface="Wingdings" pitchFamily="2" charset="2"/>
              <a:buChar char="Ø"/>
            </a:pPr>
            <a:r>
              <a:rPr lang="fr-FR" sz="2800" dirty="0" smtClean="0">
                <a:latin typeface="Times New Roman" pitchFamily="18" charset="0"/>
                <a:cs typeface="Times New Roman" pitchFamily="18" charset="0"/>
              </a:rPr>
              <a:t>Béton armé continu (BAC)</a:t>
            </a:r>
          </a:p>
        </p:txBody>
      </p:sp>
      <p:sp>
        <p:nvSpPr>
          <p:cNvPr id="14" name="Rectangle 4"/>
          <p:cNvSpPr>
            <a:spLocks noGrp="1" noChangeArrowheads="1"/>
          </p:cNvSpPr>
          <p:nvPr>
            <p:ph type="title"/>
          </p:nvPr>
        </p:nvSpPr>
        <p:spPr>
          <a:xfrm>
            <a:off x="142844" y="642918"/>
            <a:ext cx="8286808" cy="792162"/>
          </a:xfrm>
          <a:prstGeom prst="round2SameRect">
            <a:avLst>
              <a:gd name="adj1" fmla="val 0"/>
              <a:gd name="adj2" fmla="val 0"/>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1"/>
          </a:fillRef>
          <a:effectRef idx="1">
            <a:schemeClr val="accent1"/>
          </a:effectRef>
          <a:fontRef idx="minor">
            <a:schemeClr val="lt1"/>
          </a:fontRef>
        </p:style>
        <p:txBody>
          <a:bodyPr rtlCol="0">
            <a:normAutofit/>
          </a:bodyPr>
          <a:lstStyle/>
          <a:p>
            <a:pPr>
              <a:defRPr/>
            </a:pPr>
            <a:r>
              <a:rPr lang="fr-FR" sz="3200" dirty="0" smtClean="0">
                <a:solidFill>
                  <a:schemeClr val="bg1"/>
                </a:solidFill>
                <a:latin typeface="Times New Roman" pitchFamily="18" charset="0"/>
                <a:cs typeface="Times New Roman" pitchFamily="18" charset="0"/>
              </a:rPr>
              <a:t>Différents types de structures:</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306"/>
                                        </p:tgtEl>
                                        <p:attrNameLst>
                                          <p:attrName>style.visibility</p:attrName>
                                        </p:attrNameLst>
                                      </p:cBhvr>
                                      <p:to>
                                        <p:strVal val="visible"/>
                                      </p:to>
                                    </p:set>
                                    <p:anim calcmode="lin" valueType="num">
                                      <p:cBhvr additive="base">
                                        <p:cTn id="7" dur="500" fill="hold"/>
                                        <p:tgtEl>
                                          <p:spTgt spid="12306"/>
                                        </p:tgtEl>
                                        <p:attrNameLst>
                                          <p:attrName>ppt_x</p:attrName>
                                        </p:attrNameLst>
                                      </p:cBhvr>
                                      <p:tavLst>
                                        <p:tav tm="0">
                                          <p:val>
                                            <p:strVal val="#ppt_x"/>
                                          </p:val>
                                        </p:tav>
                                        <p:tav tm="100000">
                                          <p:val>
                                            <p:strVal val="#ppt_x"/>
                                          </p:val>
                                        </p:tav>
                                      </p:tavLst>
                                    </p:anim>
                                    <p:anim calcmode="lin" valueType="num">
                                      <p:cBhvr additive="base">
                                        <p:cTn id="8" dur="500" fill="hold"/>
                                        <p:tgtEl>
                                          <p:spTgt spid="1230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6" grpId="0" animBg="1"/>
      <p:bldP spid="7" grpId="0" animBg="1"/>
      <p:bldP spid="8" grpId="0" animBg="1"/>
      <p:bldP spid="10" grpId="0" animBg="1"/>
      <p:bldP spid="11" grpId="0" animBg="1"/>
      <p:bldP spid="12" grpId="0" animBg="1"/>
      <p:bldP spid="13"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ios_5_wallpaper___water_drops-wallpaper-1366x768.jpg"/>
          <p:cNvPicPr>
            <a:picLocks noChangeAspect="1"/>
          </p:cNvPicPr>
          <p:nvPr/>
        </p:nvPicPr>
        <p:blipFill>
          <a:blip r:embed="rId2" cstate="print"/>
          <a:stretch>
            <a:fillRect/>
          </a:stretch>
        </p:blipFill>
        <p:spPr>
          <a:xfrm>
            <a:off x="0" y="0"/>
            <a:ext cx="9144000" cy="7072338"/>
          </a:xfrm>
          <a:prstGeom prst="rect">
            <a:avLst/>
          </a:prstGeom>
        </p:spPr>
      </p:pic>
      <p:sp>
        <p:nvSpPr>
          <p:cNvPr id="4" name="Rectangle 35"/>
          <p:cNvSpPr>
            <a:spLocks noChangeArrowheads="1"/>
          </p:cNvSpPr>
          <p:nvPr/>
        </p:nvSpPr>
        <p:spPr bwMode="auto">
          <a:xfrm>
            <a:off x="1500166" y="2143116"/>
            <a:ext cx="6143668" cy="2085796"/>
          </a:xfrm>
          <a:prstGeom prst="frame">
            <a:avLst/>
          </a:prstGeom>
          <a:solidFill>
            <a:schemeClr val="accent5">
              <a:lumMod val="60000"/>
              <a:lumOff val="40000"/>
            </a:schemeClr>
          </a:solidFill>
          <a:ln>
            <a:noFill/>
            <a:headEnd/>
            <a:tailEnd/>
          </a:ln>
          <a:effectLst>
            <a:outerShdw blurRad="190500" dist="228600" dir="2700000" algn="ctr">
              <a:srgbClr val="000000">
                <a:alpha val="30000"/>
              </a:srgbClr>
            </a:outerShdw>
          </a:effectLst>
          <a:scene3d>
            <a:camera prst="orthographicFront">
              <a:rot lat="0" lon="0" rev="0"/>
            </a:camera>
            <a:lightRig rig="harsh" dir="t"/>
          </a:scene3d>
          <a:sp3d extrusionH="76200" prstMaterial="matte">
            <a:bevelT w="95250" h="63500" prst="convex"/>
            <a:extrusionClr>
              <a:schemeClr val="bg1"/>
            </a:extrusionClr>
          </a:sp3d>
        </p:spPr>
        <p:style>
          <a:lnRef idx="3">
            <a:schemeClr val="lt1"/>
          </a:lnRef>
          <a:fillRef idx="1">
            <a:schemeClr val="accent1"/>
          </a:fillRef>
          <a:effectRef idx="1">
            <a:schemeClr val="accent1"/>
          </a:effectRef>
          <a:fontRef idx="minor">
            <a:schemeClr val="lt1"/>
          </a:fontRef>
        </p:style>
        <p:txBody>
          <a:bodyPr wrap="square">
            <a:spAutoFit/>
          </a:bodyPr>
          <a:lstStyle/>
          <a:p>
            <a:pPr>
              <a:defRPr/>
            </a:pPr>
            <a:r>
              <a:rPr lang="en-US" sz="48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PARTIE </a:t>
            </a:r>
          </a:p>
          <a:p>
            <a:pPr>
              <a:defRPr/>
            </a:pPr>
            <a:r>
              <a:rPr lang="en-US" sz="48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rPr>
              <a:t>PRATIQUE </a:t>
            </a:r>
            <a:endParaRPr lang="fr-FR" sz="48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Times New Roman" pitchFamily="18" charset="0"/>
              <a:cs typeface="Times New Roman" pitchFamily="18" charset="0"/>
            </a:endParaRP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Apex</Template>
  <TotalTime>25909</TotalTime>
  <Words>1886</Words>
  <Application>Microsoft Office PowerPoint</Application>
  <PresentationFormat>Affichage à l'écran (4:3)</PresentationFormat>
  <Paragraphs>450</Paragraphs>
  <Slides>40</Slides>
  <Notes>4</Notes>
  <HiddenSlides>0</HiddenSlides>
  <MMClips>0</MMClips>
  <ScaleCrop>false</ScaleCrop>
  <HeadingPairs>
    <vt:vector size="6" baseType="variant">
      <vt:variant>
        <vt:lpstr>Thème</vt:lpstr>
      </vt:variant>
      <vt:variant>
        <vt:i4>1</vt:i4>
      </vt:variant>
      <vt:variant>
        <vt:lpstr>Serveurs OLE incorporés</vt:lpstr>
      </vt:variant>
      <vt:variant>
        <vt:i4>0</vt:i4>
      </vt:variant>
      <vt:variant>
        <vt:lpstr>Titres des diapositives</vt:lpstr>
      </vt:variant>
      <vt:variant>
        <vt:i4>40</vt:i4>
      </vt:variant>
    </vt:vector>
  </HeadingPairs>
  <TitlesOfParts>
    <vt:vector size="41" baseType="lpstr">
      <vt:lpstr>Thème Office</vt:lpstr>
      <vt:lpstr>Diapositive 1</vt:lpstr>
      <vt:lpstr>FACULTE DES SIENCES ET DE LA TECHNOLOGIE</vt:lpstr>
      <vt:lpstr>Diapositive 3</vt:lpstr>
      <vt:lpstr>Diapositive 4</vt:lpstr>
      <vt:lpstr>PROBLÉMATIQUE:</vt:lpstr>
      <vt:lpstr>Diapositive 6</vt:lpstr>
      <vt:lpstr>ETUDE BIBLIOGRAPHIQUE: </vt:lpstr>
      <vt:lpstr>Différents types de structures:</vt:lpstr>
      <vt:lpstr>Diapositive 9</vt:lpstr>
      <vt:lpstr>CARACTÉRISATION DES MATÉRIAUX UTILISÉS:</vt:lpstr>
      <vt:lpstr>Diapositive 11</vt:lpstr>
      <vt:lpstr>Diapositive 12</vt:lpstr>
      <vt:lpstr>Diapositive 13</vt:lpstr>
      <vt:lpstr>Diapositive 14</vt:lpstr>
      <vt:lpstr>Diapositive 15</vt:lpstr>
      <vt:lpstr>Diapositive 16</vt:lpstr>
      <vt:lpstr>Diapositive 17</vt:lpstr>
      <vt:lpstr>Diapositive 18</vt:lpstr>
      <vt:lpstr>Etude de comportement mécanique des mélanges traités :</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lpstr>Diapositive 30</vt:lpstr>
      <vt:lpstr>Diapositive 31</vt:lpstr>
      <vt:lpstr>Diapositive 32</vt:lpstr>
      <vt:lpstr>Diapositive 33</vt:lpstr>
      <vt:lpstr>Diapositive 34</vt:lpstr>
      <vt:lpstr>Diapositive 35</vt:lpstr>
      <vt:lpstr>Diapositive 36</vt:lpstr>
      <vt:lpstr>Diapositive 37</vt:lpstr>
      <vt:lpstr>Diapositive 38</vt:lpstr>
      <vt:lpstr>Diapositive 39</vt:lpstr>
      <vt:lpstr>Diapositive 40</vt:lpstr>
    </vt:vector>
  </TitlesOfParts>
  <Company>Bill Gates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Aucun titre de diapositive</dc:title>
  <dc:creator>Windows 98</dc:creator>
  <cp:lastModifiedBy>houari</cp:lastModifiedBy>
  <cp:revision>3240</cp:revision>
  <cp:lastPrinted>2002-06-28T15:17:13Z</cp:lastPrinted>
  <dcterms:created xsi:type="dcterms:W3CDTF">2002-04-15T11:18:46Z</dcterms:created>
  <dcterms:modified xsi:type="dcterms:W3CDTF">2016-09-17T01:56:32Z</dcterms:modified>
</cp:coreProperties>
</file>