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8" r:id="rId1"/>
  </p:sldMasterIdLst>
  <p:notesMasterIdLst>
    <p:notesMasterId r:id="rId50"/>
  </p:notesMasterIdLst>
  <p:handoutMasterIdLst>
    <p:handoutMasterId r:id="rId51"/>
  </p:handoutMasterIdLst>
  <p:sldIdLst>
    <p:sldId id="257" r:id="rId2"/>
    <p:sldId id="421" r:id="rId3"/>
    <p:sldId id="419" r:id="rId4"/>
    <p:sldId id="375" r:id="rId5"/>
    <p:sldId id="396" r:id="rId6"/>
    <p:sldId id="398" r:id="rId7"/>
    <p:sldId id="401" r:id="rId8"/>
    <p:sldId id="423" r:id="rId9"/>
    <p:sldId id="365" r:id="rId10"/>
    <p:sldId id="450" r:id="rId11"/>
    <p:sldId id="370" r:id="rId12"/>
    <p:sldId id="388" r:id="rId13"/>
    <p:sldId id="413" r:id="rId14"/>
    <p:sldId id="418" r:id="rId15"/>
    <p:sldId id="424" r:id="rId16"/>
    <p:sldId id="425" r:id="rId17"/>
    <p:sldId id="426" r:id="rId18"/>
    <p:sldId id="427" r:id="rId19"/>
    <p:sldId id="449" r:id="rId20"/>
    <p:sldId id="428" r:id="rId21"/>
    <p:sldId id="429" r:id="rId22"/>
    <p:sldId id="451" r:id="rId23"/>
    <p:sldId id="430" r:id="rId24"/>
    <p:sldId id="431" r:id="rId25"/>
    <p:sldId id="432" r:id="rId26"/>
    <p:sldId id="436" r:id="rId27"/>
    <p:sldId id="437" r:id="rId28"/>
    <p:sldId id="438" r:id="rId29"/>
    <p:sldId id="452" r:id="rId30"/>
    <p:sldId id="439" r:id="rId31"/>
    <p:sldId id="440" r:id="rId32"/>
    <p:sldId id="415" r:id="rId33"/>
    <p:sldId id="442" r:id="rId34"/>
    <p:sldId id="453" r:id="rId35"/>
    <p:sldId id="454" r:id="rId36"/>
    <p:sldId id="455" r:id="rId37"/>
    <p:sldId id="443" r:id="rId38"/>
    <p:sldId id="435" r:id="rId39"/>
    <p:sldId id="433" r:id="rId40"/>
    <p:sldId id="444" r:id="rId41"/>
    <p:sldId id="445" r:id="rId42"/>
    <p:sldId id="446" r:id="rId43"/>
    <p:sldId id="447" r:id="rId44"/>
    <p:sldId id="448" r:id="rId45"/>
    <p:sldId id="456" r:id="rId46"/>
    <p:sldId id="457" r:id="rId47"/>
    <p:sldId id="458" r:id="rId48"/>
    <p:sldId id="459" r:id="rId49"/>
  </p:sldIdLst>
  <p:sldSz cx="9144000" cy="6858000" type="screen4x3"/>
  <p:notesSz cx="6858000" cy="9144000"/>
  <p:defaultTextStyle>
    <a:defPPr>
      <a:defRPr lang="fr-FR"/>
    </a:defPPr>
    <a:lvl1pPr algn="ctr" rtl="0" eaLnBrk="0" fontAlgn="base" hangingPunct="0">
      <a:spcBef>
        <a:spcPct val="0"/>
      </a:spcBef>
      <a:spcAft>
        <a:spcPct val="0"/>
      </a:spcAft>
      <a:defRPr kern="1200">
        <a:solidFill>
          <a:schemeClr val="tx1"/>
        </a:solidFill>
        <a:latin typeface="Arial" charset="0"/>
        <a:ea typeface="+mn-ea"/>
        <a:cs typeface="+mn-cs"/>
      </a:defRPr>
    </a:lvl1pPr>
    <a:lvl2pPr marL="457200" algn="ctr" rtl="0" eaLnBrk="0" fontAlgn="base" hangingPunct="0">
      <a:spcBef>
        <a:spcPct val="0"/>
      </a:spcBef>
      <a:spcAft>
        <a:spcPct val="0"/>
      </a:spcAft>
      <a:defRPr kern="1200">
        <a:solidFill>
          <a:schemeClr val="tx1"/>
        </a:solidFill>
        <a:latin typeface="Arial" charset="0"/>
        <a:ea typeface="+mn-ea"/>
        <a:cs typeface="+mn-cs"/>
      </a:defRPr>
    </a:lvl2pPr>
    <a:lvl3pPr marL="914400" algn="ctr" rtl="0" eaLnBrk="0" fontAlgn="base" hangingPunct="0">
      <a:spcBef>
        <a:spcPct val="0"/>
      </a:spcBef>
      <a:spcAft>
        <a:spcPct val="0"/>
      </a:spcAft>
      <a:defRPr kern="1200">
        <a:solidFill>
          <a:schemeClr val="tx1"/>
        </a:solidFill>
        <a:latin typeface="Arial" charset="0"/>
        <a:ea typeface="+mn-ea"/>
        <a:cs typeface="+mn-cs"/>
      </a:defRPr>
    </a:lvl3pPr>
    <a:lvl4pPr marL="1371600" algn="ctr" rtl="0" eaLnBrk="0" fontAlgn="base" hangingPunct="0">
      <a:spcBef>
        <a:spcPct val="0"/>
      </a:spcBef>
      <a:spcAft>
        <a:spcPct val="0"/>
      </a:spcAft>
      <a:defRPr kern="1200">
        <a:solidFill>
          <a:schemeClr val="tx1"/>
        </a:solidFill>
        <a:latin typeface="Arial" charset="0"/>
        <a:ea typeface="+mn-ea"/>
        <a:cs typeface="+mn-cs"/>
      </a:defRPr>
    </a:lvl4pPr>
    <a:lvl5pPr marL="1828800" algn="ctr"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F0066"/>
    <a:srgbClr val="000099"/>
    <a:srgbClr val="FF99FF"/>
    <a:srgbClr val="CC0099"/>
    <a:srgbClr val="0000CC"/>
    <a:srgbClr val="99CCFF"/>
    <a:srgbClr val="FFFFCC"/>
    <a:srgbClr val="009900"/>
    <a:srgbClr val="6600FF"/>
  </p:clrMru>
</p:presentationPr>
</file>

<file path=ppt/tableStyles.xml><?xml version="1.0" encoding="utf-8"?>
<a:tblStyleLst xmlns:a="http://schemas.openxmlformats.org/drawingml/2006/main" def="{5C22544A-7EE6-4342-B048-85BDC9FD1C3A}">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368" autoAdjust="0"/>
    <p:restoredTop sz="85842" autoAdjust="0"/>
  </p:normalViewPr>
  <p:slideViewPr>
    <p:cSldViewPr>
      <p:cViewPr varScale="1">
        <p:scale>
          <a:sx n="62" d="100"/>
          <a:sy n="62" d="100"/>
        </p:scale>
        <p:origin x="-172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6" d="100"/>
          <a:sy n="36" d="100"/>
        </p:scale>
        <p:origin x="-150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D41591-4EB1-404F-9505-9E0F6B25B6BB}" type="datetimeFigureOut">
              <a:rPr lang="fr-FR" smtClean="0"/>
              <a:pPr/>
              <a:t>22/06/2014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r-FR" smtClean="0"/>
              <a:t>1</a:t>
            </a: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6F0F6C5-2583-423A-B99A-898FF6FB1605}" type="slidenum">
              <a:rPr lang="fr-FR" smtClean="0"/>
              <a:pPr/>
              <a:t>‹N°›</a:t>
            </a:fld>
            <a:endParaRPr lang="fr-FR"/>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endParaRPr lang="fr-FR"/>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fr-FR"/>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0"/>
            <a:r>
              <a:rPr lang="fr-FR" smtClean="0"/>
              <a:t>Deuxième niveau</a:t>
            </a:r>
          </a:p>
          <a:p>
            <a:pPr lvl="0"/>
            <a:r>
              <a:rPr lang="fr-FR" smtClean="0"/>
              <a:t>Troisième niveau</a:t>
            </a:r>
          </a:p>
          <a:p>
            <a:pPr lvl="0"/>
            <a:r>
              <a:rPr lang="fr-FR" smtClean="0"/>
              <a:t>Quatrième niveau</a:t>
            </a:r>
          </a:p>
          <a:p>
            <a:pPr lvl="0"/>
            <a:r>
              <a:rPr lang="fr-FR" smtClean="0"/>
              <a:t>Cinquième niveau</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r>
              <a:rPr lang="fr-FR" smtClean="0"/>
              <a:t>1</a:t>
            </a:r>
            <a:endParaRPr lang="fr-FR"/>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DD34716F-C706-4072-9823-7BD51AB64991}" type="slidenum">
              <a:rPr lang="fr-FR"/>
              <a:pPr/>
              <a:t>‹N°›</a:t>
            </a:fld>
            <a:endParaRPr lang="fr-FR"/>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pied de page 3"/>
          <p:cNvSpPr>
            <a:spLocks noGrp="1"/>
          </p:cNvSpPr>
          <p:nvPr>
            <p:ph type="ftr" sz="quarter" idx="10"/>
          </p:nvPr>
        </p:nvSpPr>
        <p:spPr/>
        <p:txBody>
          <a:bodyPr/>
          <a:lstStyle/>
          <a:p>
            <a:r>
              <a:rPr lang="fr-FR" smtClean="0"/>
              <a:t>1</a:t>
            </a:r>
            <a:endParaRPr lang="fr-FR"/>
          </a:p>
        </p:txBody>
      </p:sp>
      <p:sp>
        <p:nvSpPr>
          <p:cNvPr id="5" name="Espace réservé du numéro de diapositive 4"/>
          <p:cNvSpPr>
            <a:spLocks noGrp="1"/>
          </p:cNvSpPr>
          <p:nvPr>
            <p:ph type="sldNum" sz="quarter" idx="11"/>
          </p:nvPr>
        </p:nvSpPr>
        <p:spPr/>
        <p:txBody>
          <a:bodyPr/>
          <a:lstStyle/>
          <a:p>
            <a:fld id="{DD34716F-C706-4072-9823-7BD51AB64991}"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1D1539-79C6-435D-BD93-1386C174DE03}" type="slidenum">
              <a:rPr lang="fr-FR"/>
              <a:pPr/>
              <a:t>4</a:t>
            </a:fld>
            <a:endParaRPr lang="fr-FR" dirty="0"/>
          </a:p>
        </p:txBody>
      </p:sp>
      <p:sp>
        <p:nvSpPr>
          <p:cNvPr id="316418" name="Rectangle 2"/>
          <p:cNvSpPr>
            <a:spLocks noGrp="1" noRot="1" noChangeAspect="1" noChangeArrowheads="1" noTextEdit="1"/>
          </p:cNvSpPr>
          <p:nvPr>
            <p:ph type="sldImg"/>
          </p:nvPr>
        </p:nvSpPr>
        <p:spPr>
          <a:xfrm>
            <a:off x="1143000" y="685800"/>
            <a:ext cx="4572000" cy="3429000"/>
          </a:xfrm>
          <a:ln/>
        </p:spPr>
      </p:sp>
      <p:sp>
        <p:nvSpPr>
          <p:cNvPr id="316419" name="Rectangle 3"/>
          <p:cNvSpPr>
            <a:spLocks noGrp="1" noChangeArrowheads="1"/>
          </p:cNvSpPr>
          <p:nvPr>
            <p:ph type="body" idx="1"/>
          </p:nvPr>
        </p:nvSpPr>
        <p:spPr/>
        <p:txBody>
          <a:bodyPr/>
          <a:lstStyle/>
          <a:p>
            <a:endParaRPr lang="fr-FR" dirty="0"/>
          </a:p>
        </p:txBody>
      </p:sp>
      <p:sp>
        <p:nvSpPr>
          <p:cNvPr id="5" name="Espace réservé du pied de page 4"/>
          <p:cNvSpPr>
            <a:spLocks noGrp="1"/>
          </p:cNvSpPr>
          <p:nvPr>
            <p:ph type="ftr" sz="quarter" idx="10"/>
          </p:nvPr>
        </p:nvSpPr>
        <p:spPr/>
        <p:txBody>
          <a:bodyPr/>
          <a:lstStyle/>
          <a:p>
            <a:r>
              <a:rPr lang="fr-FR" dirty="0" smtClean="0"/>
              <a:t>1</a:t>
            </a:r>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DD34716F-C706-4072-9823-7BD51AB64991}" type="slidenum">
              <a:rPr lang="fr-FR" smtClean="0"/>
              <a:pPr/>
              <a:t>28</a:t>
            </a:fld>
            <a:endParaRPr lang="fr-FR"/>
          </a:p>
        </p:txBody>
      </p:sp>
      <p:sp>
        <p:nvSpPr>
          <p:cNvPr id="5" name="Espace réservé du pied de page 4"/>
          <p:cNvSpPr>
            <a:spLocks noGrp="1"/>
          </p:cNvSpPr>
          <p:nvPr>
            <p:ph type="ftr" sz="quarter" idx="11"/>
          </p:nvPr>
        </p:nvSpPr>
        <p:spPr/>
        <p:txBody>
          <a:bodyPr/>
          <a:lstStyle/>
          <a:p>
            <a:r>
              <a:rPr lang="fr-FR" smtClean="0"/>
              <a:t>1</a:t>
            </a:r>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21429E7C-62D3-4A4A-BC54-5CABF49210F7}"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C4A271-DDE8-4766-9155-371B1E858F36}"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3"/>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3"/>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29C19AA-23CF-4B26-8296-3F9C7590C42C}"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685800" y="609600"/>
            <a:ext cx="7772400" cy="54864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3" name="Espace réservé de la date 2"/>
          <p:cNvSpPr>
            <a:spLocks noGrp="1"/>
          </p:cNvSpPr>
          <p:nvPr>
            <p:ph type="dt" sz="half" idx="10"/>
          </p:nvPr>
        </p:nvSpPr>
        <p:spPr>
          <a:xfrm>
            <a:off x="685800" y="6248400"/>
            <a:ext cx="1905000" cy="457200"/>
          </a:xfrm>
        </p:spPr>
        <p:txBody>
          <a:bodyPr/>
          <a:lstStyle>
            <a:lvl1pPr>
              <a:defRPr/>
            </a:lvl1pPr>
          </a:lstStyle>
          <a:p>
            <a:endParaRPr lang="fr-FR"/>
          </a:p>
        </p:txBody>
      </p:sp>
      <p:sp>
        <p:nvSpPr>
          <p:cNvPr id="4" name="Espace réservé du pied de page 3"/>
          <p:cNvSpPr>
            <a:spLocks noGrp="1"/>
          </p:cNvSpPr>
          <p:nvPr>
            <p:ph type="ftr" sz="quarter" idx="11"/>
          </p:nvPr>
        </p:nvSpPr>
        <p:spPr>
          <a:xfrm>
            <a:off x="3124200" y="6248400"/>
            <a:ext cx="2895600" cy="457200"/>
          </a:xfrm>
        </p:spPr>
        <p:txBody>
          <a:bodyPr/>
          <a:lstStyle>
            <a:lvl1pPr>
              <a:defRPr/>
            </a:lvl1pPr>
          </a:lstStyle>
          <a:p>
            <a:endParaRPr lang="fr-FR"/>
          </a:p>
        </p:txBody>
      </p:sp>
      <p:sp>
        <p:nvSpPr>
          <p:cNvPr id="5" name="Espace réservé du numéro de diapositive 4"/>
          <p:cNvSpPr>
            <a:spLocks noGrp="1"/>
          </p:cNvSpPr>
          <p:nvPr>
            <p:ph type="sldNum" sz="quarter" idx="12"/>
          </p:nvPr>
        </p:nvSpPr>
        <p:spPr>
          <a:xfrm>
            <a:off x="6553200" y="6248400"/>
            <a:ext cx="1905000" cy="457200"/>
          </a:xfrm>
        </p:spPr>
        <p:txBody>
          <a:bodyPr/>
          <a:lstStyle>
            <a:lvl1pPr>
              <a:defRPr/>
            </a:lvl1pPr>
          </a:lstStyle>
          <a:p>
            <a:fld id="{82913249-7E9D-4F25-A747-6EA4D2F4C62A}" type="slidenum">
              <a:rPr lang="fr-FR"/>
              <a:pPr/>
              <a:t>‹N°›</a:t>
            </a:fld>
            <a:endParaRPr lang="fr-FR"/>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A98D5FD-75D9-4815-A10D-BF6DCDBDF683}"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17E5AAA-9BA4-464F-A543-FAC30633441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3744504-CFE7-40A1-9E1C-1B70BDBBF486}"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2"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7" y="1859759"/>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2"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7"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404B924-ADF5-4623-9026-9FF14E192C35}"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EE3850F-CC7C-4BD6-8A54-4E29CE406864}"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A76E158-D001-4F7E-A676-174D38782031}"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1"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DB3C883-E608-48FA-9D8D-0CDE19754AAB}" type="slidenum">
              <a:rPr lang="fr-FR" smtClean="0"/>
              <a:pPr/>
              <a:t>‹N°›</a:t>
            </a:fld>
            <a:endParaRPr lang="fr-FR"/>
          </a:p>
        </p:txBody>
      </p:sp>
    </p:spTree>
  </p:cSld>
  <p:clrMapOvr>
    <a:masterClrMapping/>
  </p:clrMapOvr>
  <p:transition>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8"/>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2"/>
            <a:ext cx="609600" cy="365125"/>
          </a:xfrm>
        </p:spPr>
        <p:txBody>
          <a:bodyPr/>
          <a:lstStyle/>
          <a:p>
            <a:fld id="{64B2A737-386E-4ED9-BBB4-549920F721D8}"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2" y="6219827"/>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2"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2"/>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22" name="Espace réservé du pied de page 21"/>
          <p:cNvSpPr>
            <a:spLocks noGrp="1"/>
          </p:cNvSpPr>
          <p:nvPr>
            <p:ph type="ftr" sz="quarter" idx="3"/>
          </p:nvPr>
        </p:nvSpPr>
        <p:spPr>
          <a:xfrm>
            <a:off x="2667000" y="6356352"/>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2"/>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0480EEF-3FC1-4399-BCF2-77DEBBB560D5}"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Lst>
  <p:transition>
    <p:zoom/>
  </p:transition>
  <p:timing>
    <p:tnLst>
      <p:par>
        <p:cTn id="1" dur="indefinite" restart="never" nodeType="tmRoot"/>
      </p:par>
    </p:tnLst>
  </p:timing>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hemeOverride" Target="../theme/themeOverride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0" name="Text Box 28"/>
          <p:cNvSpPr txBox="1">
            <a:spLocks noChangeArrowheads="1"/>
          </p:cNvSpPr>
          <p:nvPr/>
        </p:nvSpPr>
        <p:spPr bwMode="auto">
          <a:xfrm>
            <a:off x="533400" y="2"/>
            <a:ext cx="8610600" cy="1323439"/>
          </a:xfrm>
          <a:prstGeom prst="rect">
            <a:avLst/>
          </a:prstGeom>
          <a:noFill/>
          <a:ln w="12700">
            <a:noFill/>
            <a:miter lim="800000"/>
            <a:headEnd type="none" w="sm" len="sm"/>
            <a:tailEnd type="none" w="sm" len="sm"/>
          </a:ln>
          <a:effectLst/>
        </p:spPr>
        <p:txBody>
          <a:bodyPr>
            <a:spAutoFit/>
          </a:bodyPr>
          <a:lstStyle/>
          <a:p>
            <a:pPr>
              <a:spcBef>
                <a:spcPct val="50000"/>
              </a:spcBef>
            </a:pPr>
            <a:r>
              <a:rPr lang="fr-FR" sz="3200" b="1" i="1" dirty="0" smtClean="0">
                <a:solidFill>
                  <a:srgbClr val="FF33CC"/>
                </a:solidFill>
                <a:cs typeface="Times New Roman" pitchFamily="18" charset="0"/>
              </a:rPr>
              <a:t>UNIVERSITE ZIANE ACHOUR </a:t>
            </a:r>
          </a:p>
          <a:p>
            <a:pPr>
              <a:spcBef>
                <a:spcPct val="50000"/>
              </a:spcBef>
            </a:pPr>
            <a:r>
              <a:rPr lang="fr-FR" sz="3200" b="1" i="1" dirty="0" smtClean="0">
                <a:solidFill>
                  <a:srgbClr val="FF33CC"/>
                </a:solidFill>
                <a:cs typeface="Times New Roman" pitchFamily="18" charset="0"/>
              </a:rPr>
              <a:t>DJELFA</a:t>
            </a:r>
            <a:endParaRPr lang="fr-FR" sz="3200" b="1" i="1" dirty="0">
              <a:solidFill>
                <a:srgbClr val="FF66FF"/>
              </a:solidFill>
              <a:cs typeface="Times New Roman" pitchFamily="18" charset="0"/>
            </a:endParaRPr>
          </a:p>
        </p:txBody>
      </p:sp>
      <p:sp>
        <p:nvSpPr>
          <p:cNvPr id="3101" name="Text Box 29"/>
          <p:cNvSpPr txBox="1">
            <a:spLocks noChangeArrowheads="1"/>
          </p:cNvSpPr>
          <p:nvPr/>
        </p:nvSpPr>
        <p:spPr bwMode="auto">
          <a:xfrm>
            <a:off x="5580063" y="4508503"/>
            <a:ext cx="3276600" cy="938719"/>
          </a:xfrm>
          <a:prstGeom prst="rect">
            <a:avLst/>
          </a:prstGeom>
          <a:noFill/>
          <a:ln w="12700">
            <a:noFill/>
            <a:miter lim="800000"/>
            <a:headEnd type="none" w="sm" len="sm"/>
            <a:tailEnd type="none" w="sm" len="sm"/>
          </a:ln>
          <a:effectLst/>
        </p:spPr>
        <p:txBody>
          <a:bodyPr>
            <a:spAutoFit/>
          </a:bodyPr>
          <a:lstStyle/>
          <a:p>
            <a:pPr algn="l">
              <a:spcBef>
                <a:spcPct val="50000"/>
              </a:spcBef>
            </a:pPr>
            <a:r>
              <a:rPr lang="fr-FR" sz="2800" b="1" i="1" dirty="0" smtClean="0">
                <a:solidFill>
                  <a:srgbClr val="CCFFFF"/>
                </a:solidFill>
                <a:latin typeface="Times New Roman" pitchFamily="18" charset="0"/>
              </a:rPr>
              <a:t>   </a:t>
            </a:r>
            <a:r>
              <a:rPr lang="fr-FR" sz="2400" b="1" i="1" dirty="0" smtClean="0">
                <a:latin typeface="Times New Roman" pitchFamily="18" charset="0"/>
              </a:rPr>
              <a:t>Présentée </a:t>
            </a:r>
            <a:r>
              <a:rPr lang="fr-FR" sz="2400" b="1" i="1" dirty="0">
                <a:latin typeface="Times New Roman" pitchFamily="18" charset="0"/>
              </a:rPr>
              <a:t>par </a:t>
            </a:r>
            <a:r>
              <a:rPr lang="fr-FR" sz="2400" b="1" i="1" dirty="0" smtClean="0">
                <a:latin typeface="Times New Roman" pitchFamily="18" charset="0"/>
              </a:rPr>
              <a:t>:</a:t>
            </a:r>
            <a:r>
              <a:rPr lang="fr-FR" sz="2400" b="1" i="1" dirty="0" smtClean="0">
                <a:solidFill>
                  <a:srgbClr val="CCFFFF"/>
                </a:solidFill>
                <a:latin typeface="Times New Roman" pitchFamily="18" charset="0"/>
              </a:rPr>
              <a:t>:</a:t>
            </a:r>
            <a:endParaRPr lang="fr-FR" sz="2400" b="1" i="1" dirty="0">
              <a:solidFill>
                <a:srgbClr val="CCFFFF"/>
              </a:solidFill>
              <a:latin typeface="Times New Roman" pitchFamily="18" charset="0"/>
            </a:endParaRPr>
          </a:p>
          <a:p>
            <a:pPr algn="l">
              <a:spcBef>
                <a:spcPct val="50000"/>
              </a:spcBef>
            </a:pPr>
            <a:r>
              <a:rPr lang="fr-FR" b="1" i="1" dirty="0" smtClean="0"/>
              <a:t>         Zebda oumelkheir</a:t>
            </a:r>
            <a:endParaRPr lang="fr-FR" dirty="0"/>
          </a:p>
        </p:txBody>
      </p:sp>
      <p:sp>
        <p:nvSpPr>
          <p:cNvPr id="3103" name="Text Box 31"/>
          <p:cNvSpPr txBox="1">
            <a:spLocks noChangeArrowheads="1"/>
          </p:cNvSpPr>
          <p:nvPr/>
        </p:nvSpPr>
        <p:spPr bwMode="auto">
          <a:xfrm>
            <a:off x="755651" y="4581527"/>
            <a:ext cx="3627439" cy="978729"/>
          </a:xfrm>
          <a:prstGeom prst="rect">
            <a:avLst/>
          </a:prstGeom>
          <a:noFill/>
          <a:ln w="12700">
            <a:noFill/>
            <a:miter lim="800000"/>
            <a:headEnd type="none" w="sm" len="sm"/>
            <a:tailEnd type="none" w="sm" len="sm"/>
          </a:ln>
          <a:effectLst/>
        </p:spPr>
        <p:txBody>
          <a:bodyPr wrap="square">
            <a:spAutoFit/>
          </a:bodyPr>
          <a:lstStyle/>
          <a:p>
            <a:pPr algn="l">
              <a:lnSpc>
                <a:spcPct val="110000"/>
              </a:lnSpc>
              <a:spcBef>
                <a:spcPct val="50000"/>
              </a:spcBef>
            </a:pPr>
            <a:r>
              <a:rPr lang="fr-FR" sz="2400" b="1" i="1" dirty="0" smtClean="0">
                <a:latin typeface="Times New Roman" pitchFamily="18" charset="0"/>
              </a:rPr>
              <a:t>Encadré par </a:t>
            </a:r>
            <a:r>
              <a:rPr lang="fr-FR" sz="2400" b="1" i="1" dirty="0">
                <a:latin typeface="Times New Roman" pitchFamily="18" charset="0"/>
              </a:rPr>
              <a:t>:</a:t>
            </a:r>
          </a:p>
          <a:p>
            <a:pPr algn="l">
              <a:lnSpc>
                <a:spcPct val="110000"/>
              </a:lnSpc>
              <a:spcBef>
                <a:spcPct val="20000"/>
              </a:spcBef>
            </a:pPr>
            <a:r>
              <a:rPr lang="en-US" b="1" i="1" dirty="0"/>
              <a:t>          </a:t>
            </a:r>
            <a:r>
              <a:rPr lang="en-US" b="1" i="1" dirty="0" smtClean="0"/>
              <a:t>Mr:Bekhiti.M</a:t>
            </a:r>
            <a:endParaRPr lang="fr-FR" sz="2400" b="1" i="1" dirty="0">
              <a:solidFill>
                <a:srgbClr val="CCFFFF"/>
              </a:solidFill>
              <a:latin typeface="Times New Roman" pitchFamily="18" charset="0"/>
            </a:endParaRPr>
          </a:p>
        </p:txBody>
      </p:sp>
      <p:sp>
        <p:nvSpPr>
          <p:cNvPr id="3106" name="WordArt 34"/>
          <p:cNvSpPr>
            <a:spLocks noChangeArrowheads="1" noChangeShapeType="1" noTextEdit="1"/>
          </p:cNvSpPr>
          <p:nvPr/>
        </p:nvSpPr>
        <p:spPr bwMode="auto">
          <a:xfrm>
            <a:off x="2928927" y="1428736"/>
            <a:ext cx="3960812" cy="360362"/>
          </a:xfrm>
          <a:prstGeom prst="rect">
            <a:avLst/>
          </a:prstGeom>
        </p:spPr>
        <p:txBody>
          <a:bodyPr wrap="none" fromWordArt="1">
            <a:prstTxWarp prst="textPlain">
              <a:avLst>
                <a:gd name="adj" fmla="val 50000"/>
              </a:avLst>
            </a:prstTxWarp>
          </a:bodyPr>
          <a:lstStyle/>
          <a:p>
            <a:r>
              <a:rPr lang="fr-FR" sz="2400" kern="10" dirty="0">
                <a:ln w="19050">
                  <a:solidFill>
                    <a:srgbClr val="99CCFF"/>
                  </a:solidFill>
                  <a:round/>
                  <a:headEnd/>
                  <a:tailEnd/>
                </a:ln>
                <a:solidFill>
                  <a:srgbClr val="666699"/>
                </a:solidFill>
                <a:effectLst>
                  <a:outerShdw dist="35921" dir="2700000" algn="ctr" rotWithShape="0">
                    <a:srgbClr val="990000"/>
                  </a:outerShdw>
                </a:effectLst>
                <a:latin typeface="Impact"/>
              </a:rPr>
              <a:t>PROJET DE FIN D’ETUDE</a:t>
            </a:r>
          </a:p>
        </p:txBody>
      </p:sp>
      <p:sp>
        <p:nvSpPr>
          <p:cNvPr id="314370" name="Rectangle 1026"/>
          <p:cNvSpPr>
            <a:spLocks noChangeArrowheads="1"/>
          </p:cNvSpPr>
          <p:nvPr/>
        </p:nvSpPr>
        <p:spPr bwMode="auto">
          <a:xfrm>
            <a:off x="3779914" y="6165306"/>
            <a:ext cx="1518364" cy="461665"/>
          </a:xfrm>
          <a:prstGeom prst="rect">
            <a:avLst/>
          </a:prstGeom>
          <a:noFill/>
          <a:ln w="12700">
            <a:noFill/>
            <a:miter lim="800000"/>
            <a:headEnd type="none" w="sm" len="sm"/>
            <a:tailEnd type="none" w="sm" len="sm"/>
          </a:ln>
          <a:effectLst/>
        </p:spPr>
        <p:txBody>
          <a:bodyPr wrap="none" anchor="ctr">
            <a:spAutoFit/>
          </a:bodyPr>
          <a:lstStyle/>
          <a:p>
            <a:r>
              <a:rPr lang="fr-FR" sz="2400" b="1" dirty="0" smtClean="0">
                <a:solidFill>
                  <a:srgbClr val="FF33CC"/>
                </a:solidFill>
                <a:latin typeface="Times New Roman" pitchFamily="18" charset="0"/>
              </a:rPr>
              <a:t>2013-2014</a:t>
            </a:r>
            <a:endParaRPr lang="fr-FR" sz="2400" b="1" dirty="0">
              <a:latin typeface="Times New Roman" pitchFamily="18" charset="0"/>
            </a:endParaRPr>
          </a:p>
        </p:txBody>
      </p:sp>
      <p:pic>
        <p:nvPicPr>
          <p:cNvPr id="314371" name="Picture 1027" descr="BD15034_"/>
          <p:cNvPicPr>
            <a:picLocks noChangeAspect="1" noChangeArrowheads="1"/>
          </p:cNvPicPr>
          <p:nvPr/>
        </p:nvPicPr>
        <p:blipFill>
          <a:blip r:embed="rId4" cstate="print"/>
          <a:srcRect/>
          <a:stretch>
            <a:fillRect/>
          </a:stretch>
        </p:blipFill>
        <p:spPr bwMode="auto">
          <a:xfrm>
            <a:off x="3000365" y="6000770"/>
            <a:ext cx="3168651" cy="92075"/>
          </a:xfrm>
          <a:prstGeom prst="rect">
            <a:avLst/>
          </a:prstGeom>
          <a:noFill/>
          <a:ln w="9525">
            <a:noFill/>
            <a:miter lim="800000"/>
            <a:headEnd/>
            <a:tailEnd/>
          </a:ln>
        </p:spPr>
      </p:pic>
      <p:pic>
        <p:nvPicPr>
          <p:cNvPr id="314372" name="Picture 1028" descr="BD21315_"/>
          <p:cNvPicPr>
            <a:picLocks noChangeAspect="1" noChangeArrowheads="1"/>
          </p:cNvPicPr>
          <p:nvPr/>
        </p:nvPicPr>
        <p:blipFill>
          <a:blip r:embed="rId5" cstate="print"/>
          <a:srcRect/>
          <a:stretch>
            <a:fillRect/>
          </a:stretch>
        </p:blipFill>
        <p:spPr bwMode="auto">
          <a:xfrm>
            <a:off x="2571737" y="571482"/>
            <a:ext cx="4221163" cy="244475"/>
          </a:xfrm>
          <a:prstGeom prst="rect">
            <a:avLst/>
          </a:prstGeom>
          <a:noFill/>
          <a:ln w="9525">
            <a:noFill/>
            <a:miter lim="800000"/>
            <a:headEnd/>
            <a:tailEnd/>
          </a:ln>
        </p:spPr>
      </p:pic>
      <p:sp>
        <p:nvSpPr>
          <p:cNvPr id="13" name="ZoneTexte 12"/>
          <p:cNvSpPr txBox="1"/>
          <p:nvPr/>
        </p:nvSpPr>
        <p:spPr>
          <a:xfrm>
            <a:off x="0" y="2348880"/>
            <a:ext cx="9144000" cy="1384995"/>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r-FR" sz="2800" dirty="0" smtClean="0"/>
              <a:t>Estimation mathématique du potentiel et de la pression de gonflement de sol par l’utilisant un logiciel de calcul « </a:t>
            </a:r>
            <a:r>
              <a:rPr lang="fr-FR" sz="2800" dirty="0" err="1" smtClean="0"/>
              <a:t>scilab</a:t>
            </a:r>
            <a:r>
              <a:rPr lang="fr-FR" sz="2800" dirty="0" smtClean="0"/>
              <a:t> »</a:t>
            </a:r>
            <a:endParaRPr lang="fr-FR" sz="2800" dirty="0"/>
          </a:p>
        </p:txBody>
      </p:sp>
    </p:spTree>
    <p:custDataLst>
      <p:tags r:id="rId1"/>
    </p:custDataLst>
  </p:cSld>
  <p:clrMapOvr>
    <a:masterClrMapping/>
  </p:clrMapOvr>
  <p:transition advTm="8628">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100"/>
                                        </p:tgtEl>
                                        <p:attrNameLst>
                                          <p:attrName>style.visibility</p:attrName>
                                        </p:attrNameLst>
                                      </p:cBhvr>
                                      <p:to>
                                        <p:strVal val="visible"/>
                                      </p:to>
                                    </p:set>
                                    <p:animEffect transition="in" filter="slide(fromBottom)">
                                      <p:cBhvr>
                                        <p:cTn id="7" dur="3000"/>
                                        <p:tgtEl>
                                          <p:spTgt spid="3100"/>
                                        </p:tgtEl>
                                      </p:cBhvr>
                                    </p:animEffect>
                                  </p:childTnLst>
                                </p:cTn>
                              </p:par>
                            </p:childTnLst>
                          </p:cTn>
                        </p:par>
                        <p:par>
                          <p:cTn id="8" fill="hold">
                            <p:stCondLst>
                              <p:cond delay="3000"/>
                            </p:stCondLst>
                            <p:childTnLst>
                              <p:par>
                                <p:cTn id="9" presetID="4" presetClass="entr" presetSubtype="16" fill="hold" nodeType="afterEffect">
                                  <p:stCondLst>
                                    <p:cond delay="0"/>
                                  </p:stCondLst>
                                  <p:childTnLst>
                                    <p:set>
                                      <p:cBhvr>
                                        <p:cTn id="10" dur="1" fill="hold">
                                          <p:stCondLst>
                                            <p:cond delay="0"/>
                                          </p:stCondLst>
                                        </p:cTn>
                                        <p:tgtEl>
                                          <p:spTgt spid="314372"/>
                                        </p:tgtEl>
                                        <p:attrNameLst>
                                          <p:attrName>style.visibility</p:attrName>
                                        </p:attrNameLst>
                                      </p:cBhvr>
                                      <p:to>
                                        <p:strVal val="visible"/>
                                      </p:to>
                                    </p:set>
                                    <p:animEffect transition="in" filter="box(in)">
                                      <p:cBhvr>
                                        <p:cTn id="11" dur="3000"/>
                                        <p:tgtEl>
                                          <p:spTgt spid="314372"/>
                                        </p:tgtEl>
                                      </p:cBhvr>
                                    </p:animEffect>
                                  </p:childTnLst>
                                </p:cTn>
                              </p:par>
                              <p:par>
                                <p:cTn id="12" presetID="17" presetClass="entr" presetSubtype="10" fill="hold" grpId="0" nodeType="withEffect">
                                  <p:stCondLst>
                                    <p:cond delay="0"/>
                                  </p:stCondLst>
                                  <p:childTnLst>
                                    <p:set>
                                      <p:cBhvr>
                                        <p:cTn id="13" dur="1" fill="hold">
                                          <p:stCondLst>
                                            <p:cond delay="0"/>
                                          </p:stCondLst>
                                        </p:cTn>
                                        <p:tgtEl>
                                          <p:spTgt spid="3106"/>
                                        </p:tgtEl>
                                        <p:attrNameLst>
                                          <p:attrName>style.visibility</p:attrName>
                                        </p:attrNameLst>
                                      </p:cBhvr>
                                      <p:to>
                                        <p:strVal val="visible"/>
                                      </p:to>
                                    </p:set>
                                    <p:anim calcmode="lin" valueType="num">
                                      <p:cBhvr>
                                        <p:cTn id="14" dur="3000" fill="hold"/>
                                        <p:tgtEl>
                                          <p:spTgt spid="3106"/>
                                        </p:tgtEl>
                                        <p:attrNameLst>
                                          <p:attrName>ppt_w</p:attrName>
                                        </p:attrNameLst>
                                      </p:cBhvr>
                                      <p:tavLst>
                                        <p:tav tm="0">
                                          <p:val>
                                            <p:fltVal val="0"/>
                                          </p:val>
                                        </p:tav>
                                        <p:tav tm="100000">
                                          <p:val>
                                            <p:strVal val="#ppt_w"/>
                                          </p:val>
                                        </p:tav>
                                      </p:tavLst>
                                    </p:anim>
                                    <p:anim calcmode="lin" valueType="num">
                                      <p:cBhvr>
                                        <p:cTn id="15" dur="3000" fill="hold"/>
                                        <p:tgtEl>
                                          <p:spTgt spid="3106"/>
                                        </p:tgtEl>
                                        <p:attrNameLst>
                                          <p:attrName>ppt_h</p:attrName>
                                        </p:attrNameLst>
                                      </p:cBhvr>
                                      <p:tavLst>
                                        <p:tav tm="0">
                                          <p:val>
                                            <p:strVal val="#ppt_h"/>
                                          </p:val>
                                        </p:tav>
                                        <p:tav tm="100000">
                                          <p:val>
                                            <p:strVal val="#ppt_h"/>
                                          </p:val>
                                        </p:tav>
                                      </p:tavLst>
                                    </p:anim>
                                  </p:childTnLst>
                                </p:cTn>
                              </p:par>
                              <p:par>
                                <p:cTn id="16" presetID="4" presetClass="entr" presetSubtype="16"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ox(in)">
                                      <p:cBhvr>
                                        <p:cTn id="18" dur="3000"/>
                                        <p:tgtEl>
                                          <p:spTgt spid="13"/>
                                        </p:tgtEl>
                                      </p:cBhvr>
                                    </p:animEffect>
                                  </p:childTnLst>
                                </p:cTn>
                              </p:par>
                              <p:par>
                                <p:cTn id="19" presetID="38" presetClass="entr" presetSubtype="0" accel="50000" fill="hold" grpId="0" nodeType="withEffect">
                                  <p:stCondLst>
                                    <p:cond delay="0"/>
                                  </p:stCondLst>
                                  <p:iterate type="lt">
                                    <p:tmPct val="50000"/>
                                  </p:iterate>
                                  <p:childTnLst>
                                    <p:set>
                                      <p:cBhvr>
                                        <p:cTn id="20" dur="1" fill="hold">
                                          <p:stCondLst>
                                            <p:cond delay="0"/>
                                          </p:stCondLst>
                                        </p:cTn>
                                        <p:tgtEl>
                                          <p:spTgt spid="3103"/>
                                        </p:tgtEl>
                                        <p:attrNameLst>
                                          <p:attrName>style.visibility</p:attrName>
                                        </p:attrNameLst>
                                      </p:cBhvr>
                                      <p:to>
                                        <p:strVal val="visible"/>
                                      </p:to>
                                    </p:set>
                                    <p:set>
                                      <p:cBhvr>
                                        <p:cTn id="21" dur="1344" fill="hold">
                                          <p:stCondLst>
                                            <p:cond delay="0"/>
                                          </p:stCondLst>
                                        </p:cTn>
                                        <p:tgtEl>
                                          <p:spTgt spid="3103"/>
                                        </p:tgtEl>
                                        <p:attrNameLst>
                                          <p:attrName>style.rotation</p:attrName>
                                        </p:attrNameLst>
                                      </p:cBhvr>
                                      <p:to>
                                        <p:strVal val="-45.0"/>
                                      </p:to>
                                    </p:set>
                                    <p:anim calcmode="lin" valueType="num">
                                      <p:cBhvr>
                                        <p:cTn id="22" dur="1344" fill="hold">
                                          <p:stCondLst>
                                            <p:cond delay="1344"/>
                                          </p:stCondLst>
                                        </p:cTn>
                                        <p:tgtEl>
                                          <p:spTgt spid="3103"/>
                                        </p:tgtEl>
                                        <p:attrNameLst>
                                          <p:attrName>style.rotation</p:attrName>
                                        </p:attrNameLst>
                                      </p:cBhvr>
                                      <p:tavLst>
                                        <p:tav tm="0">
                                          <p:val>
                                            <p:fltVal val="-45"/>
                                          </p:val>
                                        </p:tav>
                                        <p:tav tm="69900">
                                          <p:val>
                                            <p:fltVal val="45"/>
                                          </p:val>
                                        </p:tav>
                                        <p:tav tm="100000">
                                          <p:val>
                                            <p:fltVal val="0"/>
                                          </p:val>
                                        </p:tav>
                                      </p:tavLst>
                                    </p:anim>
                                    <p:anim calcmode="lin" valueType="num">
                                      <p:cBhvr>
                                        <p:cTn id="23" dur="1344" fill="hold">
                                          <p:stCondLst>
                                            <p:cond delay="0"/>
                                          </p:stCondLst>
                                        </p:cTn>
                                        <p:tgtEl>
                                          <p:spTgt spid="3103"/>
                                        </p:tgtEl>
                                        <p:attrNameLst>
                                          <p:attrName>ppt_y</p:attrName>
                                        </p:attrNameLst>
                                      </p:cBhvr>
                                      <p:tavLst>
                                        <p:tav tm="0">
                                          <p:val>
                                            <p:strVal val="#ppt_y-1"/>
                                          </p:val>
                                        </p:tav>
                                        <p:tav tm="100000">
                                          <p:val>
                                            <p:strVal val="#ppt_y-(0.354*#ppt_w-0.172*#ppt_h)"/>
                                          </p:val>
                                        </p:tav>
                                      </p:tavLst>
                                    </p:anim>
                                    <p:anim calcmode="lin" valueType="num">
                                      <p:cBhvr>
                                        <p:cTn id="24" dur="456" decel="50000" autoRev="1" fill="hold">
                                          <p:stCondLst>
                                            <p:cond delay="1344"/>
                                          </p:stCondLst>
                                        </p:cTn>
                                        <p:tgtEl>
                                          <p:spTgt spid="3103"/>
                                        </p:tgtEl>
                                        <p:attrNameLst>
                                          <p:attrName>ppt_y</p:attrName>
                                        </p:attrNameLst>
                                      </p:cBhvr>
                                      <p:tavLst>
                                        <p:tav tm="0">
                                          <p:val>
                                            <p:strVal val="#ppt_y-(0.354*#ppt_w-0.172*#ppt_h)"/>
                                          </p:val>
                                        </p:tav>
                                        <p:tav tm="100000">
                                          <p:val>
                                            <p:strVal val="#ppt_y-(0.354*#ppt_w-0.172*#ppt_h)-#ppt_h/2"/>
                                          </p:val>
                                        </p:tav>
                                      </p:tavLst>
                                    </p:anim>
                                    <p:anim calcmode="lin" valueType="num">
                                      <p:cBhvr>
                                        <p:cTn id="25" dur="420" fill="hold">
                                          <p:stCondLst>
                                            <p:cond delay="2580"/>
                                          </p:stCondLst>
                                        </p:cTn>
                                        <p:tgtEl>
                                          <p:spTgt spid="3103"/>
                                        </p:tgtEl>
                                        <p:attrNameLst>
                                          <p:attrName>ppt_y</p:attrName>
                                        </p:attrNameLst>
                                      </p:cBhvr>
                                      <p:tavLst>
                                        <p:tav tm="0">
                                          <p:val>
                                            <p:strVal val="#ppt_y-(0.354*#ppt_w-0.172*#ppt_h)"/>
                                          </p:val>
                                        </p:tav>
                                        <p:tav tm="100000">
                                          <p:val>
                                            <p:strVal val="#ppt_y"/>
                                          </p:val>
                                        </p:tav>
                                      </p:tavLst>
                                    </p:anim>
                                  </p:childTnLst>
                                </p:cTn>
                              </p:par>
                              <p:par>
                                <p:cTn id="26" presetID="38" presetClass="entr" presetSubtype="0" accel="50000" fill="hold" grpId="0" nodeType="withEffect">
                                  <p:stCondLst>
                                    <p:cond delay="0"/>
                                  </p:stCondLst>
                                  <p:iterate type="lt">
                                    <p:tmPct val="50000"/>
                                  </p:iterate>
                                  <p:childTnLst>
                                    <p:set>
                                      <p:cBhvr>
                                        <p:cTn id="27" dur="1" fill="hold">
                                          <p:stCondLst>
                                            <p:cond delay="0"/>
                                          </p:stCondLst>
                                        </p:cTn>
                                        <p:tgtEl>
                                          <p:spTgt spid="3101"/>
                                        </p:tgtEl>
                                        <p:attrNameLst>
                                          <p:attrName>style.visibility</p:attrName>
                                        </p:attrNameLst>
                                      </p:cBhvr>
                                      <p:to>
                                        <p:strVal val="visible"/>
                                      </p:to>
                                    </p:set>
                                    <p:set>
                                      <p:cBhvr>
                                        <p:cTn id="28" dur="1356" fill="hold">
                                          <p:stCondLst>
                                            <p:cond delay="0"/>
                                          </p:stCondLst>
                                        </p:cTn>
                                        <p:tgtEl>
                                          <p:spTgt spid="3101"/>
                                        </p:tgtEl>
                                        <p:attrNameLst>
                                          <p:attrName>style.rotation</p:attrName>
                                        </p:attrNameLst>
                                      </p:cBhvr>
                                      <p:to>
                                        <p:strVal val="-45.0"/>
                                      </p:to>
                                    </p:set>
                                    <p:anim calcmode="lin" valueType="num">
                                      <p:cBhvr>
                                        <p:cTn id="29" dur="1356" fill="hold">
                                          <p:stCondLst>
                                            <p:cond delay="1356"/>
                                          </p:stCondLst>
                                        </p:cTn>
                                        <p:tgtEl>
                                          <p:spTgt spid="3101"/>
                                        </p:tgtEl>
                                        <p:attrNameLst>
                                          <p:attrName>style.rotation</p:attrName>
                                        </p:attrNameLst>
                                      </p:cBhvr>
                                      <p:tavLst>
                                        <p:tav tm="0">
                                          <p:val>
                                            <p:fltVal val="-45"/>
                                          </p:val>
                                        </p:tav>
                                        <p:tav tm="69900">
                                          <p:val>
                                            <p:fltVal val="45"/>
                                          </p:val>
                                        </p:tav>
                                        <p:tav tm="100000">
                                          <p:val>
                                            <p:fltVal val="0"/>
                                          </p:val>
                                        </p:tav>
                                      </p:tavLst>
                                    </p:anim>
                                    <p:anim calcmode="lin" valueType="num">
                                      <p:cBhvr>
                                        <p:cTn id="30" dur="1356" fill="hold">
                                          <p:stCondLst>
                                            <p:cond delay="0"/>
                                          </p:stCondLst>
                                        </p:cTn>
                                        <p:tgtEl>
                                          <p:spTgt spid="3101"/>
                                        </p:tgtEl>
                                        <p:attrNameLst>
                                          <p:attrName>ppt_y</p:attrName>
                                        </p:attrNameLst>
                                      </p:cBhvr>
                                      <p:tavLst>
                                        <p:tav tm="0">
                                          <p:val>
                                            <p:strVal val="#ppt_y-1"/>
                                          </p:val>
                                        </p:tav>
                                        <p:tav tm="100000">
                                          <p:val>
                                            <p:strVal val="#ppt_y-(0.354*#ppt_w-0.172*#ppt_h)"/>
                                          </p:val>
                                        </p:tav>
                                      </p:tavLst>
                                    </p:anim>
                                    <p:anim calcmode="lin" valueType="num">
                                      <p:cBhvr>
                                        <p:cTn id="31" dur="444" decel="50000" autoRev="1" fill="hold">
                                          <p:stCondLst>
                                            <p:cond delay="1356"/>
                                          </p:stCondLst>
                                        </p:cTn>
                                        <p:tgtEl>
                                          <p:spTgt spid="3101"/>
                                        </p:tgtEl>
                                        <p:attrNameLst>
                                          <p:attrName>ppt_y</p:attrName>
                                        </p:attrNameLst>
                                      </p:cBhvr>
                                      <p:tavLst>
                                        <p:tav tm="0">
                                          <p:val>
                                            <p:strVal val="#ppt_y-(0.354*#ppt_w-0.172*#ppt_h)"/>
                                          </p:val>
                                        </p:tav>
                                        <p:tav tm="100000">
                                          <p:val>
                                            <p:strVal val="#ppt_y-(0.354*#ppt_w-0.172*#ppt_h)-#ppt_h/2"/>
                                          </p:val>
                                        </p:tav>
                                      </p:tavLst>
                                    </p:anim>
                                    <p:anim calcmode="lin" valueType="num">
                                      <p:cBhvr>
                                        <p:cTn id="32" dur="420" fill="hold">
                                          <p:stCondLst>
                                            <p:cond delay="2580"/>
                                          </p:stCondLst>
                                        </p:cTn>
                                        <p:tgtEl>
                                          <p:spTgt spid="3101"/>
                                        </p:tgtEl>
                                        <p:attrNameLst>
                                          <p:attrName>ppt_y</p:attrName>
                                        </p:attrNameLst>
                                      </p:cBhvr>
                                      <p:tavLst>
                                        <p:tav tm="0">
                                          <p:val>
                                            <p:strVal val="#ppt_y-(0.354*#ppt_w-0.172*#ppt_h)"/>
                                          </p:val>
                                        </p:tav>
                                        <p:tav tm="100000">
                                          <p:val>
                                            <p:strVal val="#ppt_y"/>
                                          </p:val>
                                        </p:tav>
                                      </p:tavLst>
                                    </p:anim>
                                  </p:childTnLst>
                                </p:cTn>
                              </p:par>
                              <p:par>
                                <p:cTn id="33" presetID="6" presetClass="entr" presetSubtype="16" fill="hold" nodeType="withEffect">
                                  <p:stCondLst>
                                    <p:cond delay="0"/>
                                  </p:stCondLst>
                                  <p:childTnLst>
                                    <p:set>
                                      <p:cBhvr>
                                        <p:cTn id="34" dur="1" fill="hold">
                                          <p:stCondLst>
                                            <p:cond delay="0"/>
                                          </p:stCondLst>
                                        </p:cTn>
                                        <p:tgtEl>
                                          <p:spTgt spid="314371"/>
                                        </p:tgtEl>
                                        <p:attrNameLst>
                                          <p:attrName>style.visibility</p:attrName>
                                        </p:attrNameLst>
                                      </p:cBhvr>
                                      <p:to>
                                        <p:strVal val="visible"/>
                                      </p:to>
                                    </p:set>
                                    <p:animEffect transition="in" filter="circle(in)">
                                      <p:cBhvr>
                                        <p:cTn id="35" dur="3000"/>
                                        <p:tgtEl>
                                          <p:spTgt spid="314371"/>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314370"/>
                                        </p:tgtEl>
                                        <p:attrNameLst>
                                          <p:attrName>style.visibility</p:attrName>
                                        </p:attrNameLst>
                                      </p:cBhvr>
                                      <p:to>
                                        <p:strVal val="visible"/>
                                      </p:to>
                                    </p:set>
                                    <p:animEffect transition="in" filter="fade">
                                      <p:cBhvr>
                                        <p:cTn id="38" dur="3000"/>
                                        <p:tgtEl>
                                          <p:spTgt spid="314370"/>
                                        </p:tgtEl>
                                      </p:cBhvr>
                                    </p:animEffect>
                                    <p:anim calcmode="lin" valueType="num">
                                      <p:cBhvr>
                                        <p:cTn id="39" dur="3000" fill="hold"/>
                                        <p:tgtEl>
                                          <p:spTgt spid="314370"/>
                                        </p:tgtEl>
                                        <p:attrNameLst>
                                          <p:attrName>ppt_x</p:attrName>
                                        </p:attrNameLst>
                                      </p:cBhvr>
                                      <p:tavLst>
                                        <p:tav tm="0">
                                          <p:val>
                                            <p:strVal val="#ppt_x"/>
                                          </p:val>
                                        </p:tav>
                                        <p:tav tm="100000">
                                          <p:val>
                                            <p:strVal val="#ppt_x"/>
                                          </p:val>
                                        </p:tav>
                                      </p:tavLst>
                                    </p:anim>
                                    <p:anim calcmode="lin" valueType="num">
                                      <p:cBhvr>
                                        <p:cTn id="40" dur="3000" fill="hold"/>
                                        <p:tgtEl>
                                          <p:spTgt spid="3143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0" grpId="0"/>
      <p:bldP spid="3101" grpId="0"/>
      <p:bldP spid="3103" grpId="0"/>
      <p:bldP spid="3106" grpId="0"/>
      <p:bldP spid="314370"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00232" y="714356"/>
            <a:ext cx="4572000" cy="830997"/>
          </a:xfrm>
          <a:prstGeom prst="rect">
            <a:avLst/>
          </a:prstGeom>
        </p:spPr>
        <p:txBody>
          <a:bodyPr wrap="square">
            <a:spAutoFit/>
          </a:bodyPr>
          <a:lstStyle/>
          <a:p>
            <a:r>
              <a:rPr lang="fr-FR" sz="2400" b="1" dirty="0" smtClean="0">
                <a:latin typeface="Times New Roman" pitchFamily="18" charset="0"/>
                <a:cs typeface="Times New Roman" pitchFamily="18" charset="0"/>
              </a:rPr>
              <a:t>LES FACTEURS AFFECTANT LE GONFLEMENT </a:t>
            </a:r>
          </a:p>
        </p:txBody>
      </p:sp>
      <p:sp>
        <p:nvSpPr>
          <p:cNvPr id="4" name="Oval 11"/>
          <p:cNvSpPr>
            <a:spLocks noChangeArrowheads="1"/>
          </p:cNvSpPr>
          <p:nvPr/>
        </p:nvSpPr>
        <p:spPr bwMode="auto">
          <a:xfrm>
            <a:off x="5715008" y="357168"/>
            <a:ext cx="2971800" cy="441325"/>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1</a:t>
            </a:r>
            <a:endParaRPr lang="fr-FR" sz="1400" b="1" dirty="0">
              <a:solidFill>
                <a:srgbClr val="000099"/>
              </a:solidFill>
            </a:endParaRPr>
          </a:p>
        </p:txBody>
      </p:sp>
      <p:sp>
        <p:nvSpPr>
          <p:cNvPr id="5" name="AutoShape 18"/>
          <p:cNvSpPr>
            <a:spLocks noChangeArrowheads="1"/>
          </p:cNvSpPr>
          <p:nvPr/>
        </p:nvSpPr>
        <p:spPr bwMode="auto">
          <a:xfrm rot="7440204">
            <a:off x="2947609" y="1458356"/>
            <a:ext cx="403207" cy="431800"/>
          </a:xfrm>
          <a:prstGeom prst="rightArrow">
            <a:avLst>
              <a:gd name="adj1" fmla="val 50000"/>
              <a:gd name="adj2" fmla="val 31526"/>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anchor="ctr">
            <a:flatTx/>
          </a:bodyPr>
          <a:lstStyle/>
          <a:p>
            <a:endParaRPr lang="fr-FR" dirty="0"/>
          </a:p>
        </p:txBody>
      </p:sp>
      <p:sp>
        <p:nvSpPr>
          <p:cNvPr id="8" name="AutoShape 25"/>
          <p:cNvSpPr>
            <a:spLocks noChangeArrowheads="1"/>
          </p:cNvSpPr>
          <p:nvPr/>
        </p:nvSpPr>
        <p:spPr bwMode="auto">
          <a:xfrm>
            <a:off x="2928926" y="2500306"/>
            <a:ext cx="287338" cy="28575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9" name="AutoShape 25"/>
          <p:cNvSpPr>
            <a:spLocks noChangeArrowheads="1"/>
          </p:cNvSpPr>
          <p:nvPr/>
        </p:nvSpPr>
        <p:spPr bwMode="auto">
          <a:xfrm>
            <a:off x="3000364" y="3286124"/>
            <a:ext cx="285752" cy="28575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11" name="AutoShape 25"/>
          <p:cNvSpPr>
            <a:spLocks noChangeArrowheads="1"/>
          </p:cNvSpPr>
          <p:nvPr/>
        </p:nvSpPr>
        <p:spPr bwMode="auto">
          <a:xfrm>
            <a:off x="2928926" y="4143380"/>
            <a:ext cx="285752" cy="357190"/>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14" name="AutoShape 25"/>
          <p:cNvSpPr>
            <a:spLocks noChangeArrowheads="1"/>
          </p:cNvSpPr>
          <p:nvPr/>
        </p:nvSpPr>
        <p:spPr bwMode="auto">
          <a:xfrm>
            <a:off x="2928926" y="5072074"/>
            <a:ext cx="285752" cy="214314"/>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16" name="AutoShape 10"/>
          <p:cNvSpPr>
            <a:spLocks noChangeArrowheads="1"/>
          </p:cNvSpPr>
          <p:nvPr/>
        </p:nvSpPr>
        <p:spPr bwMode="auto">
          <a:xfrm>
            <a:off x="1643042" y="2000240"/>
            <a:ext cx="2795588"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dirty="0">
                <a:solidFill>
                  <a:srgbClr val="FFFF00"/>
                </a:solidFill>
              </a:rPr>
              <a:t> </a:t>
            </a:r>
            <a:r>
              <a:rPr lang="fr-FR" b="1" i="1" dirty="0" smtClean="0"/>
              <a:t>Facteurs intrinsèques </a:t>
            </a:r>
            <a:r>
              <a:rPr lang="fr-FR" b="1" i="1" dirty="0"/>
              <a:t>  </a:t>
            </a:r>
          </a:p>
        </p:txBody>
      </p:sp>
      <p:sp>
        <p:nvSpPr>
          <p:cNvPr id="18" name="AutoShape 10"/>
          <p:cNvSpPr>
            <a:spLocks noChangeArrowheads="1"/>
          </p:cNvSpPr>
          <p:nvPr/>
        </p:nvSpPr>
        <p:spPr bwMode="auto">
          <a:xfrm>
            <a:off x="1571604" y="2786058"/>
            <a:ext cx="2795588"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a:t> </a:t>
            </a:r>
            <a:r>
              <a:rPr lang="fr-FR" b="1" i="1" dirty="0" smtClean="0"/>
              <a:t>Composition </a:t>
            </a:r>
          </a:p>
          <a:p>
            <a:r>
              <a:rPr lang="fr-FR" b="1" i="1" dirty="0" smtClean="0"/>
              <a:t>minéralogique</a:t>
            </a:r>
            <a:endParaRPr lang="fr-FR" b="1" i="1" dirty="0"/>
          </a:p>
        </p:txBody>
      </p:sp>
      <p:sp>
        <p:nvSpPr>
          <p:cNvPr id="19" name="AutoShape 10"/>
          <p:cNvSpPr>
            <a:spLocks noChangeArrowheads="1"/>
          </p:cNvSpPr>
          <p:nvPr/>
        </p:nvSpPr>
        <p:spPr bwMode="auto">
          <a:xfrm>
            <a:off x="1571604" y="3571876"/>
            <a:ext cx="2795588" cy="642942"/>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endParaRPr lang="fr-FR" b="1" dirty="0" smtClean="0">
              <a:solidFill>
                <a:srgbClr val="FFFF00"/>
              </a:solidFill>
            </a:endParaRPr>
          </a:p>
          <a:p>
            <a:r>
              <a:rPr lang="fr-FR" b="1" i="1" dirty="0" smtClean="0"/>
              <a:t> Capacité d’échange </a:t>
            </a:r>
          </a:p>
          <a:p>
            <a:r>
              <a:rPr lang="fr-FR" b="1" i="1" dirty="0" smtClean="0"/>
              <a:t>cationique (CEC) </a:t>
            </a:r>
          </a:p>
          <a:p>
            <a:pPr algn="ctr"/>
            <a:r>
              <a:rPr lang="fr-FR" b="1" i="1" dirty="0" smtClean="0"/>
              <a:t>  </a:t>
            </a:r>
            <a:endParaRPr lang="fr-FR" b="1" i="1" dirty="0"/>
          </a:p>
        </p:txBody>
      </p:sp>
      <p:sp>
        <p:nvSpPr>
          <p:cNvPr id="20" name="AutoShape 10"/>
          <p:cNvSpPr>
            <a:spLocks noChangeArrowheads="1"/>
          </p:cNvSpPr>
          <p:nvPr/>
        </p:nvSpPr>
        <p:spPr bwMode="auto">
          <a:xfrm>
            <a:off x="1571604" y="4500570"/>
            <a:ext cx="2795588" cy="571504"/>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endParaRPr lang="fr-FR" b="1" dirty="0" smtClean="0">
              <a:solidFill>
                <a:srgbClr val="FFFF00"/>
              </a:solidFill>
            </a:endParaRPr>
          </a:p>
          <a:p>
            <a:r>
              <a:rPr lang="fr-FR" b="1" dirty="0" smtClean="0">
                <a:solidFill>
                  <a:srgbClr val="FFFF00"/>
                </a:solidFill>
              </a:rPr>
              <a:t> </a:t>
            </a:r>
            <a:r>
              <a:rPr lang="fr-FR" b="1" dirty="0" smtClean="0"/>
              <a:t> </a:t>
            </a:r>
            <a:r>
              <a:rPr lang="fr-FR" b="1" i="1" dirty="0" smtClean="0"/>
              <a:t>Surface spécifique </a:t>
            </a:r>
          </a:p>
          <a:p>
            <a:r>
              <a:rPr lang="fr-FR" b="1" i="1" dirty="0" smtClean="0"/>
              <a:t>d’une particule argileuse</a:t>
            </a:r>
          </a:p>
          <a:p>
            <a:pPr algn="ctr"/>
            <a:r>
              <a:rPr lang="fr-FR" b="1" dirty="0">
                <a:solidFill>
                  <a:srgbClr val="FFFF00"/>
                </a:solidFill>
              </a:rPr>
              <a:t> </a:t>
            </a:r>
            <a:r>
              <a:rPr lang="fr-FR" dirty="0">
                <a:solidFill>
                  <a:srgbClr val="FFFF00"/>
                </a:solidFill>
              </a:rPr>
              <a:t> </a:t>
            </a:r>
          </a:p>
        </p:txBody>
      </p:sp>
      <p:sp>
        <p:nvSpPr>
          <p:cNvPr id="21" name="AutoShape 10"/>
          <p:cNvSpPr>
            <a:spLocks noChangeArrowheads="1"/>
          </p:cNvSpPr>
          <p:nvPr/>
        </p:nvSpPr>
        <p:spPr bwMode="auto">
          <a:xfrm>
            <a:off x="1714480" y="5286388"/>
            <a:ext cx="2795588"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a:t> </a:t>
            </a:r>
            <a:r>
              <a:rPr lang="fr-FR" b="1" i="1" dirty="0" smtClean="0"/>
              <a:t>Activité des argiles </a:t>
            </a:r>
            <a:r>
              <a:rPr lang="fr-FR" b="1" i="1" dirty="0"/>
              <a:t> </a:t>
            </a:r>
            <a:r>
              <a:rPr lang="fr-FR" dirty="0">
                <a:solidFill>
                  <a:srgbClr val="FFFF00"/>
                </a:solidFill>
              </a:rPr>
              <a:t> </a:t>
            </a:r>
          </a:p>
        </p:txBody>
      </p:sp>
      <p:sp>
        <p:nvSpPr>
          <p:cNvPr id="22" name="AutoShape 9"/>
          <p:cNvSpPr>
            <a:spLocks noChangeArrowheads="1"/>
          </p:cNvSpPr>
          <p:nvPr/>
        </p:nvSpPr>
        <p:spPr bwMode="auto">
          <a:xfrm rot="2653667">
            <a:off x="6320904" y="1463291"/>
            <a:ext cx="502513" cy="507639"/>
          </a:xfrm>
          <a:prstGeom prst="rightArrow">
            <a:avLst>
              <a:gd name="adj1" fmla="val 50000"/>
              <a:gd name="adj2" fmla="val 36887"/>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anchor="ctr">
            <a:flatTx/>
          </a:bodyPr>
          <a:lstStyle/>
          <a:p>
            <a:endParaRPr lang="fr-FR" dirty="0"/>
          </a:p>
        </p:txBody>
      </p:sp>
      <p:sp>
        <p:nvSpPr>
          <p:cNvPr id="24" name="AutoShape 25"/>
          <p:cNvSpPr>
            <a:spLocks noChangeArrowheads="1"/>
          </p:cNvSpPr>
          <p:nvPr/>
        </p:nvSpPr>
        <p:spPr bwMode="auto">
          <a:xfrm>
            <a:off x="6643702" y="2571744"/>
            <a:ext cx="357190" cy="357190"/>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5" name="AutoShape 11"/>
          <p:cNvSpPr>
            <a:spLocks noChangeArrowheads="1"/>
          </p:cNvSpPr>
          <p:nvPr/>
        </p:nvSpPr>
        <p:spPr bwMode="auto">
          <a:xfrm>
            <a:off x="5500694" y="2928934"/>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smtClean="0"/>
              <a:t>Teneur en eau initiale</a:t>
            </a:r>
            <a:endParaRPr lang="fr-FR" b="1" i="1" dirty="0"/>
          </a:p>
        </p:txBody>
      </p:sp>
      <p:sp>
        <p:nvSpPr>
          <p:cNvPr id="26" name="AutoShape 25"/>
          <p:cNvSpPr>
            <a:spLocks noChangeArrowheads="1"/>
          </p:cNvSpPr>
          <p:nvPr/>
        </p:nvSpPr>
        <p:spPr bwMode="auto">
          <a:xfrm>
            <a:off x="6715140" y="3429000"/>
            <a:ext cx="357190" cy="28575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7" name="AutoShape 11"/>
          <p:cNvSpPr>
            <a:spLocks noChangeArrowheads="1"/>
          </p:cNvSpPr>
          <p:nvPr/>
        </p:nvSpPr>
        <p:spPr bwMode="auto">
          <a:xfrm>
            <a:off x="5572132" y="3714752"/>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smtClean="0"/>
              <a:t>Densité sèche</a:t>
            </a:r>
            <a:endParaRPr lang="fr-FR" b="1" i="1" dirty="0"/>
          </a:p>
        </p:txBody>
      </p:sp>
      <p:sp>
        <p:nvSpPr>
          <p:cNvPr id="28" name="AutoShape 25"/>
          <p:cNvSpPr>
            <a:spLocks noChangeArrowheads="1"/>
          </p:cNvSpPr>
          <p:nvPr/>
        </p:nvSpPr>
        <p:spPr bwMode="auto">
          <a:xfrm>
            <a:off x="6786578" y="4214818"/>
            <a:ext cx="285752" cy="28575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9" name="AutoShape 11"/>
          <p:cNvSpPr>
            <a:spLocks noChangeArrowheads="1"/>
          </p:cNvSpPr>
          <p:nvPr/>
        </p:nvSpPr>
        <p:spPr bwMode="auto">
          <a:xfrm>
            <a:off x="5572132" y="4500570"/>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smtClean="0"/>
              <a:t>Mode  de compactage </a:t>
            </a:r>
          </a:p>
        </p:txBody>
      </p:sp>
      <p:sp>
        <p:nvSpPr>
          <p:cNvPr id="30" name="AutoShape 25"/>
          <p:cNvSpPr>
            <a:spLocks noChangeArrowheads="1"/>
          </p:cNvSpPr>
          <p:nvPr/>
        </p:nvSpPr>
        <p:spPr bwMode="auto">
          <a:xfrm>
            <a:off x="2928926" y="5786454"/>
            <a:ext cx="285752" cy="214314"/>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31" name="AutoShape 10"/>
          <p:cNvSpPr>
            <a:spLocks noChangeArrowheads="1"/>
          </p:cNvSpPr>
          <p:nvPr/>
        </p:nvSpPr>
        <p:spPr bwMode="auto">
          <a:xfrm>
            <a:off x="1785918" y="6000768"/>
            <a:ext cx="2795588"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a:t> </a:t>
            </a:r>
            <a:r>
              <a:rPr lang="fr-FR" b="1" i="1" dirty="0" smtClean="0"/>
              <a:t>Théorie de </a:t>
            </a:r>
          </a:p>
          <a:p>
            <a:r>
              <a:rPr lang="fr-FR" b="1" i="1" dirty="0" smtClean="0"/>
              <a:t>double couche </a:t>
            </a:r>
            <a:r>
              <a:rPr lang="fr-FR" b="1" dirty="0">
                <a:solidFill>
                  <a:srgbClr val="FFFF00"/>
                </a:solidFill>
              </a:rPr>
              <a:t> </a:t>
            </a:r>
            <a:r>
              <a:rPr lang="fr-FR" dirty="0">
                <a:solidFill>
                  <a:srgbClr val="FFFF00"/>
                </a:solidFill>
              </a:rPr>
              <a:t> </a:t>
            </a:r>
          </a:p>
        </p:txBody>
      </p:sp>
      <p:sp>
        <p:nvSpPr>
          <p:cNvPr id="32" name="AutoShape 11"/>
          <p:cNvSpPr>
            <a:spLocks noChangeArrowheads="1"/>
          </p:cNvSpPr>
          <p:nvPr/>
        </p:nvSpPr>
        <p:spPr bwMode="auto">
          <a:xfrm>
            <a:off x="5500694" y="2071678"/>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smtClean="0"/>
              <a:t>Facteurs externes</a:t>
            </a:r>
          </a:p>
        </p:txBody>
      </p:sp>
      <p:sp>
        <p:nvSpPr>
          <p:cNvPr id="33" name="AutoShape 25"/>
          <p:cNvSpPr>
            <a:spLocks noChangeArrowheads="1"/>
          </p:cNvSpPr>
          <p:nvPr/>
        </p:nvSpPr>
        <p:spPr bwMode="auto">
          <a:xfrm>
            <a:off x="6786578" y="5000636"/>
            <a:ext cx="285752" cy="28575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34" name="AutoShape 11"/>
          <p:cNvSpPr>
            <a:spLocks noChangeArrowheads="1"/>
          </p:cNvSpPr>
          <p:nvPr/>
        </p:nvSpPr>
        <p:spPr bwMode="auto">
          <a:xfrm>
            <a:off x="5643570" y="5286388"/>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r>
              <a:rPr lang="fr-FR" b="1" i="1" dirty="0" smtClean="0"/>
              <a:t>Effet</a:t>
            </a:r>
            <a:r>
              <a:rPr lang="fr-FR" b="1" dirty="0" smtClean="0"/>
              <a:t> </a:t>
            </a:r>
            <a:r>
              <a:rPr lang="fr-FR" b="1" i="1" dirty="0" smtClean="0"/>
              <a:t>de</a:t>
            </a:r>
            <a:r>
              <a:rPr lang="fr-FR" b="1" dirty="0" smtClean="0"/>
              <a:t> </a:t>
            </a:r>
            <a:r>
              <a:rPr lang="fr-FR" b="1" i="1" dirty="0" smtClean="0"/>
              <a:t>l'échelle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circle(in)">
                                      <p:cBhvr>
                                        <p:cTn id="27" dur="20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to="" calcmode="lin" valueType="num">
                                      <p:cBhvr>
                                        <p:cTn id="32" dur="1" fill="hold"/>
                                        <p:tgtEl>
                                          <p:spTgt spid="9"/>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to="" calcmode="lin" valueType="num">
                                      <p:cBhvr>
                                        <p:cTn id="35" dur="1" fill="hold"/>
                                        <p:tgtEl>
                                          <p:spTgt spid="19"/>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 presetClass="entr" presetSubtype="1"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 presetClass="entr" presetSubtype="16"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ox(in)">
                                      <p:cBhvr>
                                        <p:cTn id="50" dur="500"/>
                                        <p:tgtEl>
                                          <p:spTgt spid="14"/>
                                        </p:tgtEl>
                                      </p:cBhvr>
                                    </p:animEffect>
                                  </p:childTnLst>
                                </p:cTn>
                              </p:par>
                              <p:par>
                                <p:cTn id="51" presetID="4" presetClass="entr" presetSubtype="16"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ox(in)">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diamond(in)">
                                      <p:cBhvr>
                                        <p:cTn id="58" dur="2000"/>
                                        <p:tgtEl>
                                          <p:spTgt spid="30"/>
                                        </p:tgtEl>
                                      </p:cBhvr>
                                    </p:animEffect>
                                  </p:childTnLst>
                                </p:cTn>
                              </p:par>
                              <p:par>
                                <p:cTn id="59" presetID="8" presetClass="entr" presetSubtype="16"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diamond(in)">
                                      <p:cBhvr>
                                        <p:cTn id="61" dur="2000"/>
                                        <p:tgtEl>
                                          <p:spTgt spid="31"/>
                                        </p:tgtEl>
                                      </p:cBhvr>
                                    </p:animEffect>
                                  </p:childTnLst>
                                </p:cTn>
                              </p:par>
                            </p:childTnLst>
                          </p:cTn>
                        </p:par>
                      </p:childTnLst>
                    </p:cTn>
                  </p:par>
                  <p:par>
                    <p:cTn id="62" fill="hold">
                      <p:stCondLst>
                        <p:cond delay="indefinite"/>
                      </p:stCondLst>
                      <p:childTnLst>
                        <p:par>
                          <p:cTn id="63" fill="hold">
                            <p:stCondLst>
                              <p:cond delay="0"/>
                            </p:stCondLst>
                            <p:childTnLst>
                              <p:par>
                                <p:cTn id="64" presetID="24"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anim to="" calcmode="lin" valueType="num">
                                      <p:cBhvr>
                                        <p:cTn id="66" dur="1" fill="hold"/>
                                        <p:tgtEl>
                                          <p:spTgt spid="22"/>
                                        </p:tgtEl>
                                        <p:attrNameLst>
                                          <p:attrName/>
                                        </p:attrNameLst>
                                      </p:cBhvr>
                                    </p:anim>
                                  </p:childTnLst>
                                </p:cTn>
                              </p:par>
                              <p:par>
                                <p:cTn id="67" presetID="24"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to="" calcmode="lin" valueType="num">
                                      <p:cBhvr>
                                        <p:cTn id="69" dur="1" fill="hold"/>
                                        <p:tgtEl>
                                          <p:spTgt spid="32"/>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wipe(down)">
                                      <p:cBhvr>
                                        <p:cTn id="74" dur="500"/>
                                        <p:tgtEl>
                                          <p:spTgt spid="24"/>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down)">
                                      <p:cBhvr>
                                        <p:cTn id="77" dur="500"/>
                                        <p:tgtEl>
                                          <p:spTgt spid="25"/>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down)">
                                      <p:cBhvr>
                                        <p:cTn id="82" dur="500"/>
                                        <p:tgtEl>
                                          <p:spTgt spid="26"/>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down)">
                                      <p:cBhvr>
                                        <p:cTn id="85" dur="500"/>
                                        <p:tgtEl>
                                          <p:spTgt spid="27"/>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0" fill="hold" grpId="0" nodeType="click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par>
                                <p:cTn id="93" presetID="53" presetClass="entr" presetSubtype="0"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 calcmode="lin" valueType="num">
                                      <p:cBhvr>
                                        <p:cTn id="95" dur="500" fill="hold"/>
                                        <p:tgtEl>
                                          <p:spTgt spid="29"/>
                                        </p:tgtEl>
                                        <p:attrNameLst>
                                          <p:attrName>ppt_w</p:attrName>
                                        </p:attrNameLst>
                                      </p:cBhvr>
                                      <p:tavLst>
                                        <p:tav tm="0">
                                          <p:val>
                                            <p:fltVal val="0"/>
                                          </p:val>
                                        </p:tav>
                                        <p:tav tm="100000">
                                          <p:val>
                                            <p:strVal val="#ppt_w"/>
                                          </p:val>
                                        </p:tav>
                                      </p:tavLst>
                                    </p:anim>
                                    <p:anim calcmode="lin" valueType="num">
                                      <p:cBhvr>
                                        <p:cTn id="96" dur="500" fill="hold"/>
                                        <p:tgtEl>
                                          <p:spTgt spid="29"/>
                                        </p:tgtEl>
                                        <p:attrNameLst>
                                          <p:attrName>ppt_h</p:attrName>
                                        </p:attrNameLst>
                                      </p:cBhvr>
                                      <p:tavLst>
                                        <p:tav tm="0">
                                          <p:val>
                                            <p:fltVal val="0"/>
                                          </p:val>
                                        </p:tav>
                                        <p:tav tm="100000">
                                          <p:val>
                                            <p:strVal val="#ppt_h"/>
                                          </p:val>
                                        </p:tav>
                                      </p:tavLst>
                                    </p:anim>
                                    <p:animEffect transition="in" filter="fade">
                                      <p:cBhvr>
                                        <p:cTn id="97" dur="5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iterate type="lt">
                                    <p:tmPct val="5000"/>
                                  </p:iterate>
                                  <p:childTnLst>
                                    <p:set>
                                      <p:cBhvr>
                                        <p:cTn id="101" dur="1" fill="hold">
                                          <p:stCondLst>
                                            <p:cond delay="0"/>
                                          </p:stCondLst>
                                        </p:cTn>
                                        <p:tgtEl>
                                          <p:spTgt spid="33"/>
                                        </p:tgtEl>
                                        <p:attrNameLst>
                                          <p:attrName>style.visibility</p:attrName>
                                        </p:attrNameLst>
                                      </p:cBhvr>
                                      <p:to>
                                        <p:strVal val="visible"/>
                                      </p:to>
                                    </p:set>
                                    <p:anim calcmode="lin" valueType="num">
                                      <p:cBhvr>
                                        <p:cTn id="102" dur="1000" fill="hold"/>
                                        <p:tgtEl>
                                          <p:spTgt spid="33"/>
                                        </p:tgtEl>
                                        <p:attrNameLst>
                                          <p:attrName>ppt_w</p:attrName>
                                        </p:attrNameLst>
                                      </p:cBhvr>
                                      <p:tavLst>
                                        <p:tav tm="0">
                                          <p:val>
                                            <p:fltVal val="0"/>
                                          </p:val>
                                        </p:tav>
                                        <p:tav tm="100000">
                                          <p:val>
                                            <p:strVal val="#ppt_w"/>
                                          </p:val>
                                        </p:tav>
                                      </p:tavLst>
                                    </p:anim>
                                    <p:anim calcmode="lin" valueType="num">
                                      <p:cBhvr>
                                        <p:cTn id="103" dur="1000" fill="hold"/>
                                        <p:tgtEl>
                                          <p:spTgt spid="33"/>
                                        </p:tgtEl>
                                        <p:attrNameLst>
                                          <p:attrName>ppt_h</p:attrName>
                                        </p:attrNameLst>
                                      </p:cBhvr>
                                      <p:tavLst>
                                        <p:tav tm="0">
                                          <p:val>
                                            <p:fltVal val="0"/>
                                          </p:val>
                                        </p:tav>
                                        <p:tav tm="100000">
                                          <p:val>
                                            <p:strVal val="#ppt_h"/>
                                          </p:val>
                                        </p:tav>
                                      </p:tavLst>
                                    </p:anim>
                                    <p:anim calcmode="lin" valueType="num">
                                      <p:cBhvr>
                                        <p:cTn id="104" dur="1000" fill="hold"/>
                                        <p:tgtEl>
                                          <p:spTgt spid="33"/>
                                        </p:tgtEl>
                                        <p:attrNameLst>
                                          <p:attrName>style.rotation</p:attrName>
                                        </p:attrNameLst>
                                      </p:cBhvr>
                                      <p:tavLst>
                                        <p:tav tm="0">
                                          <p:val>
                                            <p:fltVal val="90"/>
                                          </p:val>
                                        </p:tav>
                                        <p:tav tm="100000">
                                          <p:val>
                                            <p:fltVal val="0"/>
                                          </p:val>
                                        </p:tav>
                                      </p:tavLst>
                                    </p:anim>
                                    <p:animEffect transition="in" filter="fade">
                                      <p:cBhvr>
                                        <p:cTn id="105" dur="1000"/>
                                        <p:tgtEl>
                                          <p:spTgt spid="33"/>
                                        </p:tgtEl>
                                      </p:cBhvr>
                                    </p:animEffect>
                                  </p:childTnLst>
                                </p:cTn>
                              </p:par>
                              <p:par>
                                <p:cTn id="106" presetID="31" presetClass="entr" presetSubtype="0" fill="hold" grpId="0" nodeType="withEffect">
                                  <p:stCondLst>
                                    <p:cond delay="0"/>
                                  </p:stCondLst>
                                  <p:iterate type="lt">
                                    <p:tmPct val="5000"/>
                                  </p:iterate>
                                  <p:childTnLst>
                                    <p:set>
                                      <p:cBhvr>
                                        <p:cTn id="107" dur="1" fill="hold">
                                          <p:stCondLst>
                                            <p:cond delay="0"/>
                                          </p:stCondLst>
                                        </p:cTn>
                                        <p:tgtEl>
                                          <p:spTgt spid="34"/>
                                        </p:tgtEl>
                                        <p:attrNameLst>
                                          <p:attrName>style.visibility</p:attrName>
                                        </p:attrNameLst>
                                      </p:cBhvr>
                                      <p:to>
                                        <p:strVal val="visible"/>
                                      </p:to>
                                    </p:set>
                                    <p:anim calcmode="lin" valueType="num">
                                      <p:cBhvr>
                                        <p:cTn id="108" dur="1000" fill="hold"/>
                                        <p:tgtEl>
                                          <p:spTgt spid="34"/>
                                        </p:tgtEl>
                                        <p:attrNameLst>
                                          <p:attrName>ppt_w</p:attrName>
                                        </p:attrNameLst>
                                      </p:cBhvr>
                                      <p:tavLst>
                                        <p:tav tm="0">
                                          <p:val>
                                            <p:fltVal val="0"/>
                                          </p:val>
                                        </p:tav>
                                        <p:tav tm="100000">
                                          <p:val>
                                            <p:strVal val="#ppt_w"/>
                                          </p:val>
                                        </p:tav>
                                      </p:tavLst>
                                    </p:anim>
                                    <p:anim calcmode="lin" valueType="num">
                                      <p:cBhvr>
                                        <p:cTn id="109" dur="1000" fill="hold"/>
                                        <p:tgtEl>
                                          <p:spTgt spid="34"/>
                                        </p:tgtEl>
                                        <p:attrNameLst>
                                          <p:attrName>ppt_h</p:attrName>
                                        </p:attrNameLst>
                                      </p:cBhvr>
                                      <p:tavLst>
                                        <p:tav tm="0">
                                          <p:val>
                                            <p:fltVal val="0"/>
                                          </p:val>
                                        </p:tav>
                                        <p:tav tm="100000">
                                          <p:val>
                                            <p:strVal val="#ppt_h"/>
                                          </p:val>
                                        </p:tav>
                                      </p:tavLst>
                                    </p:anim>
                                    <p:anim calcmode="lin" valueType="num">
                                      <p:cBhvr>
                                        <p:cTn id="110" dur="1000" fill="hold"/>
                                        <p:tgtEl>
                                          <p:spTgt spid="34"/>
                                        </p:tgtEl>
                                        <p:attrNameLst>
                                          <p:attrName>style.rotation</p:attrName>
                                        </p:attrNameLst>
                                      </p:cBhvr>
                                      <p:tavLst>
                                        <p:tav tm="0">
                                          <p:val>
                                            <p:fltVal val="90"/>
                                          </p:val>
                                        </p:tav>
                                        <p:tav tm="100000">
                                          <p:val>
                                            <p:fltVal val="0"/>
                                          </p:val>
                                        </p:tav>
                                      </p:tavLst>
                                    </p:anim>
                                    <p:animEffect transition="in" filter="fade">
                                      <p:cBhvr>
                                        <p:cTn id="11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8" grpId="0" animBg="1"/>
      <p:bldP spid="9" grpId="0" animBg="1"/>
      <p:bldP spid="11" grpId="0" animBg="1"/>
      <p:bldP spid="14" grpId="0" animBg="1"/>
      <p:bldP spid="16" grpId="0" animBg="1"/>
      <p:bldP spid="18" grpId="0" animBg="1"/>
      <p:bldP spid="19" grpId="0" animBg="1"/>
      <p:bldP spid="20" grpId="0" animBg="1"/>
      <p:bldP spid="21" grpId="0" animBg="1"/>
      <p:bldP spid="22"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09256" name="Rectangle 8"/>
          <p:cNvSpPr>
            <a:spLocks noChangeArrowheads="1"/>
          </p:cNvSpPr>
          <p:nvPr/>
        </p:nvSpPr>
        <p:spPr bwMode="auto">
          <a:xfrm>
            <a:off x="2" y="2605088"/>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9258" name="Rectangle 10"/>
          <p:cNvSpPr>
            <a:spLocks noChangeArrowheads="1"/>
          </p:cNvSpPr>
          <p:nvPr/>
        </p:nvSpPr>
        <p:spPr bwMode="auto">
          <a:xfrm>
            <a:off x="2" y="2605088"/>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11" name="WordArt 7"/>
          <p:cNvSpPr>
            <a:spLocks noChangeArrowheads="1" noChangeShapeType="1" noTextEdit="1"/>
          </p:cNvSpPr>
          <p:nvPr/>
        </p:nvSpPr>
        <p:spPr bwMode="auto">
          <a:xfrm>
            <a:off x="1115618" y="2492898"/>
            <a:ext cx="7272337" cy="720725"/>
          </a:xfrm>
          <a:prstGeom prst="rect">
            <a:avLst/>
          </a:prstGeom>
        </p:spPr>
        <p:txBody>
          <a:bodyPr wrap="none" fromWordArt="1">
            <a:prstTxWarp prst="textPlain">
              <a:avLst>
                <a:gd name="adj" fmla="val 50000"/>
              </a:avLst>
            </a:prstTxWarp>
          </a:bodyPr>
          <a:lstStyle/>
          <a:p>
            <a:r>
              <a:rPr lang="fr-FR" sz="3600" kern="10" dirty="0" smtClean="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rPr>
              <a:t>CHAPITRE 2</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endParaRPr>
          </a:p>
        </p:txBody>
      </p:sp>
      <p:sp>
        <p:nvSpPr>
          <p:cNvPr id="7" name="Rectangle 6"/>
          <p:cNvSpPr/>
          <p:nvPr/>
        </p:nvSpPr>
        <p:spPr>
          <a:xfrm>
            <a:off x="1428728" y="3857628"/>
            <a:ext cx="6143541" cy="646331"/>
          </a:xfrm>
          <a:prstGeom prst="rect">
            <a:avLst/>
          </a:prstGeom>
        </p:spPr>
        <p:txBody>
          <a:bodyPr wrap="none">
            <a:spAutoFit/>
          </a:bodyPr>
          <a:lstStyle/>
          <a:p>
            <a:r>
              <a:rPr lang="fr-FR" sz="3600" b="1" i="1" dirty="0" smtClean="0">
                <a:solidFill>
                  <a:srgbClr val="FF0000"/>
                </a:solidFill>
              </a:rPr>
              <a:t>Valorisation de pneus uses</a:t>
            </a:r>
            <a:endParaRPr lang="fr-FR" sz="3600" dirty="0">
              <a:solidFill>
                <a:srgbClr val="FF0000"/>
              </a:solidFill>
            </a:endParaRPr>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4" name="Rectangle 8"/>
          <p:cNvSpPr>
            <a:spLocks noChangeArrowheads="1"/>
          </p:cNvSpPr>
          <p:nvPr/>
        </p:nvSpPr>
        <p:spPr bwMode="auto">
          <a:xfrm>
            <a:off x="623890" y="-2543175"/>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31786" name="Rectangle 10"/>
          <p:cNvSpPr>
            <a:spLocks noChangeArrowheads="1"/>
          </p:cNvSpPr>
          <p:nvPr/>
        </p:nvSpPr>
        <p:spPr bwMode="auto">
          <a:xfrm>
            <a:off x="623890" y="-2543175"/>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31788" name="Rectangle 12"/>
          <p:cNvSpPr>
            <a:spLocks noChangeArrowheads="1"/>
          </p:cNvSpPr>
          <p:nvPr/>
        </p:nvSpPr>
        <p:spPr bwMode="auto">
          <a:xfrm>
            <a:off x="623890" y="-2543175"/>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31790" name="Rectangle 14"/>
          <p:cNvSpPr>
            <a:spLocks noChangeArrowheads="1"/>
          </p:cNvSpPr>
          <p:nvPr/>
        </p:nvSpPr>
        <p:spPr bwMode="auto">
          <a:xfrm>
            <a:off x="623890" y="-2543175"/>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32258" name="Rectangle 482"/>
          <p:cNvSpPr>
            <a:spLocks noChangeArrowheads="1"/>
          </p:cNvSpPr>
          <p:nvPr/>
        </p:nvSpPr>
        <p:spPr bwMode="auto">
          <a:xfrm>
            <a:off x="539552" y="2852936"/>
            <a:ext cx="8064896" cy="437178"/>
          </a:xfrm>
          <a:prstGeom prst="rect">
            <a:avLst/>
          </a:prstGeom>
          <a:noFill/>
          <a:ln w="12700">
            <a:noFill/>
            <a:miter lim="800000"/>
            <a:headEnd type="none" w="sm" len="sm"/>
            <a:tailEnd type="none" w="sm" len="sm"/>
          </a:ln>
          <a:effectLst/>
        </p:spPr>
        <p:txBody>
          <a:bodyPr wrap="none" anchor="ctr"/>
          <a:lstStyle/>
          <a:p>
            <a:pPr>
              <a:buSzPct val="90000"/>
              <a:buFontTx/>
              <a:buBlip>
                <a:blip r:embed="rId2"/>
              </a:buBlip>
            </a:pPr>
            <a:r>
              <a:rPr lang="fr-FR" sz="2600" b="1" i="1" dirty="0" smtClean="0">
                <a:latin typeface="+mn-lt"/>
              </a:rPr>
              <a:t>Filière de valorisation du pneumatique usagé</a:t>
            </a:r>
            <a:endParaRPr lang="fr-FR" sz="2600" b="1" i="1" dirty="0">
              <a:latin typeface="+mn-lt"/>
            </a:endParaRPr>
          </a:p>
        </p:txBody>
      </p:sp>
      <p:sp>
        <p:nvSpPr>
          <p:cNvPr id="15" name="Line 10"/>
          <p:cNvSpPr>
            <a:spLocks noChangeShapeType="1"/>
          </p:cNvSpPr>
          <p:nvPr/>
        </p:nvSpPr>
        <p:spPr bwMode="auto">
          <a:xfrm>
            <a:off x="1571607" y="571480"/>
            <a:ext cx="4103687" cy="0"/>
          </a:xfrm>
          <a:prstGeom prst="line">
            <a:avLst/>
          </a:prstGeom>
          <a:noFill/>
          <a:ln w="3175">
            <a:solidFill>
              <a:srgbClr val="CC0099"/>
            </a:solidFill>
            <a:round/>
            <a:headEnd/>
            <a:tailEnd/>
          </a:ln>
          <a:effectLst/>
        </p:spPr>
        <p:txBody>
          <a:bodyPr wrap="none"/>
          <a:lstStyle/>
          <a:p>
            <a:endParaRPr lang="fr-FR" dirty="0"/>
          </a:p>
        </p:txBody>
      </p:sp>
      <p:sp>
        <p:nvSpPr>
          <p:cNvPr id="16" name="Oval 11"/>
          <p:cNvSpPr>
            <a:spLocks noChangeArrowheads="1"/>
          </p:cNvSpPr>
          <p:nvPr/>
        </p:nvSpPr>
        <p:spPr bwMode="auto">
          <a:xfrm>
            <a:off x="5715008" y="285728"/>
            <a:ext cx="2971800" cy="512763"/>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2</a:t>
            </a:r>
            <a:endParaRPr lang="fr-FR" sz="1400" b="1" dirty="0">
              <a:solidFill>
                <a:srgbClr val="000099"/>
              </a:solidFill>
            </a:endParaRPr>
          </a:p>
        </p:txBody>
      </p:sp>
      <p:sp>
        <p:nvSpPr>
          <p:cNvPr id="12" name="Rectangle 11"/>
          <p:cNvSpPr/>
          <p:nvPr/>
        </p:nvSpPr>
        <p:spPr>
          <a:xfrm>
            <a:off x="467544" y="836714"/>
            <a:ext cx="8568952" cy="1692771"/>
          </a:xfrm>
          <a:prstGeom prst="rect">
            <a:avLst/>
          </a:prstGeom>
        </p:spPr>
        <p:txBody>
          <a:bodyPr wrap="square">
            <a:spAutoFit/>
          </a:bodyPr>
          <a:lstStyle/>
          <a:p>
            <a:pPr algn="just"/>
            <a:r>
              <a:rPr lang="fr-FR" sz="2600" b="1" i="1" dirty="0" smtClean="0">
                <a:latin typeface="+mn-lt"/>
              </a:rPr>
              <a:t>le génie civil offre de nombreuses possibilités d'utilisation des pneumatiques usagés, en les valorisant en matériau de construction aux propriétés originales et très utiles.</a:t>
            </a:r>
          </a:p>
        </p:txBody>
      </p:sp>
      <p:sp>
        <p:nvSpPr>
          <p:cNvPr id="14" name="Rectangle 21"/>
          <p:cNvSpPr>
            <a:spLocks noChangeArrowheads="1"/>
          </p:cNvSpPr>
          <p:nvPr/>
        </p:nvSpPr>
        <p:spPr bwMode="auto">
          <a:xfrm>
            <a:off x="428596" y="5429264"/>
            <a:ext cx="4003147" cy="461665"/>
          </a:xfrm>
          <a:prstGeom prst="rect">
            <a:avLst/>
          </a:prstGeom>
          <a:noFill/>
          <a:ln w="9525">
            <a:noFill/>
            <a:miter lim="800000"/>
            <a:headEnd/>
            <a:tailEnd/>
          </a:ln>
        </p:spPr>
        <p:txBody>
          <a:bodyPr wrap="none">
            <a:spAutoFit/>
          </a:bodyPr>
          <a:lstStyle/>
          <a:p>
            <a:pPr eaLnBrk="1" hangingPunct="1"/>
            <a:r>
              <a:rPr lang="fr-FR" sz="2400" b="1" i="1" dirty="0" smtClean="0">
                <a:solidFill>
                  <a:srgbClr val="FF0066"/>
                </a:solidFill>
                <a:latin typeface="+mn-lt"/>
              </a:rPr>
              <a:t>2  - La valorisation matière</a:t>
            </a:r>
          </a:p>
        </p:txBody>
      </p:sp>
      <p:sp>
        <p:nvSpPr>
          <p:cNvPr id="17" name="Accolade ouvrante 16"/>
          <p:cNvSpPr/>
          <p:nvPr/>
        </p:nvSpPr>
        <p:spPr>
          <a:xfrm>
            <a:off x="4714876" y="3429000"/>
            <a:ext cx="428625" cy="11430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fr-FR" dirty="0"/>
          </a:p>
        </p:txBody>
      </p:sp>
      <p:sp>
        <p:nvSpPr>
          <p:cNvPr id="18" name="Flèche droite 17"/>
          <p:cNvSpPr/>
          <p:nvPr/>
        </p:nvSpPr>
        <p:spPr>
          <a:xfrm>
            <a:off x="5357818" y="3429000"/>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19" name="Flèche droite 18"/>
          <p:cNvSpPr/>
          <p:nvPr/>
        </p:nvSpPr>
        <p:spPr>
          <a:xfrm>
            <a:off x="5357818" y="3786190"/>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0" name="Flèche droite 16"/>
          <p:cNvSpPr/>
          <p:nvPr/>
        </p:nvSpPr>
        <p:spPr>
          <a:xfrm>
            <a:off x="5357818" y="4500570"/>
            <a:ext cx="285751" cy="2143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1" name="Rectangle 15"/>
          <p:cNvSpPr>
            <a:spLocks noChangeArrowheads="1"/>
          </p:cNvSpPr>
          <p:nvPr/>
        </p:nvSpPr>
        <p:spPr bwMode="auto">
          <a:xfrm>
            <a:off x="5500694" y="5072074"/>
            <a:ext cx="1547988" cy="369332"/>
          </a:xfrm>
          <a:prstGeom prst="rect">
            <a:avLst/>
          </a:prstGeom>
          <a:noFill/>
          <a:ln w="9525">
            <a:noFill/>
            <a:miter lim="800000"/>
            <a:headEnd/>
            <a:tailEnd/>
          </a:ln>
        </p:spPr>
        <p:txBody>
          <a:bodyPr wrap="none">
            <a:spAutoFit/>
          </a:bodyPr>
          <a:lstStyle/>
          <a:p>
            <a:pPr eaLnBrk="1" hangingPunct="1"/>
            <a:r>
              <a:rPr lang="fr-FR" b="1" i="1" dirty="0">
                <a:latin typeface="+mn-lt"/>
              </a:rPr>
              <a:t>le rechapage</a:t>
            </a:r>
          </a:p>
        </p:txBody>
      </p:sp>
      <p:sp>
        <p:nvSpPr>
          <p:cNvPr id="23" name="Rectangle 17"/>
          <p:cNvSpPr>
            <a:spLocks noChangeArrowheads="1"/>
          </p:cNvSpPr>
          <p:nvPr/>
        </p:nvSpPr>
        <p:spPr bwMode="auto">
          <a:xfrm>
            <a:off x="5396949" y="5357826"/>
            <a:ext cx="3747051" cy="923330"/>
          </a:xfrm>
          <a:prstGeom prst="rect">
            <a:avLst/>
          </a:prstGeom>
          <a:noFill/>
          <a:ln w="9525">
            <a:noFill/>
            <a:miter lim="800000"/>
            <a:headEnd/>
            <a:tailEnd/>
          </a:ln>
        </p:spPr>
        <p:txBody>
          <a:bodyPr wrap="square">
            <a:spAutoFit/>
          </a:bodyPr>
          <a:lstStyle/>
          <a:p>
            <a:pPr algn="just" eaLnBrk="1" hangingPunct="1"/>
            <a:r>
              <a:rPr lang="fr-FR" b="1" i="1" dirty="0" smtClean="0">
                <a:latin typeface="+mn-lt"/>
              </a:rPr>
              <a:t>La valorisation matière première</a:t>
            </a:r>
          </a:p>
          <a:p>
            <a:pPr eaLnBrk="1" hangingPunct="1"/>
            <a:r>
              <a:rPr lang="fr-FR" b="1" i="1" dirty="0" smtClean="0">
                <a:latin typeface="+mn-lt"/>
              </a:rPr>
              <a:t>(Poudrette ;Granulats)</a:t>
            </a:r>
          </a:p>
          <a:p>
            <a:pPr eaLnBrk="1" hangingPunct="1"/>
            <a:endParaRPr lang="fr-FR" b="1" i="1" dirty="0">
              <a:latin typeface="+mn-lt"/>
            </a:endParaRPr>
          </a:p>
        </p:txBody>
      </p:sp>
      <p:sp>
        <p:nvSpPr>
          <p:cNvPr id="24" name="Rectangle 19"/>
          <p:cNvSpPr>
            <a:spLocks noChangeArrowheads="1"/>
          </p:cNvSpPr>
          <p:nvPr/>
        </p:nvSpPr>
        <p:spPr bwMode="auto">
          <a:xfrm>
            <a:off x="5214942" y="5929330"/>
            <a:ext cx="3929058" cy="646331"/>
          </a:xfrm>
          <a:prstGeom prst="rect">
            <a:avLst/>
          </a:prstGeom>
          <a:noFill/>
          <a:ln w="9525">
            <a:noFill/>
            <a:miter lim="800000"/>
            <a:headEnd/>
            <a:tailEnd/>
          </a:ln>
        </p:spPr>
        <p:txBody>
          <a:bodyPr wrap="square">
            <a:spAutoFit/>
          </a:bodyPr>
          <a:lstStyle/>
          <a:p>
            <a:pPr lvl="0" algn="just" eaLnBrk="1" hangingPunct="1"/>
            <a:r>
              <a:rPr lang="fr-FR" b="1" i="1" dirty="0" smtClean="0">
                <a:latin typeface="+mn-lt"/>
              </a:rPr>
              <a:t>Valorisation par transformation chimique</a:t>
            </a:r>
          </a:p>
        </p:txBody>
      </p:sp>
      <p:sp>
        <p:nvSpPr>
          <p:cNvPr id="25" name="Rectangle 23"/>
          <p:cNvSpPr>
            <a:spLocks noChangeArrowheads="1"/>
          </p:cNvSpPr>
          <p:nvPr/>
        </p:nvSpPr>
        <p:spPr bwMode="auto">
          <a:xfrm>
            <a:off x="0" y="5805266"/>
            <a:ext cx="5184576" cy="461665"/>
          </a:xfrm>
          <a:prstGeom prst="rect">
            <a:avLst/>
          </a:prstGeom>
          <a:noFill/>
          <a:ln w="9525">
            <a:noFill/>
            <a:miter lim="800000"/>
            <a:headEnd/>
            <a:tailEnd/>
          </a:ln>
        </p:spPr>
        <p:txBody>
          <a:bodyPr wrap="square">
            <a:spAutoFit/>
          </a:bodyPr>
          <a:lstStyle/>
          <a:p>
            <a:pPr eaLnBrk="1" hangingPunct="1"/>
            <a:r>
              <a:rPr lang="fr-FR" sz="2400" b="1" i="1" dirty="0" smtClean="0">
                <a:solidFill>
                  <a:srgbClr val="FF0066"/>
                </a:solidFill>
                <a:latin typeface="+mn-lt"/>
              </a:rPr>
              <a:t>                 </a:t>
            </a:r>
          </a:p>
        </p:txBody>
      </p:sp>
      <p:sp>
        <p:nvSpPr>
          <p:cNvPr id="27" name="Rectangle 18"/>
          <p:cNvSpPr>
            <a:spLocks noChangeArrowheads="1"/>
          </p:cNvSpPr>
          <p:nvPr/>
        </p:nvSpPr>
        <p:spPr bwMode="auto">
          <a:xfrm>
            <a:off x="5786446" y="3357562"/>
            <a:ext cx="2307106" cy="369332"/>
          </a:xfrm>
          <a:prstGeom prst="rect">
            <a:avLst/>
          </a:prstGeom>
          <a:noFill/>
          <a:ln w="9525">
            <a:noFill/>
            <a:miter lim="800000"/>
            <a:headEnd/>
            <a:tailEnd/>
          </a:ln>
          <a:effectLst/>
        </p:spPr>
        <p:txBody>
          <a:bodyPr wrap="none">
            <a:spAutoFit/>
          </a:bodyPr>
          <a:lstStyle/>
          <a:p>
            <a:r>
              <a:rPr lang="fr-FR" b="1" i="1" dirty="0" smtClean="0">
                <a:latin typeface="+mn-lt"/>
              </a:rPr>
              <a:t>Fours de cimenterie</a:t>
            </a:r>
            <a:endParaRPr lang="fr-FR" b="1" i="1" dirty="0">
              <a:latin typeface="+mn-lt"/>
            </a:endParaRPr>
          </a:p>
        </p:txBody>
      </p:sp>
      <p:sp>
        <p:nvSpPr>
          <p:cNvPr id="28" name="Accolade ouvrante 27"/>
          <p:cNvSpPr/>
          <p:nvPr/>
        </p:nvSpPr>
        <p:spPr>
          <a:xfrm>
            <a:off x="4572000" y="5072074"/>
            <a:ext cx="432048" cy="1357322"/>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fr-FR" dirty="0"/>
          </a:p>
        </p:txBody>
      </p:sp>
      <p:sp>
        <p:nvSpPr>
          <p:cNvPr id="29" name="Flèche droite 28"/>
          <p:cNvSpPr/>
          <p:nvPr/>
        </p:nvSpPr>
        <p:spPr>
          <a:xfrm>
            <a:off x="5000628" y="514351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31" name="Rectangle 18"/>
          <p:cNvSpPr>
            <a:spLocks noChangeArrowheads="1"/>
          </p:cNvSpPr>
          <p:nvPr/>
        </p:nvSpPr>
        <p:spPr bwMode="auto">
          <a:xfrm>
            <a:off x="5715008" y="3714752"/>
            <a:ext cx="2508828" cy="369332"/>
          </a:xfrm>
          <a:prstGeom prst="rect">
            <a:avLst/>
          </a:prstGeom>
          <a:noFill/>
          <a:ln w="9525">
            <a:noFill/>
            <a:miter lim="800000"/>
            <a:headEnd/>
            <a:tailEnd/>
          </a:ln>
          <a:effectLst/>
        </p:spPr>
        <p:txBody>
          <a:bodyPr wrap="none">
            <a:spAutoFit/>
          </a:bodyPr>
          <a:lstStyle/>
          <a:p>
            <a:pPr lvl="0"/>
            <a:r>
              <a:rPr lang="fr-FR" b="1" i="1" dirty="0" smtClean="0">
                <a:latin typeface="+mn-lt"/>
              </a:rPr>
              <a:t>Centrales thermiques</a:t>
            </a:r>
          </a:p>
        </p:txBody>
      </p:sp>
      <p:sp>
        <p:nvSpPr>
          <p:cNvPr id="32" name="Flèche droite 31"/>
          <p:cNvSpPr/>
          <p:nvPr/>
        </p:nvSpPr>
        <p:spPr>
          <a:xfrm>
            <a:off x="5000628" y="550070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33" name="Flèche droite 32"/>
          <p:cNvSpPr/>
          <p:nvPr/>
        </p:nvSpPr>
        <p:spPr>
          <a:xfrm>
            <a:off x="5000628" y="6000768"/>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34" name="Rectangle 18"/>
          <p:cNvSpPr>
            <a:spLocks noChangeArrowheads="1"/>
          </p:cNvSpPr>
          <p:nvPr/>
        </p:nvSpPr>
        <p:spPr bwMode="auto">
          <a:xfrm>
            <a:off x="5715008" y="4071942"/>
            <a:ext cx="3064702" cy="369332"/>
          </a:xfrm>
          <a:prstGeom prst="rect">
            <a:avLst/>
          </a:prstGeom>
          <a:noFill/>
          <a:ln w="9525">
            <a:noFill/>
            <a:miter lim="800000"/>
            <a:headEnd/>
            <a:tailEnd/>
          </a:ln>
          <a:effectLst/>
        </p:spPr>
        <p:txBody>
          <a:bodyPr wrap="square">
            <a:spAutoFit/>
          </a:bodyPr>
          <a:lstStyle/>
          <a:p>
            <a:pPr lvl="0" algn="justLow" eaLnBrk="1" hangingPunct="1">
              <a:tabLst>
                <a:tab pos="588963" algn="l"/>
                <a:tab pos="1890713" algn="l"/>
              </a:tabLst>
            </a:pPr>
            <a:r>
              <a:rPr lang="fr-FR" b="1" i="1" dirty="0" smtClean="0">
                <a:latin typeface="+mn-lt"/>
              </a:rPr>
              <a:t>Chaudières industrielles</a:t>
            </a:r>
          </a:p>
        </p:txBody>
      </p:sp>
      <p:sp>
        <p:nvSpPr>
          <p:cNvPr id="35" name="Rectangle 18"/>
          <p:cNvSpPr>
            <a:spLocks noChangeArrowheads="1"/>
          </p:cNvSpPr>
          <p:nvPr/>
        </p:nvSpPr>
        <p:spPr bwMode="auto">
          <a:xfrm>
            <a:off x="5643570" y="4429132"/>
            <a:ext cx="2772965" cy="369332"/>
          </a:xfrm>
          <a:prstGeom prst="rect">
            <a:avLst/>
          </a:prstGeom>
          <a:noFill/>
          <a:ln w="9525">
            <a:noFill/>
            <a:miter lim="800000"/>
            <a:headEnd/>
            <a:tailEnd/>
          </a:ln>
          <a:effectLst/>
        </p:spPr>
        <p:txBody>
          <a:bodyPr wrap="square">
            <a:spAutoFit/>
          </a:bodyPr>
          <a:lstStyle/>
          <a:p>
            <a:pPr lvl="0"/>
            <a:r>
              <a:rPr lang="fr-FR" b="1" i="1" dirty="0" smtClean="0">
                <a:latin typeface="+mn-lt"/>
              </a:rPr>
              <a:t>Unités d’incinération</a:t>
            </a:r>
          </a:p>
        </p:txBody>
      </p:sp>
      <p:sp>
        <p:nvSpPr>
          <p:cNvPr id="37" name="Rectangle 36"/>
          <p:cNvSpPr/>
          <p:nvPr/>
        </p:nvSpPr>
        <p:spPr>
          <a:xfrm>
            <a:off x="428596" y="3571877"/>
            <a:ext cx="4513030" cy="830997"/>
          </a:xfrm>
          <a:prstGeom prst="rect">
            <a:avLst/>
          </a:prstGeom>
        </p:spPr>
        <p:txBody>
          <a:bodyPr wrap="square">
            <a:spAutoFit/>
          </a:bodyPr>
          <a:lstStyle/>
          <a:p>
            <a:r>
              <a:rPr lang="fr-FR" sz="2400" b="1" i="1" dirty="0" smtClean="0">
                <a:solidFill>
                  <a:srgbClr val="FF0066"/>
                </a:solidFill>
                <a:latin typeface="+mn-lt"/>
              </a:rPr>
              <a:t>1-</a:t>
            </a:r>
            <a:r>
              <a:rPr lang="fr-FR" b="1" i="1" dirty="0" smtClean="0">
                <a:solidFill>
                  <a:srgbClr val="FF0066"/>
                </a:solidFill>
              </a:rPr>
              <a:t>  </a:t>
            </a:r>
            <a:r>
              <a:rPr lang="fr-FR" sz="2400" b="1" i="1" dirty="0" smtClean="0">
                <a:solidFill>
                  <a:srgbClr val="FF0066"/>
                </a:solidFill>
                <a:latin typeface="+mn-lt"/>
              </a:rPr>
              <a:t>La valorisation énergétique</a:t>
            </a:r>
          </a:p>
          <a:p>
            <a:endParaRPr lang="fr-FR" sz="2400" b="1" i="1" dirty="0" smtClean="0">
              <a:solidFill>
                <a:srgbClr val="FF0066"/>
              </a:solidFill>
              <a:latin typeface="+mn-lt"/>
            </a:endParaRPr>
          </a:p>
        </p:txBody>
      </p:sp>
      <p:sp>
        <p:nvSpPr>
          <p:cNvPr id="39" name="Flèche droite 38"/>
          <p:cNvSpPr/>
          <p:nvPr/>
        </p:nvSpPr>
        <p:spPr>
          <a:xfrm>
            <a:off x="5357818" y="4143380"/>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strVal val="#ppt_h"/>
                                          </p:val>
                                        </p:tav>
                                        <p:tav tm="100000">
                                          <p:val>
                                            <p:strVal val="#ppt_h"/>
                                          </p:val>
                                        </p:tav>
                                      </p:tavLst>
                                    </p:anim>
                                  </p:childTnLst>
                                </p:cTn>
                              </p:par>
                              <p:par>
                                <p:cTn id="9" presetID="17" presetClass="entr" presetSubtype="10" repeatCount="indefinite" fill="hold" grpId="1"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strVal val="#ppt_h"/>
                                          </p:val>
                                        </p:tav>
                                        <p:tav tm="100000">
                                          <p:val>
                                            <p:strVal val="#ppt_h"/>
                                          </p:val>
                                        </p:tav>
                                      </p:tavLst>
                                    </p:anim>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heckerboard(across)">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iterate type="lt">
                                    <p:tmPct val="5000"/>
                                  </p:iterate>
                                  <p:childTnLst>
                                    <p:set>
                                      <p:cBhvr>
                                        <p:cTn id="23" dur="1" fill="hold">
                                          <p:stCondLst>
                                            <p:cond delay="0"/>
                                          </p:stCondLst>
                                        </p:cTn>
                                        <p:tgtEl>
                                          <p:spTgt spid="332258"/>
                                        </p:tgtEl>
                                        <p:attrNameLst>
                                          <p:attrName>style.visibility</p:attrName>
                                        </p:attrNameLst>
                                      </p:cBhvr>
                                      <p:to>
                                        <p:strVal val="visible"/>
                                      </p:to>
                                    </p:set>
                                    <p:anim calcmode="lin" valueType="num">
                                      <p:cBhvr>
                                        <p:cTn id="24" dur="1000" fill="hold"/>
                                        <p:tgtEl>
                                          <p:spTgt spid="332258"/>
                                        </p:tgtEl>
                                        <p:attrNameLst>
                                          <p:attrName>ppt_w</p:attrName>
                                        </p:attrNameLst>
                                      </p:cBhvr>
                                      <p:tavLst>
                                        <p:tav tm="0">
                                          <p:val>
                                            <p:fltVal val="0"/>
                                          </p:val>
                                        </p:tav>
                                        <p:tav tm="100000">
                                          <p:val>
                                            <p:strVal val="#ppt_w"/>
                                          </p:val>
                                        </p:tav>
                                      </p:tavLst>
                                    </p:anim>
                                    <p:anim calcmode="lin" valueType="num">
                                      <p:cBhvr>
                                        <p:cTn id="25" dur="1000" fill="hold"/>
                                        <p:tgtEl>
                                          <p:spTgt spid="332258"/>
                                        </p:tgtEl>
                                        <p:attrNameLst>
                                          <p:attrName>ppt_h</p:attrName>
                                        </p:attrNameLst>
                                      </p:cBhvr>
                                      <p:tavLst>
                                        <p:tav tm="0">
                                          <p:val>
                                            <p:fltVal val="0"/>
                                          </p:val>
                                        </p:tav>
                                        <p:tav tm="100000">
                                          <p:val>
                                            <p:strVal val="#ppt_h"/>
                                          </p:val>
                                        </p:tav>
                                      </p:tavLst>
                                    </p:anim>
                                    <p:anim calcmode="lin" valueType="num">
                                      <p:cBhvr>
                                        <p:cTn id="26" dur="1000" fill="hold"/>
                                        <p:tgtEl>
                                          <p:spTgt spid="332258"/>
                                        </p:tgtEl>
                                        <p:attrNameLst>
                                          <p:attrName>style.rotation</p:attrName>
                                        </p:attrNameLst>
                                      </p:cBhvr>
                                      <p:tavLst>
                                        <p:tav tm="0">
                                          <p:val>
                                            <p:fltVal val="90"/>
                                          </p:val>
                                        </p:tav>
                                        <p:tav tm="100000">
                                          <p:val>
                                            <p:fltVal val="0"/>
                                          </p:val>
                                        </p:tav>
                                      </p:tavLst>
                                    </p:anim>
                                    <p:animEffect transition="in" filter="fade">
                                      <p:cBhvr>
                                        <p:cTn id="27" dur="1000"/>
                                        <p:tgtEl>
                                          <p:spTgt spid="332258"/>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37"/>
                                        </p:tgtEl>
                                        <p:attrNameLst>
                                          <p:attrName>style.visibility</p:attrName>
                                        </p:attrNameLst>
                                      </p:cBhvr>
                                      <p:to>
                                        <p:strVal val="visible"/>
                                      </p:to>
                                    </p:set>
                                    <p:anim to="" calcmode="lin" valueType="num">
                                      <p:cBhvr>
                                        <p:cTn id="32" dur="1" fill="hold"/>
                                        <p:tgtEl>
                                          <p:spTgt spid="37"/>
                                        </p:tgtEl>
                                        <p:attrNameLst>
                                          <p:attrName/>
                                        </p:attrNameLst>
                                      </p:cBhvr>
                                    </p:anim>
                                  </p:childTnLst>
                                </p:cTn>
                              </p:par>
                              <p:par>
                                <p:cTn id="33" presetID="24"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to="" calcmode="lin" valueType="num">
                                      <p:cBhvr>
                                        <p:cTn id="35" dur="1" fill="hold"/>
                                        <p:tgtEl>
                                          <p:spTgt spid="17"/>
                                        </p:tgtEl>
                                        <p:attrNameLst>
                                          <p:attrName/>
                                        </p:attrNameLst>
                                      </p:cBhvr>
                                    </p:anim>
                                  </p:childTnLst>
                                </p:cTn>
                              </p:par>
                              <p:par>
                                <p:cTn id="36" presetID="24"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to="" calcmode="lin" valueType="num">
                                      <p:cBhvr>
                                        <p:cTn id="38" dur="1" fill="hold"/>
                                        <p:tgtEl>
                                          <p:spTgt spid="18"/>
                                        </p:tgtEl>
                                        <p:attrNameLst>
                                          <p:attrName/>
                                        </p:attrNameLst>
                                      </p:cBhvr>
                                    </p:anim>
                                  </p:childTnLst>
                                </p:cTn>
                              </p:par>
                              <p:par>
                                <p:cTn id="39" presetID="24"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 to="" calcmode="lin" valueType="num">
                                      <p:cBhvr>
                                        <p:cTn id="41" dur="1" fill="hold"/>
                                        <p:tgtEl>
                                          <p:spTgt spid="27"/>
                                        </p:tgtEl>
                                        <p:attrNameLst>
                                          <p:attrName/>
                                        </p:attrNameLst>
                                      </p:cBhvr>
                                    </p:anim>
                                  </p:childTnLst>
                                </p:cTn>
                              </p:par>
                              <p:par>
                                <p:cTn id="42" presetID="24"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to="" calcmode="lin" valueType="num">
                                      <p:cBhvr>
                                        <p:cTn id="44" dur="1" fill="hold"/>
                                        <p:tgtEl>
                                          <p:spTgt spid="19"/>
                                        </p:tgtEl>
                                        <p:attrNameLst>
                                          <p:attrName/>
                                        </p:attrNameLst>
                                      </p:cBhvr>
                                    </p:anim>
                                  </p:childTnLst>
                                </p:cTn>
                              </p:par>
                              <p:par>
                                <p:cTn id="45" presetID="24"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to="" calcmode="lin" valueType="num">
                                      <p:cBhvr>
                                        <p:cTn id="47" dur="1" fill="hold"/>
                                        <p:tgtEl>
                                          <p:spTgt spid="31"/>
                                        </p:tgtEl>
                                        <p:attrNameLst>
                                          <p:attrName/>
                                        </p:attrNameLst>
                                      </p:cBhvr>
                                    </p:anim>
                                  </p:childTnLst>
                                </p:cTn>
                              </p:par>
                              <p:par>
                                <p:cTn id="48" presetID="24" presetClass="entr" presetSubtype="0"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 to="" calcmode="lin" valueType="num">
                                      <p:cBhvr>
                                        <p:cTn id="50" dur="1" fill="hold"/>
                                        <p:tgtEl>
                                          <p:spTgt spid="39"/>
                                        </p:tgtEl>
                                        <p:attrNameLst>
                                          <p:attrName/>
                                        </p:attrNameLst>
                                      </p:cBhvr>
                                    </p:anim>
                                  </p:childTnLst>
                                </p:cTn>
                              </p:par>
                              <p:par>
                                <p:cTn id="51" presetID="24"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 to="" calcmode="lin" valueType="num">
                                      <p:cBhvr>
                                        <p:cTn id="53" dur="1" fill="hold"/>
                                        <p:tgtEl>
                                          <p:spTgt spid="34"/>
                                        </p:tgtEl>
                                        <p:attrNameLst>
                                          <p:attrName/>
                                        </p:attrNameLst>
                                      </p:cBhvr>
                                    </p:anim>
                                  </p:childTnLst>
                                </p:cTn>
                              </p:par>
                              <p:par>
                                <p:cTn id="54" presetID="24"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to="" calcmode="lin" valueType="num">
                                      <p:cBhvr>
                                        <p:cTn id="56" dur="1" fill="hold"/>
                                        <p:tgtEl>
                                          <p:spTgt spid="20"/>
                                        </p:tgtEl>
                                        <p:attrNameLst>
                                          <p:attrName/>
                                        </p:attrNameLst>
                                      </p:cBhvr>
                                    </p:anim>
                                  </p:childTnLst>
                                </p:cTn>
                              </p:par>
                              <p:par>
                                <p:cTn id="57" presetID="24"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to="" calcmode="lin" valueType="num">
                                      <p:cBhvr>
                                        <p:cTn id="59" dur="1" fill="hold"/>
                                        <p:tgtEl>
                                          <p:spTgt spid="35"/>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fade">
                                      <p:cBhvr>
                                        <p:cTn id="64" dur="1000"/>
                                        <p:tgtEl>
                                          <p:spTgt spid="14"/>
                                        </p:tgtEl>
                                      </p:cBhvr>
                                    </p:animEffect>
                                    <p:anim calcmode="lin" valueType="num">
                                      <p:cBhvr>
                                        <p:cTn id="65" dur="1000" fill="hold"/>
                                        <p:tgtEl>
                                          <p:spTgt spid="14"/>
                                        </p:tgtEl>
                                        <p:attrNameLst>
                                          <p:attrName>ppt_x</p:attrName>
                                        </p:attrNameLst>
                                      </p:cBhvr>
                                      <p:tavLst>
                                        <p:tav tm="0">
                                          <p:val>
                                            <p:strVal val="#ppt_x"/>
                                          </p:val>
                                        </p:tav>
                                        <p:tav tm="100000">
                                          <p:val>
                                            <p:strVal val="#ppt_x"/>
                                          </p:val>
                                        </p:tav>
                                      </p:tavLst>
                                    </p:anim>
                                    <p:anim calcmode="lin" valueType="num">
                                      <p:cBhvr>
                                        <p:cTn id="66" dur="10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1000" fill="hold"/>
                                        <p:tgtEl>
                                          <p:spTgt spid="2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1000"/>
                                        <p:tgtEl>
                                          <p:spTgt spid="32"/>
                                        </p:tgtEl>
                                      </p:cBhvr>
                                    </p:animEffect>
                                    <p:anim calcmode="lin" valueType="num">
                                      <p:cBhvr>
                                        <p:cTn id="85" dur="1000" fill="hold"/>
                                        <p:tgtEl>
                                          <p:spTgt spid="32"/>
                                        </p:tgtEl>
                                        <p:attrNameLst>
                                          <p:attrName>ppt_x</p:attrName>
                                        </p:attrNameLst>
                                      </p:cBhvr>
                                      <p:tavLst>
                                        <p:tav tm="0">
                                          <p:val>
                                            <p:strVal val="#ppt_x"/>
                                          </p:val>
                                        </p:tav>
                                        <p:tav tm="100000">
                                          <p:val>
                                            <p:strVal val="#ppt_x"/>
                                          </p:val>
                                        </p:tav>
                                      </p:tavLst>
                                    </p:anim>
                                    <p:anim calcmode="lin" valueType="num">
                                      <p:cBhvr>
                                        <p:cTn id="86" dur="1000" fill="hold"/>
                                        <p:tgtEl>
                                          <p:spTgt spid="3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1000"/>
                                        <p:tgtEl>
                                          <p:spTgt spid="23"/>
                                        </p:tgtEl>
                                      </p:cBhvr>
                                    </p:animEffect>
                                    <p:anim calcmode="lin" valueType="num">
                                      <p:cBhvr>
                                        <p:cTn id="90" dur="1000" fill="hold"/>
                                        <p:tgtEl>
                                          <p:spTgt spid="23"/>
                                        </p:tgtEl>
                                        <p:attrNameLst>
                                          <p:attrName>ppt_x</p:attrName>
                                        </p:attrNameLst>
                                      </p:cBhvr>
                                      <p:tavLst>
                                        <p:tav tm="0">
                                          <p:val>
                                            <p:strVal val="#ppt_x"/>
                                          </p:val>
                                        </p:tav>
                                        <p:tav tm="100000">
                                          <p:val>
                                            <p:strVal val="#ppt_x"/>
                                          </p:val>
                                        </p:tav>
                                      </p:tavLst>
                                    </p:anim>
                                    <p:anim calcmode="lin" valueType="num">
                                      <p:cBhvr>
                                        <p:cTn id="91" dur="1000" fill="hold"/>
                                        <p:tgtEl>
                                          <p:spTgt spid="2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fade">
                                      <p:cBhvr>
                                        <p:cTn id="94" dur="1000"/>
                                        <p:tgtEl>
                                          <p:spTgt spid="33"/>
                                        </p:tgtEl>
                                      </p:cBhvr>
                                    </p:animEffect>
                                    <p:anim calcmode="lin" valueType="num">
                                      <p:cBhvr>
                                        <p:cTn id="95" dur="1000" fill="hold"/>
                                        <p:tgtEl>
                                          <p:spTgt spid="33"/>
                                        </p:tgtEl>
                                        <p:attrNameLst>
                                          <p:attrName>ppt_x</p:attrName>
                                        </p:attrNameLst>
                                      </p:cBhvr>
                                      <p:tavLst>
                                        <p:tav tm="0">
                                          <p:val>
                                            <p:strVal val="#ppt_x"/>
                                          </p:val>
                                        </p:tav>
                                        <p:tav tm="100000">
                                          <p:val>
                                            <p:strVal val="#ppt_x"/>
                                          </p:val>
                                        </p:tav>
                                      </p:tavLst>
                                    </p:anim>
                                    <p:anim calcmode="lin" valueType="num">
                                      <p:cBhvr>
                                        <p:cTn id="96" dur="1000" fill="hold"/>
                                        <p:tgtEl>
                                          <p:spTgt spid="33"/>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1000"/>
                                        <p:tgtEl>
                                          <p:spTgt spid="24"/>
                                        </p:tgtEl>
                                      </p:cBhvr>
                                    </p:animEffect>
                                    <p:anim calcmode="lin" valueType="num">
                                      <p:cBhvr>
                                        <p:cTn id="100" dur="1000" fill="hold"/>
                                        <p:tgtEl>
                                          <p:spTgt spid="24"/>
                                        </p:tgtEl>
                                        <p:attrNameLst>
                                          <p:attrName>ppt_x</p:attrName>
                                        </p:attrNameLst>
                                      </p:cBhvr>
                                      <p:tavLst>
                                        <p:tav tm="0">
                                          <p:val>
                                            <p:strVal val="#ppt_x"/>
                                          </p:val>
                                        </p:tav>
                                        <p:tav tm="100000">
                                          <p:val>
                                            <p:strVal val="#ppt_x"/>
                                          </p:val>
                                        </p:tav>
                                      </p:tavLst>
                                    </p:anim>
                                    <p:anim calcmode="lin" valueType="num">
                                      <p:cBhvr>
                                        <p:cTn id="10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258" grpId="0"/>
      <p:bldP spid="15" grpId="0" animBg="1"/>
      <p:bldP spid="16" grpId="0" animBg="1"/>
      <p:bldP spid="16" grpId="1" animBg="1"/>
      <p:bldP spid="12" grpId="0"/>
      <p:bldP spid="14" grpId="0"/>
      <p:bldP spid="17" grpId="0" animBg="1"/>
      <p:bldP spid="18" grpId="0" animBg="1"/>
      <p:bldP spid="19" grpId="0" animBg="1"/>
      <p:bldP spid="20" grpId="0" animBg="1"/>
      <p:bldP spid="21" grpId="0"/>
      <p:bldP spid="23" grpId="0"/>
      <p:bldP spid="24" grpId="0"/>
      <p:bldP spid="27" grpId="0"/>
      <p:bldP spid="28" grpId="0" animBg="1"/>
      <p:bldP spid="29" grpId="0" animBg="1"/>
      <p:bldP spid="31" grpId="0"/>
      <p:bldP spid="32" grpId="0" animBg="1"/>
      <p:bldP spid="33" grpId="0" animBg="1"/>
      <p:bldP spid="34" grpId="0"/>
      <p:bldP spid="35" grpId="0"/>
      <p:bldP spid="37" grpId="0"/>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7" name="WordArt 5"/>
          <p:cNvSpPr>
            <a:spLocks noChangeArrowheads="1" noChangeShapeType="1" noTextEdit="1"/>
          </p:cNvSpPr>
          <p:nvPr/>
        </p:nvSpPr>
        <p:spPr bwMode="auto">
          <a:xfrm>
            <a:off x="785786" y="857232"/>
            <a:ext cx="7416824" cy="701675"/>
          </a:xfrm>
          <a:prstGeom prst="rect">
            <a:avLst/>
          </a:prstGeom>
        </p:spPr>
        <p:txBody>
          <a:bodyPr wrap="none" fromWordArt="1">
            <a:prstTxWarp prst="textPlain">
              <a:avLst>
                <a:gd name="adj" fmla="val 50000"/>
              </a:avLst>
            </a:prstTxWarp>
          </a:bodyPr>
          <a:lstStyle/>
          <a:p>
            <a:r>
              <a:rPr lang="fr-FR" sz="3600" b="1" dirty="0" smtClean="0"/>
              <a:t> </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endParaRPr>
          </a:p>
        </p:txBody>
      </p:sp>
      <p:sp>
        <p:nvSpPr>
          <p:cNvPr id="7" name="Line 10"/>
          <p:cNvSpPr>
            <a:spLocks noChangeShapeType="1"/>
          </p:cNvSpPr>
          <p:nvPr/>
        </p:nvSpPr>
        <p:spPr bwMode="auto">
          <a:xfrm>
            <a:off x="1571607" y="571480"/>
            <a:ext cx="4103687" cy="0"/>
          </a:xfrm>
          <a:prstGeom prst="line">
            <a:avLst/>
          </a:prstGeom>
          <a:noFill/>
          <a:ln w="3175">
            <a:solidFill>
              <a:srgbClr val="CC0099"/>
            </a:solidFill>
            <a:round/>
            <a:headEnd/>
            <a:tailEnd/>
          </a:ln>
          <a:effectLst/>
        </p:spPr>
        <p:txBody>
          <a:bodyPr wrap="none"/>
          <a:lstStyle/>
          <a:p>
            <a:endParaRPr lang="fr-FR" dirty="0"/>
          </a:p>
        </p:txBody>
      </p:sp>
      <p:sp>
        <p:nvSpPr>
          <p:cNvPr id="9" name="Oval 11"/>
          <p:cNvSpPr>
            <a:spLocks noChangeArrowheads="1"/>
          </p:cNvSpPr>
          <p:nvPr/>
        </p:nvSpPr>
        <p:spPr bwMode="auto">
          <a:xfrm>
            <a:off x="5652120" y="332657"/>
            <a:ext cx="2971800" cy="512763"/>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2</a:t>
            </a:r>
            <a:endParaRPr lang="fr-FR" sz="1400" b="1" dirty="0">
              <a:solidFill>
                <a:srgbClr val="000099"/>
              </a:solidFill>
            </a:endParaRPr>
          </a:p>
        </p:txBody>
      </p:sp>
      <p:sp>
        <p:nvSpPr>
          <p:cNvPr id="15" name="Rectangle 14"/>
          <p:cNvSpPr/>
          <p:nvPr/>
        </p:nvSpPr>
        <p:spPr>
          <a:xfrm>
            <a:off x="285720" y="1428736"/>
            <a:ext cx="4572032" cy="1200329"/>
          </a:xfrm>
          <a:prstGeom prst="rect">
            <a:avLst/>
          </a:prstGeom>
        </p:spPr>
        <p:txBody>
          <a:bodyPr wrap="square">
            <a:spAutoFit/>
          </a:bodyPr>
          <a:lstStyle/>
          <a:p>
            <a:pPr eaLnBrk="1" hangingPunct="1"/>
            <a:r>
              <a:rPr lang="fr-FR" sz="2400" b="1" i="1" dirty="0" smtClean="0">
                <a:solidFill>
                  <a:srgbClr val="FF0066"/>
                </a:solidFill>
                <a:latin typeface="+mn-lt"/>
              </a:rPr>
              <a:t>3 - Valorisation originale des pneus usagés</a:t>
            </a:r>
          </a:p>
          <a:p>
            <a:pPr eaLnBrk="1" hangingPunct="1"/>
            <a:endParaRPr lang="fr-FR" sz="2400" b="1" i="1" dirty="0" smtClean="0">
              <a:solidFill>
                <a:srgbClr val="FF0066"/>
              </a:solidFill>
              <a:latin typeface="+mn-lt"/>
            </a:endParaRPr>
          </a:p>
        </p:txBody>
      </p:sp>
      <p:sp>
        <p:nvSpPr>
          <p:cNvPr id="16" name="Accolade ouvrante 15"/>
          <p:cNvSpPr/>
          <p:nvPr/>
        </p:nvSpPr>
        <p:spPr>
          <a:xfrm>
            <a:off x="4572000" y="1571612"/>
            <a:ext cx="428625" cy="114300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fr-FR" dirty="0"/>
          </a:p>
        </p:txBody>
      </p:sp>
      <p:sp>
        <p:nvSpPr>
          <p:cNvPr id="17" name="Flèche droite 16"/>
          <p:cNvSpPr/>
          <p:nvPr/>
        </p:nvSpPr>
        <p:spPr>
          <a:xfrm>
            <a:off x="5143504" y="157161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18" name="Rectangle 17"/>
          <p:cNvSpPr/>
          <p:nvPr/>
        </p:nvSpPr>
        <p:spPr>
          <a:xfrm>
            <a:off x="5500694" y="1500174"/>
            <a:ext cx="1697901" cy="369332"/>
          </a:xfrm>
          <a:prstGeom prst="rect">
            <a:avLst/>
          </a:prstGeom>
        </p:spPr>
        <p:txBody>
          <a:bodyPr wrap="none">
            <a:spAutoFit/>
          </a:bodyPr>
          <a:lstStyle/>
          <a:p>
            <a:r>
              <a:rPr lang="fr-FR" b="1" i="1" dirty="0" smtClean="0">
                <a:latin typeface="+mn-lt"/>
              </a:rPr>
              <a:t>Pneus entiers</a:t>
            </a:r>
          </a:p>
        </p:txBody>
      </p:sp>
      <p:sp>
        <p:nvSpPr>
          <p:cNvPr id="19" name="Flèche droite 18"/>
          <p:cNvSpPr/>
          <p:nvPr/>
        </p:nvSpPr>
        <p:spPr>
          <a:xfrm>
            <a:off x="5143504" y="2000240"/>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0" name="Rectangle 19"/>
          <p:cNvSpPr/>
          <p:nvPr/>
        </p:nvSpPr>
        <p:spPr>
          <a:xfrm>
            <a:off x="5500694" y="1928802"/>
            <a:ext cx="1890710" cy="369332"/>
          </a:xfrm>
          <a:prstGeom prst="rect">
            <a:avLst/>
          </a:prstGeom>
        </p:spPr>
        <p:txBody>
          <a:bodyPr wrap="none">
            <a:spAutoFit/>
          </a:bodyPr>
          <a:lstStyle/>
          <a:p>
            <a:r>
              <a:rPr lang="fr-FR" b="1" i="1" dirty="0" smtClean="0">
                <a:latin typeface="+mn-lt"/>
              </a:rPr>
              <a:t>Pneus découpés</a:t>
            </a:r>
          </a:p>
        </p:txBody>
      </p:sp>
      <p:sp>
        <p:nvSpPr>
          <p:cNvPr id="21" name="Rectangle 20"/>
          <p:cNvSpPr/>
          <p:nvPr/>
        </p:nvSpPr>
        <p:spPr>
          <a:xfrm>
            <a:off x="5572132" y="2357430"/>
            <a:ext cx="2176621" cy="369332"/>
          </a:xfrm>
          <a:prstGeom prst="rect">
            <a:avLst/>
          </a:prstGeom>
        </p:spPr>
        <p:txBody>
          <a:bodyPr wrap="none">
            <a:spAutoFit/>
          </a:bodyPr>
          <a:lstStyle/>
          <a:p>
            <a:r>
              <a:rPr lang="fr-FR" b="1" i="1" dirty="0" smtClean="0">
                <a:latin typeface="+mn-lt"/>
              </a:rPr>
              <a:t>Pneus déchiquetés</a:t>
            </a:r>
          </a:p>
        </p:txBody>
      </p:sp>
      <p:sp>
        <p:nvSpPr>
          <p:cNvPr id="22" name="Flèche droite 21"/>
          <p:cNvSpPr/>
          <p:nvPr/>
        </p:nvSpPr>
        <p:spPr>
          <a:xfrm>
            <a:off x="5143504" y="2428868"/>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3" name="Rectangle 22"/>
          <p:cNvSpPr/>
          <p:nvPr/>
        </p:nvSpPr>
        <p:spPr>
          <a:xfrm>
            <a:off x="357158" y="3071809"/>
            <a:ext cx="8001056" cy="2862322"/>
          </a:xfrm>
          <a:prstGeom prst="rect">
            <a:avLst/>
          </a:prstGeom>
        </p:spPr>
        <p:txBody>
          <a:bodyPr wrap="square">
            <a:spAutoFit/>
          </a:bodyPr>
          <a:lstStyle/>
          <a:p>
            <a:pPr algn="just">
              <a:lnSpc>
                <a:spcPct val="150000"/>
              </a:lnSpc>
            </a:pPr>
            <a:r>
              <a:rPr lang="fr-FR" sz="2000" b="1" i="1" dirty="0" smtClean="0">
                <a:latin typeface="+mn-lt"/>
              </a:rPr>
              <a:t>La poudrette de caoutchouc est obtenue par broyage de pneus usagés non réutilisables (PUNR) ou de déchets de rechapage</a:t>
            </a:r>
            <a:r>
              <a:rPr lang="fr-FR" sz="2000" b="1" i="1" dirty="0" smtClean="0"/>
              <a:t>.</a:t>
            </a:r>
          </a:p>
          <a:p>
            <a:pPr algn="just">
              <a:lnSpc>
                <a:spcPct val="150000"/>
              </a:lnSpc>
            </a:pPr>
            <a:r>
              <a:rPr lang="fr-FR" sz="2000" b="1" i="1" dirty="0" smtClean="0"/>
              <a:t> </a:t>
            </a:r>
            <a:r>
              <a:rPr lang="fr-FR" sz="2000" b="1" i="1" dirty="0" smtClean="0">
                <a:latin typeface="+mn-lt"/>
              </a:rPr>
              <a:t>Les matériaux bruts utilisés dans la fabrication des caoutchoucs synthétiques sont les suivants: </a:t>
            </a:r>
          </a:p>
          <a:p>
            <a:pPr algn="just">
              <a:lnSpc>
                <a:spcPct val="150000"/>
              </a:lnSpc>
            </a:pPr>
            <a:endParaRPr lang="fr-FR" sz="2000" b="1" i="1" dirty="0" smtClean="0">
              <a:latin typeface="+mn-lt"/>
            </a:endParaRPr>
          </a:p>
          <a:p>
            <a:pPr algn="just">
              <a:lnSpc>
                <a:spcPct val="150000"/>
              </a:lnSpc>
            </a:pPr>
            <a:endParaRPr lang="fr-FR" sz="2000" b="1" i="1" dirty="0" smtClean="0"/>
          </a:p>
        </p:txBody>
      </p:sp>
      <p:sp>
        <p:nvSpPr>
          <p:cNvPr id="24" name="Rectangle 23"/>
          <p:cNvSpPr/>
          <p:nvPr/>
        </p:nvSpPr>
        <p:spPr>
          <a:xfrm>
            <a:off x="357158" y="5000636"/>
            <a:ext cx="8429684" cy="1323439"/>
          </a:xfrm>
          <a:prstGeom prst="rect">
            <a:avLst/>
          </a:prstGeom>
        </p:spPr>
        <p:txBody>
          <a:bodyPr wrap="square">
            <a:spAutoFit/>
          </a:bodyPr>
          <a:lstStyle/>
          <a:p>
            <a:pPr lvl="0"/>
            <a:r>
              <a:rPr lang="fr-FR" sz="2000" b="1" i="1" dirty="0" smtClean="0">
                <a:latin typeface="+mn-lt"/>
              </a:rPr>
              <a:t>Isobutylène.</a:t>
            </a:r>
          </a:p>
          <a:p>
            <a:pPr lvl="0"/>
            <a:r>
              <a:rPr lang="fr-FR" sz="2000" b="1" i="1" dirty="0" smtClean="0">
                <a:latin typeface="+mn-lt"/>
              </a:rPr>
              <a:t>Isoprène.</a:t>
            </a:r>
          </a:p>
          <a:p>
            <a:pPr lvl="0"/>
            <a:r>
              <a:rPr lang="fr-FR" sz="2000" b="1" i="1" dirty="0" smtClean="0">
                <a:latin typeface="+mn-lt"/>
              </a:rPr>
              <a:t>Styrène.</a:t>
            </a:r>
          </a:p>
          <a:p>
            <a:r>
              <a:rPr lang="fr-FR" sz="2000" b="1" i="1" dirty="0" smtClean="0">
                <a:latin typeface="+mn-lt"/>
              </a:rPr>
              <a:t>Butadiène</a:t>
            </a:r>
          </a:p>
        </p:txBody>
      </p:sp>
      <p:sp>
        <p:nvSpPr>
          <p:cNvPr id="25" name="Rectangle 24"/>
          <p:cNvSpPr/>
          <p:nvPr/>
        </p:nvSpPr>
        <p:spPr>
          <a:xfrm>
            <a:off x="1142976" y="2643182"/>
            <a:ext cx="4572000" cy="400110"/>
          </a:xfrm>
          <a:prstGeom prst="rect">
            <a:avLst/>
          </a:prstGeom>
        </p:spPr>
        <p:txBody>
          <a:bodyPr>
            <a:spAutoFit/>
          </a:bodyPr>
          <a:lstStyle/>
          <a:p>
            <a:pPr algn="l">
              <a:buSzPct val="90000"/>
              <a:buFontTx/>
              <a:buBlip>
                <a:blip r:embed="rId2"/>
              </a:buBlip>
            </a:pPr>
            <a:r>
              <a:rPr lang="fr-FR" sz="2000" b="1" i="1" dirty="0" smtClean="0"/>
              <a:t>La poudrette de caoutchouc</a:t>
            </a:r>
            <a:endParaRPr lang="fr-FR" sz="2000" b="1" i="1" dirty="0"/>
          </a:p>
        </p:txBody>
      </p:sp>
      <p:sp>
        <p:nvSpPr>
          <p:cNvPr id="26" name="Flèche droite 25"/>
          <p:cNvSpPr/>
          <p:nvPr/>
        </p:nvSpPr>
        <p:spPr>
          <a:xfrm>
            <a:off x="3428992" y="5000636"/>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7" name="Flèche droite 26"/>
          <p:cNvSpPr/>
          <p:nvPr/>
        </p:nvSpPr>
        <p:spPr>
          <a:xfrm>
            <a:off x="3428992" y="5286388"/>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8" name="Flèche droite 27"/>
          <p:cNvSpPr/>
          <p:nvPr/>
        </p:nvSpPr>
        <p:spPr>
          <a:xfrm>
            <a:off x="3428992" y="5715016"/>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9" name="Flèche droite 28"/>
          <p:cNvSpPr/>
          <p:nvPr/>
        </p:nvSpPr>
        <p:spPr>
          <a:xfrm>
            <a:off x="3428992" y="6072206"/>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box(in)">
                                      <p:cBhvr>
                                        <p:cTn id="58" dur="500"/>
                                        <p:tgtEl>
                                          <p:spTgt spid="23"/>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1000"/>
                                        <p:tgtEl>
                                          <p:spTgt spid="28"/>
                                        </p:tgtEl>
                                      </p:cBhvr>
                                    </p:animEffect>
                                    <p:anim calcmode="lin" valueType="num">
                                      <p:cBhvr>
                                        <p:cTn id="74" dur="1000" fill="hold"/>
                                        <p:tgtEl>
                                          <p:spTgt spid="28"/>
                                        </p:tgtEl>
                                        <p:attrNameLst>
                                          <p:attrName>ppt_x</p:attrName>
                                        </p:attrNameLst>
                                      </p:cBhvr>
                                      <p:tavLst>
                                        <p:tav tm="0">
                                          <p:val>
                                            <p:strVal val="#ppt_x"/>
                                          </p:val>
                                        </p:tav>
                                        <p:tav tm="100000">
                                          <p:val>
                                            <p:strVal val="#ppt_x"/>
                                          </p:val>
                                        </p:tav>
                                      </p:tavLst>
                                    </p:anim>
                                    <p:anim calcmode="lin" valueType="num">
                                      <p:cBhvr>
                                        <p:cTn id="75" dur="1000" fill="hold"/>
                                        <p:tgtEl>
                                          <p:spTgt spid="2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1000"/>
                                        <p:tgtEl>
                                          <p:spTgt spid="29"/>
                                        </p:tgtEl>
                                      </p:cBhvr>
                                    </p:animEffect>
                                    <p:anim calcmode="lin" valueType="num">
                                      <p:cBhvr>
                                        <p:cTn id="79" dur="1000" fill="hold"/>
                                        <p:tgtEl>
                                          <p:spTgt spid="29"/>
                                        </p:tgtEl>
                                        <p:attrNameLst>
                                          <p:attrName>ppt_x</p:attrName>
                                        </p:attrNameLst>
                                      </p:cBhvr>
                                      <p:tavLst>
                                        <p:tav tm="0">
                                          <p:val>
                                            <p:strVal val="#ppt_x"/>
                                          </p:val>
                                        </p:tav>
                                        <p:tav tm="100000">
                                          <p:val>
                                            <p:strVal val="#ppt_x"/>
                                          </p:val>
                                        </p:tav>
                                      </p:tavLst>
                                    </p:anim>
                                    <p:anim calcmode="lin" valueType="num">
                                      <p:cBhvr>
                                        <p:cTn id="80" dur="1000" fill="hold"/>
                                        <p:tgtEl>
                                          <p:spTgt spid="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p:bldP spid="16" grpId="0" animBg="1"/>
      <p:bldP spid="17" grpId="0" animBg="1"/>
      <p:bldP spid="18" grpId="0"/>
      <p:bldP spid="19" grpId="0" animBg="1"/>
      <p:bldP spid="20" grpId="0"/>
      <p:bldP spid="21" grpId="0"/>
      <p:bldP spid="22" grpId="0" animBg="1"/>
      <p:bldP spid="23" grpId="0"/>
      <p:bldP spid="24" grpId="0"/>
      <p:bldP spid="25" grpId="0"/>
      <p:bldP spid="26" grpId="0" animBg="1"/>
      <p:bldP spid="27" grpId="0" animBg="1"/>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2</a:t>
            </a:r>
            <a:endParaRPr lang="fr-FR" sz="1400" b="1" dirty="0">
              <a:solidFill>
                <a:srgbClr val="000099"/>
              </a:solidFill>
            </a:endParaRPr>
          </a:p>
        </p:txBody>
      </p:sp>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6" name="ZoneTexte 5"/>
          <p:cNvSpPr txBox="1"/>
          <p:nvPr/>
        </p:nvSpPr>
        <p:spPr>
          <a:xfrm>
            <a:off x="142844" y="642918"/>
            <a:ext cx="8858312" cy="2492990"/>
          </a:xfrm>
          <a:prstGeom prst="rect">
            <a:avLst/>
          </a:prstGeom>
          <a:noFill/>
        </p:spPr>
        <p:txBody>
          <a:bodyPr wrap="square" rtlCol="0">
            <a:spAutoFit/>
          </a:bodyPr>
          <a:lstStyle/>
          <a:p>
            <a:pPr algn="l"/>
            <a:endParaRPr lang="fr-FR" dirty="0" smtClean="0">
              <a:solidFill>
                <a:srgbClr val="FF0066"/>
              </a:solidFill>
            </a:endParaRPr>
          </a:p>
          <a:p>
            <a:endParaRPr lang="fr-FR" dirty="0" smtClean="0">
              <a:solidFill>
                <a:srgbClr val="FF0066"/>
              </a:solidFill>
            </a:endParaRPr>
          </a:p>
          <a:p>
            <a:pPr algn="l"/>
            <a:endParaRPr lang="fr-FR" dirty="0" smtClean="0">
              <a:solidFill>
                <a:schemeClr val="tx1">
                  <a:lumMod val="85000"/>
                  <a:lumOff val="15000"/>
                </a:schemeClr>
              </a:solidFill>
            </a:endParaRPr>
          </a:p>
          <a:p>
            <a:pPr algn="l"/>
            <a:endParaRPr lang="fr-FR" dirty="0" smtClean="0">
              <a:solidFill>
                <a:schemeClr val="tx1">
                  <a:lumMod val="85000"/>
                  <a:lumOff val="15000"/>
                </a:schemeClr>
              </a:solidFill>
            </a:endParaRPr>
          </a:p>
          <a:p>
            <a:pPr>
              <a:buClr>
                <a:schemeClr val="bg2">
                  <a:lumMod val="50000"/>
                </a:schemeClr>
              </a:buClr>
              <a:buFont typeface="Wingdings" pitchFamily="2" charset="2"/>
              <a:buChar char="Ø"/>
            </a:pPr>
            <a:endParaRPr lang="fr-FR" dirty="0" smtClean="0">
              <a:solidFill>
                <a:schemeClr val="tx1">
                  <a:lumMod val="85000"/>
                  <a:lumOff val="15000"/>
                </a:schemeClr>
              </a:solidFill>
            </a:endParaRPr>
          </a:p>
          <a:p>
            <a:pPr algn="l"/>
            <a:endParaRPr lang="fr-FR" sz="1600" i="1" u="sng" dirty="0" smtClean="0">
              <a:solidFill>
                <a:schemeClr val="tx1">
                  <a:lumMod val="85000"/>
                  <a:lumOff val="15000"/>
                </a:schemeClr>
              </a:solidFill>
            </a:endParaRPr>
          </a:p>
          <a:p>
            <a:pPr algn="l"/>
            <a:endParaRPr lang="fr-FR" sz="1600" i="1" u="sng" dirty="0" smtClean="0">
              <a:solidFill>
                <a:schemeClr val="tx1">
                  <a:lumMod val="85000"/>
                  <a:lumOff val="15000"/>
                </a:schemeClr>
              </a:solidFill>
            </a:endParaRPr>
          </a:p>
          <a:p>
            <a:pPr algn="l"/>
            <a:endParaRPr lang="fr-FR" sz="1600" i="1" u="sng" dirty="0" smtClean="0">
              <a:solidFill>
                <a:schemeClr val="tx1">
                  <a:lumMod val="85000"/>
                  <a:lumOff val="15000"/>
                </a:schemeClr>
              </a:solidFill>
            </a:endParaRPr>
          </a:p>
          <a:p>
            <a:pPr algn="l"/>
            <a:endParaRPr lang="fr-FR" dirty="0">
              <a:solidFill>
                <a:schemeClr val="tx1">
                  <a:lumMod val="85000"/>
                  <a:lumOff val="15000"/>
                </a:schemeClr>
              </a:solidFill>
            </a:endParaRPr>
          </a:p>
        </p:txBody>
      </p:sp>
      <p:sp>
        <p:nvSpPr>
          <p:cNvPr id="5" name="Rectangle 2"/>
          <p:cNvSpPr>
            <a:spLocks noGrp="1" noChangeArrowheads="1"/>
          </p:cNvSpPr>
          <p:nvPr>
            <p:ph type="title"/>
          </p:nvPr>
        </p:nvSpPr>
        <p:spPr>
          <a:xfrm>
            <a:off x="285720" y="1285860"/>
            <a:ext cx="8424936" cy="720081"/>
          </a:xfrm>
        </p:spPr>
        <p:txBody>
          <a:bodyPr>
            <a:normAutofit fontScale="90000"/>
          </a:bodyPr>
          <a:lstStyle/>
          <a:p>
            <a:pPr algn="ctr"/>
            <a:r>
              <a:rPr lang="fr-FR" sz="2900" b="1" i="1" dirty="0" smtClean="0">
                <a:solidFill>
                  <a:schemeClr val="tx1"/>
                </a:solidFill>
                <a:latin typeface="+mn-lt"/>
                <a:ea typeface="+mn-ea"/>
                <a:cs typeface="+mn-cs"/>
              </a:rPr>
              <a:t/>
            </a:r>
            <a:br>
              <a:rPr lang="fr-FR" sz="2900" b="1" i="1" dirty="0" smtClean="0">
                <a:solidFill>
                  <a:schemeClr val="tx1"/>
                </a:solidFill>
                <a:latin typeface="+mn-lt"/>
                <a:ea typeface="+mn-ea"/>
                <a:cs typeface="+mn-cs"/>
              </a:rPr>
            </a:br>
            <a:r>
              <a:rPr lang="fr-FR" sz="2900" b="1" i="1" dirty="0" smtClean="0">
                <a:solidFill>
                  <a:schemeClr val="tx1"/>
                </a:solidFill>
              </a:rPr>
              <a:t> Les différents diamètre des granulats des pneus usées après broyage </a:t>
            </a:r>
            <a:endParaRPr lang="fr-FR" sz="2900" b="1" i="1" dirty="0" smtClean="0">
              <a:solidFill>
                <a:schemeClr val="tx1"/>
              </a:solidFill>
              <a:latin typeface="+mn-lt"/>
              <a:ea typeface="+mn-ea"/>
              <a:cs typeface="+mn-cs"/>
            </a:endParaRPr>
          </a:p>
        </p:txBody>
      </p:sp>
      <p:pic>
        <p:nvPicPr>
          <p:cNvPr id="7" name="Picture 5"/>
          <p:cNvPicPr>
            <a:picLocks noChangeAspect="1" noChangeArrowheads="1"/>
          </p:cNvPicPr>
          <p:nvPr/>
        </p:nvPicPr>
        <p:blipFill>
          <a:blip r:embed="rId2" cstate="print"/>
          <a:srcRect/>
          <a:stretch>
            <a:fillRect/>
          </a:stretch>
        </p:blipFill>
        <p:spPr bwMode="auto">
          <a:xfrm>
            <a:off x="683570" y="2500307"/>
            <a:ext cx="8064500" cy="2857519"/>
          </a:xfrm>
          <a:prstGeom prst="rect">
            <a:avLst/>
          </a:prstGeom>
          <a:noFill/>
        </p:spPr>
      </p:pic>
      <p:sp>
        <p:nvSpPr>
          <p:cNvPr id="9" name="Rectangle 18"/>
          <p:cNvSpPr>
            <a:spLocks noChangeArrowheads="1"/>
          </p:cNvSpPr>
          <p:nvPr/>
        </p:nvSpPr>
        <p:spPr bwMode="auto">
          <a:xfrm>
            <a:off x="1000100" y="5429264"/>
            <a:ext cx="1484388" cy="646331"/>
          </a:xfrm>
          <a:prstGeom prst="rect">
            <a:avLst/>
          </a:prstGeom>
          <a:noFill/>
          <a:ln w="9525">
            <a:noFill/>
            <a:miter lim="800000"/>
            <a:headEnd/>
            <a:tailEnd/>
          </a:ln>
          <a:effectLst/>
        </p:spPr>
        <p:txBody>
          <a:bodyPr wrap="square" anchor="ctr">
            <a:spAutoFit/>
          </a:bodyPr>
          <a:lstStyle/>
          <a:p>
            <a:pPr algn="ctr"/>
            <a:r>
              <a:rPr lang="fr-FR" b="1" dirty="0"/>
              <a:t>Granulés </a:t>
            </a:r>
          </a:p>
          <a:p>
            <a:pPr algn="ctr"/>
            <a:r>
              <a:rPr lang="fr-FR" b="1" dirty="0"/>
              <a:t>de 4 à 5mm</a:t>
            </a:r>
            <a:r>
              <a:rPr lang="fr-FR" dirty="0"/>
              <a:t>                </a:t>
            </a:r>
          </a:p>
        </p:txBody>
      </p:sp>
      <p:sp>
        <p:nvSpPr>
          <p:cNvPr id="10" name="Rectangle 19"/>
          <p:cNvSpPr>
            <a:spLocks noChangeArrowheads="1"/>
          </p:cNvSpPr>
          <p:nvPr/>
        </p:nvSpPr>
        <p:spPr bwMode="auto">
          <a:xfrm>
            <a:off x="3071802" y="5500702"/>
            <a:ext cx="1584325" cy="646331"/>
          </a:xfrm>
          <a:prstGeom prst="rect">
            <a:avLst/>
          </a:prstGeom>
          <a:noFill/>
          <a:ln w="9525">
            <a:noFill/>
            <a:miter lim="800000"/>
            <a:headEnd/>
            <a:tailEnd/>
          </a:ln>
          <a:effectLst/>
        </p:spPr>
        <p:txBody>
          <a:bodyPr anchor="ctr">
            <a:spAutoFit/>
          </a:bodyPr>
          <a:lstStyle/>
          <a:p>
            <a:pPr algn="ctr"/>
            <a:r>
              <a:rPr lang="fr-FR" b="1" dirty="0"/>
              <a:t>Granulés</a:t>
            </a:r>
          </a:p>
          <a:p>
            <a:pPr algn="ctr"/>
            <a:r>
              <a:rPr lang="fr-FR" b="1" dirty="0"/>
              <a:t> de 2 à 4mm</a:t>
            </a:r>
            <a:r>
              <a:rPr lang="fr-FR" dirty="0"/>
              <a:t>         </a:t>
            </a:r>
          </a:p>
        </p:txBody>
      </p:sp>
      <p:sp>
        <p:nvSpPr>
          <p:cNvPr id="11" name="Rectangle 20"/>
          <p:cNvSpPr>
            <a:spLocks noChangeArrowheads="1"/>
          </p:cNvSpPr>
          <p:nvPr/>
        </p:nvSpPr>
        <p:spPr bwMode="auto">
          <a:xfrm>
            <a:off x="4857752" y="5500702"/>
            <a:ext cx="1697901" cy="646331"/>
          </a:xfrm>
          <a:prstGeom prst="rect">
            <a:avLst/>
          </a:prstGeom>
          <a:noFill/>
          <a:ln w="9525">
            <a:noFill/>
            <a:miter lim="800000"/>
            <a:headEnd/>
            <a:tailEnd/>
          </a:ln>
          <a:effectLst/>
        </p:spPr>
        <p:txBody>
          <a:bodyPr wrap="none" anchor="ctr">
            <a:spAutoFit/>
          </a:bodyPr>
          <a:lstStyle/>
          <a:p>
            <a:pPr algn="ctr"/>
            <a:r>
              <a:rPr lang="fr-FR" b="1" dirty="0"/>
              <a:t>Granulés </a:t>
            </a:r>
          </a:p>
          <a:p>
            <a:pPr algn="ctr"/>
            <a:r>
              <a:rPr lang="fr-FR" b="1" dirty="0"/>
              <a:t>de 0.5 à 2mm</a:t>
            </a:r>
            <a:r>
              <a:rPr lang="fr-FR" dirty="0"/>
              <a:t> </a:t>
            </a:r>
          </a:p>
        </p:txBody>
      </p:sp>
      <p:sp>
        <p:nvSpPr>
          <p:cNvPr id="12" name="Rectangle 21"/>
          <p:cNvSpPr>
            <a:spLocks noChangeArrowheads="1"/>
          </p:cNvSpPr>
          <p:nvPr/>
        </p:nvSpPr>
        <p:spPr bwMode="auto">
          <a:xfrm>
            <a:off x="6715140" y="5500702"/>
            <a:ext cx="2087563" cy="646331"/>
          </a:xfrm>
          <a:prstGeom prst="rect">
            <a:avLst/>
          </a:prstGeom>
          <a:noFill/>
          <a:ln w="9525">
            <a:noFill/>
            <a:miter lim="800000"/>
            <a:headEnd/>
            <a:tailEnd/>
          </a:ln>
          <a:effectLst/>
        </p:spPr>
        <p:txBody>
          <a:bodyPr anchor="ctr">
            <a:spAutoFit/>
          </a:bodyPr>
          <a:lstStyle/>
          <a:p>
            <a:pPr algn="ctr"/>
            <a:r>
              <a:rPr lang="fr-FR" b="1" dirty="0"/>
              <a:t>Granulés inférieur à 0.5mm</a:t>
            </a:r>
            <a:r>
              <a:rPr lang="fr-FR" dirty="0"/>
              <a:t>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p:cTn id="9" dur="2000" fill="hold"/>
                                        <p:tgtEl>
                                          <p:spTgt spid="3"/>
                                        </p:tgtEl>
                                        <p:attrNameLst>
                                          <p:attrName>ppt_w</p:attrName>
                                        </p:attrNameLst>
                                      </p:cBhvr>
                                      <p:tavLst>
                                        <p:tav tm="0">
                                          <p:val>
                                            <p:strVal val="#ppt_w"/>
                                          </p:val>
                                        </p:tav>
                                        <p:tav tm="100000">
                                          <p:val>
                                            <p:strVal val="#ppt_w"/>
                                          </p:val>
                                        </p:tav>
                                      </p:tavLst>
                                    </p:anim>
                                    <p:anim calcmode="lin" valueType="num">
                                      <p:cBhvr>
                                        <p:cTn id="10" dur="2000" fill="hold"/>
                                        <p:tgtEl>
                                          <p:spTgt spid="3"/>
                                        </p:tgtEl>
                                        <p:attrNameLst>
                                          <p:attrName>ppt_h</p:attrName>
                                        </p:attrNameLst>
                                      </p:cBhvr>
                                      <p:tavLst>
                                        <p:tav tm="0" fmla="#ppt_h*sin(2.5*pi*$)">
                                          <p:val>
                                            <p:fltVal val="0"/>
                                          </p:val>
                                        </p:tav>
                                        <p:tav tm="100000">
                                          <p:val>
                                            <p:fltVal val="1"/>
                                          </p:val>
                                        </p:tav>
                                      </p:tavLst>
                                    </p:anim>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nodePh="1">
                                  <p:stCondLst>
                                    <p:cond delay="0"/>
                                  </p:stCondLst>
                                  <p:endCondLst>
                                    <p:cond evt="begin" delay="0">
                                      <p:tn val="15"/>
                                    </p:cond>
                                  </p:end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trips(down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heckerboard(across)">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par>
                                <p:cTn id="33" presetID="18" presetClass="entr" presetSubtype="1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downLeft)">
                                      <p:cBhvr>
                                        <p:cTn id="35" dur="500"/>
                                        <p:tgtEl>
                                          <p:spTgt spid="10"/>
                                        </p:tgtEl>
                                      </p:cBhvr>
                                    </p:animEffect>
                                  </p:childTnLst>
                                </p:cTn>
                              </p:par>
                              <p:par>
                                <p:cTn id="36" presetID="18" presetClass="entr" presetSubtype="12"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trips(downLeft)">
                                      <p:cBhvr>
                                        <p:cTn id="38" dur="500"/>
                                        <p:tgtEl>
                                          <p:spTgt spid="11"/>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trips(downLeft)">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6" grpId="0"/>
      <p:bldP spid="5"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2</a:t>
            </a:r>
            <a:endParaRPr lang="fr-FR" sz="1400" b="1" dirty="0">
              <a:solidFill>
                <a:srgbClr val="000099"/>
              </a:solidFill>
            </a:endParaRPr>
          </a:p>
        </p:txBody>
      </p:sp>
      <p:sp>
        <p:nvSpPr>
          <p:cNvPr id="6" name="ZoneTexte 5"/>
          <p:cNvSpPr txBox="1"/>
          <p:nvPr/>
        </p:nvSpPr>
        <p:spPr>
          <a:xfrm>
            <a:off x="357157" y="1357301"/>
            <a:ext cx="7929619" cy="1323439"/>
          </a:xfrm>
          <a:prstGeom prst="rect">
            <a:avLst/>
          </a:prstGeom>
          <a:noFill/>
        </p:spPr>
        <p:txBody>
          <a:bodyPr wrap="square" rtlCol="0">
            <a:spAutoFit/>
          </a:bodyPr>
          <a:lstStyle/>
          <a:p>
            <a:pPr lvl="0" algn="l"/>
            <a:endParaRPr lang="fr-FR" sz="1600" dirty="0" smtClean="0"/>
          </a:p>
          <a:p>
            <a:pPr algn="l">
              <a:buFont typeface="Wingdings" pitchFamily="2" charset="2"/>
              <a:buChar char="Ø"/>
            </a:pPr>
            <a:endParaRPr lang="fr-FR" sz="1600" i="1" dirty="0" smtClean="0">
              <a:solidFill>
                <a:srgbClr val="000099"/>
              </a:solidFill>
            </a:endParaRPr>
          </a:p>
          <a:p>
            <a:pPr algn="l"/>
            <a:endParaRPr lang="fr-FR" sz="1600" dirty="0" smtClean="0">
              <a:solidFill>
                <a:srgbClr val="CC0099"/>
              </a:solidFill>
            </a:endParaRPr>
          </a:p>
          <a:p>
            <a:pPr marL="342900" indent="-342900" algn="l"/>
            <a:endParaRPr lang="fr-FR" sz="1600" u="sng" dirty="0" smtClean="0"/>
          </a:p>
          <a:p>
            <a:pPr marL="342900" indent="-342900" algn="l">
              <a:buAutoNum type="arabicPeriod"/>
            </a:pPr>
            <a:endParaRPr lang="fr-FR" sz="1600" dirty="0"/>
          </a:p>
        </p:txBody>
      </p:sp>
      <p:sp>
        <p:nvSpPr>
          <p:cNvPr id="9" name="Rectangle 2"/>
          <p:cNvSpPr>
            <a:spLocks noGrp="1" noChangeArrowheads="1"/>
          </p:cNvSpPr>
          <p:nvPr>
            <p:ph type="title"/>
          </p:nvPr>
        </p:nvSpPr>
        <p:spPr>
          <a:xfrm>
            <a:off x="827584" y="908722"/>
            <a:ext cx="8136904" cy="437009"/>
          </a:xfrm>
        </p:spPr>
        <p:txBody>
          <a:bodyPr>
            <a:normAutofit fontScale="90000"/>
          </a:bodyPr>
          <a:lstStyle/>
          <a:p>
            <a:pPr algn="just"/>
            <a:r>
              <a:rPr lang="fr-FR" sz="2700" b="1" i="1" dirty="0">
                <a:latin typeface="+mn-lt"/>
              </a:rPr>
              <a:t>VALORISATION DE POUDRETTE DE CAOUTCHOUC</a:t>
            </a:r>
            <a:r>
              <a:rPr lang="fr-FR" sz="2400" b="1" dirty="0"/>
              <a:t> </a:t>
            </a:r>
            <a:r>
              <a:rPr lang="fr-FR" sz="3800" dirty="0"/>
              <a:t> </a:t>
            </a:r>
          </a:p>
        </p:txBody>
      </p:sp>
      <p:pic>
        <p:nvPicPr>
          <p:cNvPr id="10" name="Image 7"/>
          <p:cNvPicPr>
            <a:picLocks noChangeAspect="1" noChangeArrowheads="1"/>
          </p:cNvPicPr>
          <p:nvPr/>
        </p:nvPicPr>
        <p:blipFill>
          <a:blip r:embed="rId2" cstate="print"/>
          <a:srcRect/>
          <a:stretch>
            <a:fillRect/>
          </a:stretch>
        </p:blipFill>
        <p:spPr>
          <a:xfrm>
            <a:off x="1547664" y="1484784"/>
            <a:ext cx="6207125" cy="5040312"/>
          </a:xfrm>
          <a:prstGeom prst="rect">
            <a:avLst/>
          </a:prstGeom>
          <a:no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trips(down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heckerboard(across)">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0"/>
          <p:cNvSpPr>
            <a:spLocks noChangeShapeType="1"/>
          </p:cNvSpPr>
          <p:nvPr/>
        </p:nvSpPr>
        <p:spPr bwMode="auto">
          <a:xfrm>
            <a:off x="1928797" y="642918"/>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2</a:t>
            </a:r>
            <a:endParaRPr lang="fr-FR" sz="1400" b="1" dirty="0">
              <a:solidFill>
                <a:srgbClr val="000099"/>
              </a:solidFill>
            </a:endParaRPr>
          </a:p>
        </p:txBody>
      </p:sp>
      <p:pic>
        <p:nvPicPr>
          <p:cNvPr id="13313" name="Picture 1"/>
          <p:cNvPicPr>
            <a:picLocks noChangeAspect="1" noChangeArrowheads="1"/>
          </p:cNvPicPr>
          <p:nvPr/>
        </p:nvPicPr>
        <p:blipFill>
          <a:blip r:embed="rId2" cstate="print"/>
          <a:srcRect/>
          <a:stretch>
            <a:fillRect/>
          </a:stretch>
        </p:blipFill>
        <p:spPr bwMode="auto">
          <a:xfrm>
            <a:off x="2357422" y="1000108"/>
            <a:ext cx="4429156" cy="2071702"/>
          </a:xfrm>
          <a:prstGeom prst="rect">
            <a:avLst/>
          </a:prstGeom>
          <a:noFill/>
          <a:ln w="9525">
            <a:noFill/>
            <a:miter lim="800000"/>
            <a:headEnd/>
            <a:tailEnd/>
          </a:ln>
        </p:spPr>
      </p:pic>
      <p:sp>
        <p:nvSpPr>
          <p:cNvPr id="9" name="Espace réservé du contenu 8"/>
          <p:cNvSpPr>
            <a:spLocks noGrp="1"/>
          </p:cNvSpPr>
          <p:nvPr>
            <p:ph idx="1"/>
          </p:nvPr>
        </p:nvSpPr>
        <p:spPr>
          <a:xfrm flipH="1">
            <a:off x="3131840" y="3143248"/>
            <a:ext cx="2654606" cy="933824"/>
          </a:xfrm>
        </p:spPr>
        <p:txBody>
          <a:bodyPr>
            <a:noAutofit/>
          </a:bodyPr>
          <a:lstStyle/>
          <a:p>
            <a:pPr algn="ctr">
              <a:buNone/>
            </a:pPr>
            <a:r>
              <a:rPr lang="fr-FR" sz="1800" b="1" i="1" dirty="0" smtClean="0"/>
              <a:t>Technique de l’ asphalt</a:t>
            </a:r>
          </a:p>
          <a:p>
            <a:pPr algn="ctr">
              <a:buNone/>
            </a:pPr>
            <a:r>
              <a:rPr lang="fr-FR" sz="1800" b="1" i="1" dirty="0" smtClean="0"/>
              <a:t> caoutchouté </a:t>
            </a:r>
          </a:p>
          <a:p>
            <a:pPr algn="ctr">
              <a:buNone/>
            </a:pPr>
            <a:endParaRPr lang="fr-FR" sz="1800" b="1" i="1" dirty="0" smtClean="0"/>
          </a:p>
          <a:p>
            <a:pPr algn="ctr">
              <a:buNone/>
            </a:pPr>
            <a:endParaRPr lang="fr-FR" sz="1800" b="1" i="1" dirty="0" smtClean="0"/>
          </a:p>
        </p:txBody>
      </p:sp>
      <p:sp>
        <p:nvSpPr>
          <p:cNvPr id="15" name="Rectangle 14"/>
          <p:cNvSpPr/>
          <p:nvPr/>
        </p:nvSpPr>
        <p:spPr>
          <a:xfrm>
            <a:off x="2643174" y="4214818"/>
            <a:ext cx="3207609" cy="369332"/>
          </a:xfrm>
          <a:prstGeom prst="rect">
            <a:avLst/>
          </a:prstGeom>
        </p:spPr>
        <p:txBody>
          <a:bodyPr wrap="square">
            <a:spAutoFit/>
          </a:bodyPr>
          <a:lstStyle/>
          <a:p>
            <a:r>
              <a:rPr lang="fr-FR" b="1" i="1" dirty="0" smtClean="0">
                <a:latin typeface="+mn-lt"/>
              </a:rPr>
              <a:t>Amélioration de la cohésion</a:t>
            </a:r>
          </a:p>
        </p:txBody>
      </p:sp>
      <p:sp>
        <p:nvSpPr>
          <p:cNvPr id="17" name="Rectangle 16"/>
          <p:cNvSpPr/>
          <p:nvPr/>
        </p:nvSpPr>
        <p:spPr>
          <a:xfrm>
            <a:off x="2428860" y="4643446"/>
            <a:ext cx="5072098" cy="369332"/>
          </a:xfrm>
          <a:prstGeom prst="rect">
            <a:avLst/>
          </a:prstGeom>
        </p:spPr>
        <p:txBody>
          <a:bodyPr wrap="square">
            <a:spAutoFit/>
          </a:bodyPr>
          <a:lstStyle/>
          <a:p>
            <a:r>
              <a:rPr lang="fr-FR" b="1" i="1" dirty="0" smtClean="0">
                <a:latin typeface="+mn-lt"/>
              </a:rPr>
              <a:t>Diminution de la susceptibilité thermique</a:t>
            </a:r>
          </a:p>
        </p:txBody>
      </p:sp>
      <p:sp>
        <p:nvSpPr>
          <p:cNvPr id="20" name="Rectangle 19"/>
          <p:cNvSpPr/>
          <p:nvPr/>
        </p:nvSpPr>
        <p:spPr>
          <a:xfrm>
            <a:off x="2500298" y="5000636"/>
            <a:ext cx="5072098" cy="369332"/>
          </a:xfrm>
          <a:prstGeom prst="rect">
            <a:avLst/>
          </a:prstGeom>
        </p:spPr>
        <p:txBody>
          <a:bodyPr wrap="square">
            <a:spAutoFit/>
          </a:bodyPr>
          <a:lstStyle/>
          <a:p>
            <a:r>
              <a:rPr lang="fr-FR" b="1" i="1" dirty="0" smtClean="0">
                <a:latin typeface="+mn-lt"/>
              </a:rPr>
              <a:t>Augmentation des capacités d’allongement</a:t>
            </a:r>
          </a:p>
        </p:txBody>
      </p:sp>
      <p:sp>
        <p:nvSpPr>
          <p:cNvPr id="22" name="Rectangle 21"/>
          <p:cNvSpPr/>
          <p:nvPr/>
        </p:nvSpPr>
        <p:spPr>
          <a:xfrm>
            <a:off x="2571736" y="5429264"/>
            <a:ext cx="4095417" cy="369332"/>
          </a:xfrm>
          <a:prstGeom prst="rect">
            <a:avLst/>
          </a:prstGeom>
        </p:spPr>
        <p:txBody>
          <a:bodyPr wrap="none">
            <a:spAutoFit/>
          </a:bodyPr>
          <a:lstStyle/>
          <a:p>
            <a:r>
              <a:rPr lang="fr-FR" b="1" i="1" dirty="0" smtClean="0">
                <a:latin typeface="+mn-lt"/>
              </a:rPr>
              <a:t>Amélioration de l’adhésivité passive </a:t>
            </a:r>
          </a:p>
        </p:txBody>
      </p:sp>
      <p:sp>
        <p:nvSpPr>
          <p:cNvPr id="23" name="Rectangle 22"/>
          <p:cNvSpPr/>
          <p:nvPr/>
        </p:nvSpPr>
        <p:spPr>
          <a:xfrm>
            <a:off x="285720" y="3786190"/>
            <a:ext cx="6357982" cy="400110"/>
          </a:xfrm>
          <a:prstGeom prst="rect">
            <a:avLst/>
          </a:prstGeom>
        </p:spPr>
        <p:txBody>
          <a:bodyPr wrap="square">
            <a:spAutoFit/>
          </a:bodyPr>
          <a:lstStyle/>
          <a:p>
            <a:pPr algn="l">
              <a:buSzPct val="90000"/>
              <a:buFontTx/>
              <a:buBlip>
                <a:blip r:embed="rId3"/>
              </a:buBlip>
            </a:pPr>
            <a:r>
              <a:rPr lang="fr-FR" sz="2000" b="1" i="1" dirty="0" smtClean="0"/>
              <a:t>L’intérêt de poudrette de caoutchouc</a:t>
            </a:r>
            <a:endParaRPr lang="fr-FR" sz="2000" b="1" i="1" dirty="0"/>
          </a:p>
        </p:txBody>
      </p:sp>
      <p:sp>
        <p:nvSpPr>
          <p:cNvPr id="24" name="Flèche droite 23"/>
          <p:cNvSpPr/>
          <p:nvPr/>
        </p:nvSpPr>
        <p:spPr>
          <a:xfrm>
            <a:off x="2285984" y="4357694"/>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5" name="Flèche droite 24"/>
          <p:cNvSpPr/>
          <p:nvPr/>
        </p:nvSpPr>
        <p:spPr>
          <a:xfrm>
            <a:off x="2285984" y="478632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6" name="Flèche droite 25"/>
          <p:cNvSpPr/>
          <p:nvPr/>
        </p:nvSpPr>
        <p:spPr>
          <a:xfrm>
            <a:off x="2285984" y="514351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
        <p:nvSpPr>
          <p:cNvPr id="27" name="Flèche droite 26"/>
          <p:cNvSpPr/>
          <p:nvPr/>
        </p:nvSpPr>
        <p:spPr>
          <a:xfrm>
            <a:off x="2285984" y="5500702"/>
            <a:ext cx="285751"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fr-FR" dirty="0">
              <a:ln>
                <a:solidFill>
                  <a:srgbClr val="FFC000"/>
                </a:solidFill>
              </a:ln>
              <a:solidFill>
                <a:schemeClr val="accent6">
                  <a:lumMod val="60000"/>
                  <a:lumOff val="40000"/>
                </a:schemeClr>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3313"/>
                                        </p:tgtEl>
                                        <p:attrNameLst>
                                          <p:attrName>style.visibility</p:attrName>
                                        </p:attrNameLst>
                                      </p:cBhvr>
                                      <p:to>
                                        <p:strVal val="visible"/>
                                      </p:to>
                                    </p:set>
                                    <p:animEffect transition="in" filter="box(in)">
                                      <p:cBhvr>
                                        <p:cTn id="17" dur="500"/>
                                        <p:tgtEl>
                                          <p:spTgt spid="133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checkerboard(across)">
                                      <p:cBhvr>
                                        <p:cTn id="22" dur="500"/>
                                        <p:tgtEl>
                                          <p:spTgt spid="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checkerboard(across)">
                                      <p:cBhvr>
                                        <p:cTn id="27" dur="500"/>
                                        <p:tgtEl>
                                          <p:spTgt spid="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9" grpId="0" build="p"/>
      <p:bldP spid="15" grpId="0"/>
      <p:bldP spid="17" grpId="0"/>
      <p:bldP spid="20" grpId="0"/>
      <p:bldP spid="22" grpId="0"/>
      <p:bldP spid="23" grpId="0"/>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WordArt 7"/>
          <p:cNvSpPr>
            <a:spLocks noChangeArrowheads="1" noChangeShapeType="1" noTextEdit="1"/>
          </p:cNvSpPr>
          <p:nvPr/>
        </p:nvSpPr>
        <p:spPr bwMode="auto">
          <a:xfrm>
            <a:off x="1115618" y="2492898"/>
            <a:ext cx="7272337" cy="720725"/>
          </a:xfrm>
          <a:prstGeom prst="rect">
            <a:avLst/>
          </a:prstGeom>
        </p:spPr>
        <p:txBody>
          <a:bodyPr wrap="none" fromWordArt="1">
            <a:prstTxWarp prst="textPlain">
              <a:avLst>
                <a:gd name="adj" fmla="val 50000"/>
              </a:avLst>
            </a:prstTxWarp>
          </a:bodyPr>
          <a:lstStyle/>
          <a:p>
            <a:r>
              <a:rPr lang="fr-FR" sz="3600" kern="10" dirty="0" smtClean="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rPr>
              <a:t>CHAPITRE 3</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endParaRPr>
          </a:p>
        </p:txBody>
      </p:sp>
      <p:sp>
        <p:nvSpPr>
          <p:cNvPr id="4" name="Rectangle 3"/>
          <p:cNvSpPr/>
          <p:nvPr/>
        </p:nvSpPr>
        <p:spPr>
          <a:xfrm>
            <a:off x="714350" y="3571877"/>
            <a:ext cx="8429652" cy="1384995"/>
          </a:xfrm>
          <a:prstGeom prst="rect">
            <a:avLst/>
          </a:prstGeom>
        </p:spPr>
        <p:txBody>
          <a:bodyPr wrap="square">
            <a:spAutoFit/>
          </a:bodyPr>
          <a:lstStyle/>
          <a:p>
            <a:pPr algn="l"/>
            <a:r>
              <a:rPr lang="fr-FR" sz="2800" b="1" i="1" dirty="0" smtClean="0">
                <a:solidFill>
                  <a:srgbClr val="FF0000"/>
                </a:solidFill>
              </a:rPr>
              <a:t>l’Identification et la  prévision de la stabilisation de ces sols gonflant par l’ajout de la poudrette de caoutchouc  a l’aide de Scilab.</a:t>
            </a:r>
            <a:endParaRPr lang="fr-FR" sz="2800" dirty="0">
              <a:solidFill>
                <a:srgbClr val="FF000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900" decel="100000" fill="hold"/>
                                        <p:tgtEl>
                                          <p:spTgt spid="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1556792"/>
            <a:ext cx="8229600" cy="300564"/>
          </a:xfrm>
        </p:spPr>
        <p:txBody>
          <a:bodyPr>
            <a:normAutofit fontScale="90000"/>
          </a:bodyPr>
          <a:lstStyle/>
          <a:p>
            <a:r>
              <a:rPr lang="fr-FR" sz="2000" dirty="0" smtClean="0"/>
              <a:t/>
            </a:r>
            <a:br>
              <a:rPr lang="fr-FR" sz="2000" dirty="0" smtClean="0"/>
            </a:br>
            <a:r>
              <a:rPr lang="fr-FR" sz="2000" dirty="0" smtClean="0"/>
              <a:t/>
            </a:r>
            <a:br>
              <a:rPr lang="fr-FR" sz="2000" dirty="0" smtClean="0"/>
            </a:br>
            <a:endParaRPr lang="fr-FR" sz="2000" dirty="0"/>
          </a:p>
        </p:txBody>
      </p:sp>
      <p:sp>
        <p:nvSpPr>
          <p:cNvPr id="3" name="Espace réservé du contenu 2"/>
          <p:cNvSpPr>
            <a:spLocks noGrp="1"/>
          </p:cNvSpPr>
          <p:nvPr>
            <p:ph idx="1"/>
          </p:nvPr>
        </p:nvSpPr>
        <p:spPr>
          <a:xfrm>
            <a:off x="0" y="1214422"/>
            <a:ext cx="9144000" cy="4875454"/>
          </a:xfrm>
        </p:spPr>
        <p:txBody>
          <a:bodyPr>
            <a:normAutofit/>
          </a:bodyPr>
          <a:lstStyle/>
          <a:p>
            <a:pPr algn="just">
              <a:lnSpc>
                <a:spcPct val="170000"/>
              </a:lnSpc>
              <a:buNone/>
            </a:pPr>
            <a:r>
              <a:rPr lang="fr-FR" sz="2500" b="1" i="1" smtClean="0"/>
              <a:t>Le </a:t>
            </a:r>
            <a:r>
              <a:rPr lang="fr-FR" sz="2500" b="1" i="1" smtClean="0"/>
              <a:t>principe </a:t>
            </a:r>
            <a:r>
              <a:rPr lang="fr-FR" sz="2500" b="1" i="1" dirty="0" smtClean="0"/>
              <a:t>de cette compagne expérimentale est de confectionner des éprouvettes des sols  (l’Argile d’ Ayaida et la Bentonite de Maghnia) composites  avec différents teneur en fibres  de caoutchouc (0%,10%, 20%, 25% et 50%)  . Les caractéristiques de ces deux sols – poudrette de caoutchouc  sont regroupées dans le tableau  ci-dessous.</a:t>
            </a:r>
          </a:p>
          <a:p>
            <a:pPr>
              <a:buNone/>
            </a:pPr>
            <a:endParaRPr lang="fr-FR" sz="2500" b="1" i="1" dirty="0" smtClean="0"/>
          </a:p>
        </p:txBody>
      </p:sp>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 </a:t>
            </a:r>
            <a:endParaRPr lang="fr-FR" sz="1400" b="1" dirty="0">
              <a:solidFill>
                <a:srgbClr val="000099"/>
              </a:solidFill>
            </a:endParaRPr>
          </a:p>
        </p:txBody>
      </p:sp>
      <p:sp>
        <p:nvSpPr>
          <p:cNvPr id="7" name="Rectangle 2"/>
          <p:cNvSpPr txBox="1">
            <a:spLocks noChangeArrowheads="1"/>
          </p:cNvSpPr>
          <p:nvPr/>
        </p:nvSpPr>
        <p:spPr>
          <a:xfrm>
            <a:off x="1115618" y="620689"/>
            <a:ext cx="6432551" cy="501650"/>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400" b="1" i="1" dirty="0" smtClean="0">
                <a:solidFill>
                  <a:srgbClr val="000099"/>
                </a:solidFill>
                <a:latin typeface="+mn-lt"/>
              </a:rPr>
              <a:t>CARACTERISTIQUES DES MATERIAUX</a:t>
            </a:r>
            <a:r>
              <a:rPr kumimoji="0" lang="fr-FR" sz="2400" b="0" i="0" u="none" strike="noStrike" kern="1200" cap="none" spc="0" normalizeH="0" baseline="0" noProof="0" dirty="0" smtClean="0">
                <a:ln>
                  <a:noFill/>
                </a:ln>
                <a:solidFill>
                  <a:srgbClr val="000099"/>
                </a:solidFill>
                <a:effectLst/>
                <a:uLnTx/>
                <a:uFillTx/>
                <a:latin typeface="+mj-lt"/>
                <a:ea typeface="+mj-ea"/>
                <a:cs typeface="+mj-cs"/>
              </a:rPr>
              <a:t> </a:t>
            </a:r>
            <a:endParaRPr kumimoji="0" lang="fr-FR" sz="2400" b="0" i="0" u="none" strike="noStrike" kern="1200" cap="none" spc="0" normalizeH="0" baseline="0" noProof="0" dirty="0">
              <a:ln>
                <a:noFill/>
              </a:ln>
              <a:solidFill>
                <a:srgbClr val="000099"/>
              </a:solidFill>
              <a:effectLst/>
              <a:uLnTx/>
              <a:uFillTx/>
              <a:latin typeface="+mj-lt"/>
              <a:ea typeface="+mj-ea"/>
              <a:cs typeface="+mj-cs"/>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repeatCount="indefinite" fill="hold" grpId="1"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
                                          </p:val>
                                        </p:tav>
                                        <p:tav tm="100000">
                                          <p:val>
                                            <p:strVal val="#ppt_w"/>
                                          </p:val>
                                        </p:tav>
                                      </p:tavLst>
                                    </p:anim>
                                    <p:anim calcmode="lin" valueType="num">
                                      <p:cBhvr>
                                        <p:cTn id="8"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strips(down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checkerboard(across)">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1"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Espace réservé du contenu 6"/>
          <p:cNvGraphicFramePr>
            <a:graphicFrameLocks noGrp="1"/>
          </p:cNvGraphicFramePr>
          <p:nvPr>
            <p:ph idx="1"/>
          </p:nvPr>
        </p:nvGraphicFramePr>
        <p:xfrm>
          <a:off x="428596" y="1000108"/>
          <a:ext cx="8229599" cy="4866640"/>
        </p:xfrm>
        <a:graphic>
          <a:graphicData uri="http://schemas.openxmlformats.org/drawingml/2006/table">
            <a:tbl>
              <a:tblPr firstRow="1" bandRow="1">
                <a:tableStyleId>{5C22544A-7EE6-4342-B048-85BDC9FD1C3A}</a:tableStyleId>
              </a:tblPr>
              <a:tblGrid>
                <a:gridCol w="1357293"/>
                <a:gridCol w="857285"/>
                <a:gridCol w="1071570"/>
                <a:gridCol w="1214446"/>
                <a:gridCol w="1500198"/>
                <a:gridCol w="1053150"/>
                <a:gridCol w="1175657"/>
              </a:tblGrid>
              <a:tr h="928694">
                <a:tc>
                  <a:txBody>
                    <a:bodyPr/>
                    <a:lstStyle/>
                    <a:p>
                      <a:endParaRPr lang="fr-FR" dirty="0"/>
                    </a:p>
                  </a:txBody>
                  <a:tcPr/>
                </a:tc>
                <a:tc>
                  <a:txBody>
                    <a:bodyPr/>
                    <a:lstStyle/>
                    <a:p>
                      <a:r>
                        <a:rPr kumimoji="0" lang="en-US" sz="1400" b="1" kern="1200" dirty="0" smtClean="0">
                          <a:solidFill>
                            <a:schemeClr val="dk1"/>
                          </a:solidFill>
                          <a:latin typeface="+mn-lt"/>
                          <a:ea typeface="+mn-ea"/>
                          <a:cs typeface="+mn-cs"/>
                        </a:rPr>
                        <a:t>Limite de liquidité wL </a:t>
                      </a:r>
                      <a:endParaRPr kumimoji="0" lang="fr-FR" sz="1400" b="1" kern="1200" dirty="0" smtClean="0">
                        <a:solidFill>
                          <a:schemeClr val="dk1"/>
                        </a:solidFill>
                        <a:latin typeface="+mn-lt"/>
                        <a:ea typeface="+mn-ea"/>
                        <a:cs typeface="+mn-cs"/>
                      </a:endParaRPr>
                    </a:p>
                  </a:txBody>
                  <a:tcPr/>
                </a:tc>
                <a:tc>
                  <a:txBody>
                    <a:bodyPr/>
                    <a:lstStyle/>
                    <a:p>
                      <a:r>
                        <a:rPr kumimoji="0" lang="fr-FR" sz="1400" b="1" kern="1200" dirty="0" smtClean="0">
                          <a:solidFill>
                            <a:schemeClr val="dk1"/>
                          </a:solidFill>
                          <a:latin typeface="+mn-lt"/>
                          <a:ea typeface="+mn-ea"/>
                          <a:cs typeface="+mn-cs"/>
                        </a:rPr>
                        <a:t>Teneur en eau naturelle wn </a:t>
                      </a:r>
                    </a:p>
                  </a:txBody>
                  <a:tcPr/>
                </a:tc>
                <a:tc>
                  <a:txBody>
                    <a:bodyPr/>
                    <a:lstStyle/>
                    <a:p>
                      <a:r>
                        <a:rPr kumimoji="0" lang="en-US" sz="1400" b="1" kern="1200" dirty="0" smtClean="0">
                          <a:solidFill>
                            <a:schemeClr val="dk1"/>
                          </a:solidFill>
                          <a:latin typeface="+mn-lt"/>
                          <a:ea typeface="+mn-ea"/>
                          <a:cs typeface="+mn-cs"/>
                        </a:rPr>
                        <a:t>Indice de plasticité IP (%)</a:t>
                      </a:r>
                      <a:endParaRPr kumimoji="0" lang="fr-FR" sz="1400" b="1" kern="1200" dirty="0" smtClean="0">
                        <a:solidFill>
                          <a:schemeClr val="dk1"/>
                        </a:solidFill>
                        <a:latin typeface="+mn-lt"/>
                        <a:ea typeface="+mn-ea"/>
                        <a:cs typeface="+mn-cs"/>
                      </a:endParaRPr>
                    </a:p>
                  </a:txBody>
                  <a:tcPr/>
                </a:tc>
                <a:tc>
                  <a:txBody>
                    <a:bodyPr/>
                    <a:lstStyle/>
                    <a:p>
                      <a:r>
                        <a:rPr kumimoji="0" lang="fr-FR" sz="1400" b="1" kern="1200" dirty="0" smtClean="0">
                          <a:solidFill>
                            <a:schemeClr val="dk1"/>
                          </a:solidFill>
                          <a:latin typeface="+mn-lt"/>
                          <a:ea typeface="+mn-ea"/>
                          <a:cs typeface="+mn-cs"/>
                        </a:rPr>
                        <a:t>Poids volumique des particules solides </a:t>
                      </a:r>
                      <a:r>
                        <a:rPr kumimoji="0" lang="en-US" sz="1400" b="1" kern="1200" dirty="0" smtClean="0">
                          <a:solidFill>
                            <a:schemeClr val="dk1"/>
                          </a:solidFill>
                          <a:latin typeface="+mn-lt"/>
                          <a:ea typeface="+mn-ea"/>
                          <a:cs typeface="+mn-cs"/>
                        </a:rPr>
                        <a:t>γ</a:t>
                      </a:r>
                      <a:r>
                        <a:rPr kumimoji="0" lang="fr-FR" sz="1400" b="1" kern="1200" dirty="0" smtClean="0">
                          <a:solidFill>
                            <a:schemeClr val="dk1"/>
                          </a:solidFill>
                          <a:latin typeface="+mn-lt"/>
                          <a:ea typeface="+mn-ea"/>
                          <a:cs typeface="+mn-cs"/>
                        </a:rPr>
                        <a:t>d (KN/m3)</a:t>
                      </a:r>
                    </a:p>
                  </a:txBody>
                  <a:tcPr/>
                </a:tc>
                <a:tc>
                  <a:txBody>
                    <a:bodyPr/>
                    <a:lstStyle/>
                    <a:p>
                      <a:r>
                        <a:rPr kumimoji="0" lang="en-US" sz="1400" b="1" kern="1200" dirty="0" smtClean="0">
                          <a:solidFill>
                            <a:schemeClr val="dk1"/>
                          </a:solidFill>
                          <a:latin typeface="+mn-lt"/>
                          <a:ea typeface="+mn-ea"/>
                          <a:cs typeface="+mn-cs"/>
                        </a:rPr>
                        <a:t>Coefficient d’argilosité  A</a:t>
                      </a:r>
                      <a:endParaRPr kumimoji="0" lang="fr-FR" sz="1400" b="1" kern="1200" dirty="0" smtClean="0">
                        <a:solidFill>
                          <a:schemeClr val="dk1"/>
                        </a:solidFill>
                        <a:latin typeface="+mn-lt"/>
                        <a:ea typeface="+mn-ea"/>
                        <a:cs typeface="+mn-cs"/>
                      </a:endParaRPr>
                    </a:p>
                  </a:txBody>
                  <a:tcPr/>
                </a:tc>
                <a:tc>
                  <a:txBody>
                    <a:bodyPr/>
                    <a:lstStyle/>
                    <a:p>
                      <a:r>
                        <a:rPr kumimoji="0" lang="en-US" sz="1400" b="1" kern="1200" dirty="0" smtClean="0">
                          <a:solidFill>
                            <a:schemeClr val="dk1"/>
                          </a:solidFill>
                          <a:latin typeface="+mn-lt"/>
                          <a:ea typeface="+mn-ea"/>
                          <a:cs typeface="+mn-cs"/>
                        </a:rPr>
                        <a:t>Fraction fine C&lt; 2µm (%)</a:t>
                      </a:r>
                      <a:endParaRPr kumimoji="0" lang="fr-FR" sz="1400" b="1" kern="1200" dirty="0" smtClean="0">
                        <a:solidFill>
                          <a:schemeClr val="dk1"/>
                        </a:solidFill>
                        <a:latin typeface="+mn-lt"/>
                        <a:ea typeface="+mn-ea"/>
                        <a:cs typeface="+mn-cs"/>
                      </a:endParaRPr>
                    </a:p>
                  </a:txBody>
                  <a:tcPr/>
                </a:tc>
              </a:tr>
              <a:tr h="370840">
                <a:tc>
                  <a:txBody>
                    <a:bodyPr/>
                    <a:lstStyle/>
                    <a:p>
                      <a:r>
                        <a:rPr kumimoji="0" lang="fr-FR" sz="1600" kern="1200" dirty="0" smtClean="0">
                          <a:solidFill>
                            <a:schemeClr val="dk1"/>
                          </a:solidFill>
                          <a:latin typeface="+mn-lt"/>
                          <a:ea typeface="+mn-ea"/>
                          <a:cs typeface="+mn-cs"/>
                        </a:rPr>
                        <a:t>100% B</a:t>
                      </a:r>
                      <a:endParaRPr lang="fr-FR" sz="1600" dirty="0"/>
                    </a:p>
                  </a:txBody>
                  <a:tcPr/>
                </a:tc>
                <a:tc>
                  <a:txBody>
                    <a:bodyPr/>
                    <a:lstStyle/>
                    <a:p>
                      <a:r>
                        <a:rPr kumimoji="0" lang="fr-FR" kern="1200" dirty="0" smtClean="0">
                          <a:solidFill>
                            <a:schemeClr val="dk1"/>
                          </a:solidFill>
                          <a:latin typeface="+mn-lt"/>
                          <a:ea typeface="+mn-ea"/>
                          <a:cs typeface="+mn-cs"/>
                        </a:rPr>
                        <a:t>135</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88</a:t>
                      </a:r>
                      <a:endParaRPr kumimoji="0" lang="fr-FR" kern="1200" dirty="0">
                        <a:solidFill>
                          <a:schemeClr val="dk1"/>
                        </a:solidFill>
                        <a:latin typeface="+mn-lt"/>
                        <a:ea typeface="+mn-ea"/>
                        <a:cs typeface="+mn-cs"/>
                      </a:endParaRPr>
                    </a:p>
                  </a:txBody>
                  <a:tcPr/>
                </a:tc>
                <a:tc>
                  <a:txBody>
                    <a:bodyPr/>
                    <a:lstStyle/>
                    <a:p>
                      <a:r>
                        <a:rPr lang="fr-FR" dirty="0" smtClean="0"/>
                        <a:t>25.62</a:t>
                      </a:r>
                      <a:endParaRPr lang="fr-FR" dirty="0"/>
                    </a:p>
                  </a:txBody>
                  <a:tcPr/>
                </a:tc>
                <a:tc>
                  <a:txBody>
                    <a:bodyPr/>
                    <a:lstStyle/>
                    <a:p>
                      <a:r>
                        <a:rPr lang="fr-FR" dirty="0" smtClean="0"/>
                        <a:t>1.4</a:t>
                      </a:r>
                      <a:endParaRPr lang="fr-FR" dirty="0"/>
                    </a:p>
                  </a:txBody>
                  <a:tcPr/>
                </a:tc>
                <a:tc>
                  <a:txBody>
                    <a:bodyPr/>
                    <a:lstStyle/>
                    <a:p>
                      <a:r>
                        <a:rPr lang="fr-FR" dirty="0" smtClean="0"/>
                        <a:t>62.73</a:t>
                      </a:r>
                      <a:endParaRPr lang="fr-FR" dirty="0"/>
                    </a:p>
                  </a:txBody>
                  <a:tcPr/>
                </a:tc>
              </a:tr>
              <a:tr h="370840">
                <a:tc>
                  <a:txBody>
                    <a:bodyPr/>
                    <a:lstStyle/>
                    <a:p>
                      <a:r>
                        <a:rPr kumimoji="0" lang="fr-FR" sz="1600" kern="1200" dirty="0" smtClean="0">
                          <a:solidFill>
                            <a:schemeClr val="dk1"/>
                          </a:solidFill>
                          <a:latin typeface="+mn-lt"/>
                          <a:ea typeface="+mn-ea"/>
                          <a:cs typeface="+mn-cs"/>
                        </a:rPr>
                        <a:t>90%B+10%P</a:t>
                      </a:r>
                      <a:endParaRPr lang="fr-FR" sz="1600" dirty="0"/>
                    </a:p>
                  </a:txBody>
                  <a:tcPr/>
                </a:tc>
                <a:tc>
                  <a:txBody>
                    <a:bodyPr/>
                    <a:lstStyle/>
                    <a:p>
                      <a:r>
                        <a:rPr kumimoji="0" lang="fr-FR" kern="1200" dirty="0" smtClean="0">
                          <a:solidFill>
                            <a:schemeClr val="dk1"/>
                          </a:solidFill>
                          <a:latin typeface="+mn-lt"/>
                          <a:ea typeface="+mn-ea"/>
                          <a:cs typeface="+mn-cs"/>
                        </a:rPr>
                        <a:t>134</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90</a:t>
                      </a:r>
                      <a:endParaRPr kumimoji="0" lang="fr-FR" kern="1200" dirty="0">
                        <a:solidFill>
                          <a:schemeClr val="dk1"/>
                        </a:solidFill>
                        <a:latin typeface="+mn-lt"/>
                        <a:ea typeface="+mn-ea"/>
                        <a:cs typeface="+mn-cs"/>
                      </a:endParaRPr>
                    </a:p>
                  </a:txBody>
                  <a:tcPr/>
                </a:tc>
                <a:tc>
                  <a:txBody>
                    <a:bodyPr/>
                    <a:lstStyle/>
                    <a:p>
                      <a:r>
                        <a:rPr lang="fr-FR" dirty="0" smtClean="0"/>
                        <a:t>23.88</a:t>
                      </a:r>
                      <a:endParaRPr lang="fr-FR" dirty="0"/>
                    </a:p>
                  </a:txBody>
                  <a:tcPr/>
                </a:tc>
                <a:tc>
                  <a:txBody>
                    <a:bodyPr/>
                    <a:lstStyle/>
                    <a:p>
                      <a:r>
                        <a:rPr kumimoji="0" lang="en-US" sz="1800" kern="1200" dirty="0" smtClean="0">
                          <a:solidFill>
                            <a:schemeClr val="dk1"/>
                          </a:solidFill>
                          <a:latin typeface="+mn-lt"/>
                          <a:ea typeface="+mn-ea"/>
                          <a:cs typeface="+mn-cs"/>
                        </a:rPr>
                        <a:t>1.43</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80%B+20%P</a:t>
                      </a:r>
                    </a:p>
                  </a:txBody>
                  <a:tcPr/>
                </a:tc>
                <a:tc>
                  <a:txBody>
                    <a:bodyPr/>
                    <a:lstStyle/>
                    <a:p>
                      <a:r>
                        <a:rPr kumimoji="0" lang="fr-FR" kern="1200" dirty="0" smtClean="0">
                          <a:solidFill>
                            <a:schemeClr val="dk1"/>
                          </a:solidFill>
                          <a:latin typeface="+mn-lt"/>
                          <a:ea typeface="+mn-ea"/>
                          <a:cs typeface="+mn-cs"/>
                        </a:rPr>
                        <a:t>108</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62</a:t>
                      </a:r>
                      <a:endParaRPr kumimoji="0" lang="fr-FR" kern="1200" dirty="0">
                        <a:solidFill>
                          <a:schemeClr val="dk1"/>
                        </a:solidFill>
                        <a:latin typeface="+mn-lt"/>
                        <a:ea typeface="+mn-ea"/>
                        <a:cs typeface="+mn-cs"/>
                      </a:endParaRPr>
                    </a:p>
                  </a:txBody>
                  <a:tcPr/>
                </a:tc>
                <a:tc>
                  <a:txBody>
                    <a:bodyPr/>
                    <a:lstStyle/>
                    <a:p>
                      <a:r>
                        <a:rPr lang="fr-FR" dirty="0" smtClean="0"/>
                        <a:t>21.47</a:t>
                      </a:r>
                      <a:endParaRPr lang="fr-FR" dirty="0"/>
                    </a:p>
                  </a:txBody>
                  <a:tcPr/>
                </a:tc>
                <a:tc>
                  <a:txBody>
                    <a:bodyPr/>
                    <a:lstStyle/>
                    <a:p>
                      <a:r>
                        <a:rPr kumimoji="0" lang="en-US" sz="1800" kern="1200" dirty="0" smtClean="0">
                          <a:solidFill>
                            <a:schemeClr val="dk1"/>
                          </a:solidFill>
                          <a:latin typeface="+mn-lt"/>
                          <a:ea typeface="+mn-ea"/>
                          <a:cs typeface="+mn-cs"/>
                        </a:rPr>
                        <a:t>0.98</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75%B+25%P</a:t>
                      </a:r>
                    </a:p>
                  </a:txBody>
                  <a:tcPr/>
                </a:tc>
                <a:tc>
                  <a:txBody>
                    <a:bodyPr/>
                    <a:lstStyle/>
                    <a:p>
                      <a:r>
                        <a:rPr kumimoji="0" lang="fr-FR" kern="1200" dirty="0" smtClean="0">
                          <a:solidFill>
                            <a:schemeClr val="dk1"/>
                          </a:solidFill>
                          <a:latin typeface="+mn-lt"/>
                          <a:ea typeface="+mn-ea"/>
                          <a:cs typeface="+mn-cs"/>
                        </a:rPr>
                        <a:t>83</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36</a:t>
                      </a:r>
                      <a:endParaRPr kumimoji="0" lang="fr-FR" kern="1200" dirty="0">
                        <a:solidFill>
                          <a:schemeClr val="dk1"/>
                        </a:solidFill>
                        <a:latin typeface="+mn-lt"/>
                        <a:ea typeface="+mn-ea"/>
                        <a:cs typeface="+mn-cs"/>
                      </a:endParaRPr>
                    </a:p>
                  </a:txBody>
                  <a:tcPr/>
                </a:tc>
                <a:tc>
                  <a:txBody>
                    <a:bodyPr/>
                    <a:lstStyle/>
                    <a:p>
                      <a:r>
                        <a:rPr lang="fr-FR" dirty="0" smtClean="0"/>
                        <a:t>20.67</a:t>
                      </a:r>
                      <a:endParaRPr lang="fr-FR" dirty="0"/>
                    </a:p>
                  </a:txBody>
                  <a:tcPr/>
                </a:tc>
                <a:tc>
                  <a:txBody>
                    <a:bodyPr/>
                    <a:lstStyle/>
                    <a:p>
                      <a:r>
                        <a:rPr kumimoji="0" lang="en-US" sz="1800" kern="1200" dirty="0" smtClean="0">
                          <a:solidFill>
                            <a:schemeClr val="dk1"/>
                          </a:solidFill>
                          <a:latin typeface="+mn-lt"/>
                          <a:ea typeface="+mn-ea"/>
                          <a:cs typeface="+mn-cs"/>
                        </a:rPr>
                        <a:t>0.57</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50%B+50%P</a:t>
                      </a:r>
                    </a:p>
                  </a:txBody>
                  <a:tcPr/>
                </a:tc>
                <a:tc>
                  <a:txBody>
                    <a:bodyPr/>
                    <a:lstStyle/>
                    <a:p>
                      <a:r>
                        <a:rPr kumimoji="0" lang="fr-FR" kern="1200" dirty="0" smtClean="0">
                          <a:solidFill>
                            <a:schemeClr val="dk1"/>
                          </a:solidFill>
                          <a:latin typeface="+mn-lt"/>
                          <a:ea typeface="+mn-ea"/>
                          <a:cs typeface="+mn-cs"/>
                        </a:rPr>
                        <a:t>80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30</a:t>
                      </a:r>
                      <a:endParaRPr kumimoji="0" lang="fr-FR" kern="1200" dirty="0">
                        <a:solidFill>
                          <a:schemeClr val="dk1"/>
                        </a:solidFill>
                        <a:latin typeface="+mn-lt"/>
                        <a:ea typeface="+mn-ea"/>
                        <a:cs typeface="+mn-cs"/>
                      </a:endParaRPr>
                    </a:p>
                  </a:txBody>
                  <a:tcPr/>
                </a:tc>
                <a:tc>
                  <a:txBody>
                    <a:bodyPr/>
                    <a:lstStyle/>
                    <a:p>
                      <a:r>
                        <a:rPr lang="fr-FR" dirty="0" smtClean="0"/>
                        <a:t>18.65</a:t>
                      </a:r>
                      <a:endParaRPr lang="fr-FR" dirty="0"/>
                    </a:p>
                  </a:txBody>
                  <a:tcPr/>
                </a:tc>
                <a:tc>
                  <a:txBody>
                    <a:bodyPr/>
                    <a:lstStyle/>
                    <a:p>
                      <a:r>
                        <a:rPr kumimoji="0" lang="en-US" sz="1800" kern="1200" dirty="0" smtClean="0">
                          <a:solidFill>
                            <a:schemeClr val="dk1"/>
                          </a:solidFill>
                          <a:latin typeface="+mn-lt"/>
                          <a:ea typeface="+mn-ea"/>
                          <a:cs typeface="+mn-cs"/>
                        </a:rPr>
                        <a:t>0.48</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100% A</a:t>
                      </a:r>
                    </a:p>
                  </a:txBody>
                  <a:tcPr/>
                </a:tc>
                <a:tc>
                  <a:txBody>
                    <a:bodyPr/>
                    <a:lstStyle/>
                    <a:p>
                      <a:r>
                        <a:rPr kumimoji="0" lang="fr-FR" kern="1200" dirty="0" smtClean="0">
                          <a:solidFill>
                            <a:schemeClr val="dk1"/>
                          </a:solidFill>
                          <a:latin typeface="+mn-lt"/>
                          <a:ea typeface="+mn-ea"/>
                          <a:cs typeface="+mn-cs"/>
                        </a:rPr>
                        <a:t>45</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22</a:t>
                      </a:r>
                      <a:endParaRPr kumimoji="0" lang="fr-FR" kern="1200" dirty="0">
                        <a:solidFill>
                          <a:schemeClr val="dk1"/>
                        </a:solidFill>
                        <a:latin typeface="+mn-lt"/>
                        <a:ea typeface="+mn-ea"/>
                        <a:cs typeface="+mn-cs"/>
                      </a:endParaRPr>
                    </a:p>
                  </a:txBody>
                  <a:tcPr/>
                </a:tc>
                <a:tc>
                  <a:txBody>
                    <a:bodyPr/>
                    <a:lstStyle/>
                    <a:p>
                      <a:r>
                        <a:rPr lang="fr-FR" dirty="0" smtClean="0"/>
                        <a:t>24.62</a:t>
                      </a:r>
                      <a:endParaRPr lang="fr-FR" dirty="0"/>
                    </a:p>
                  </a:txBody>
                  <a:tcPr/>
                </a:tc>
                <a:tc>
                  <a:txBody>
                    <a:bodyPr/>
                    <a:lstStyle/>
                    <a:p>
                      <a:r>
                        <a:rPr kumimoji="0" lang="en-US" sz="1800" kern="1200" dirty="0" smtClean="0">
                          <a:solidFill>
                            <a:schemeClr val="dk1"/>
                          </a:solidFill>
                          <a:latin typeface="+mn-lt"/>
                          <a:ea typeface="+mn-ea"/>
                          <a:cs typeface="+mn-cs"/>
                        </a:rPr>
                        <a:t>0.6</a:t>
                      </a:r>
                      <a:endParaRPr lang="fr-FR" dirty="0"/>
                    </a:p>
                  </a:txBody>
                  <a:tcPr/>
                </a:tc>
                <a:tc>
                  <a:txBody>
                    <a:bodyPr/>
                    <a:lstStyle/>
                    <a:p>
                      <a:r>
                        <a:rPr lang="fr-FR" dirty="0" smtClean="0"/>
                        <a:t>36.48</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90%A+10%P</a:t>
                      </a:r>
                    </a:p>
                  </a:txBody>
                  <a:tcPr/>
                </a:tc>
                <a:tc>
                  <a:txBody>
                    <a:bodyPr/>
                    <a:lstStyle/>
                    <a:p>
                      <a:r>
                        <a:rPr kumimoji="0" lang="fr-FR" kern="1200" dirty="0" smtClean="0">
                          <a:solidFill>
                            <a:schemeClr val="dk1"/>
                          </a:solidFill>
                          <a:latin typeface="+mn-lt"/>
                          <a:ea typeface="+mn-ea"/>
                          <a:cs typeface="+mn-cs"/>
                        </a:rPr>
                        <a:t>44</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23</a:t>
                      </a:r>
                      <a:endParaRPr kumimoji="0" lang="fr-FR" kern="1200" dirty="0">
                        <a:solidFill>
                          <a:schemeClr val="dk1"/>
                        </a:solidFill>
                        <a:latin typeface="+mn-lt"/>
                        <a:ea typeface="+mn-ea"/>
                        <a:cs typeface="+mn-cs"/>
                      </a:endParaRPr>
                    </a:p>
                  </a:txBody>
                  <a:tcPr/>
                </a:tc>
                <a:tc>
                  <a:txBody>
                    <a:bodyPr/>
                    <a:lstStyle/>
                    <a:p>
                      <a:r>
                        <a:rPr kumimoji="0" lang="en-US" sz="1800" kern="1200" dirty="0" smtClean="0">
                          <a:solidFill>
                            <a:schemeClr val="dk1"/>
                          </a:solidFill>
                          <a:latin typeface="+mn-lt"/>
                          <a:ea typeface="+mn-ea"/>
                          <a:cs typeface="+mn-cs"/>
                        </a:rPr>
                        <a:t>21.35</a:t>
                      </a:r>
                      <a:endParaRPr lang="fr-FR" dirty="0"/>
                    </a:p>
                  </a:txBody>
                  <a:tcPr/>
                </a:tc>
                <a:tc>
                  <a:txBody>
                    <a:bodyPr/>
                    <a:lstStyle/>
                    <a:p>
                      <a:r>
                        <a:rPr kumimoji="0" lang="en-US" sz="1800" kern="1200" dirty="0" smtClean="0">
                          <a:solidFill>
                            <a:schemeClr val="dk1"/>
                          </a:solidFill>
                          <a:latin typeface="+mn-lt"/>
                          <a:ea typeface="+mn-ea"/>
                          <a:cs typeface="+mn-cs"/>
                        </a:rPr>
                        <a:t>0.63</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80%A+20%P</a:t>
                      </a:r>
                    </a:p>
                  </a:txBody>
                  <a:tcPr/>
                </a:tc>
                <a:tc>
                  <a:txBody>
                    <a:bodyPr/>
                    <a:lstStyle/>
                    <a:p>
                      <a:r>
                        <a:rPr kumimoji="0" lang="fr-FR" kern="1200" dirty="0" smtClean="0">
                          <a:solidFill>
                            <a:schemeClr val="dk1"/>
                          </a:solidFill>
                          <a:latin typeface="+mn-lt"/>
                          <a:ea typeface="+mn-ea"/>
                          <a:cs typeface="+mn-cs"/>
                        </a:rPr>
                        <a:t>43</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21</a:t>
                      </a:r>
                      <a:endParaRPr kumimoji="0" lang="fr-FR" kern="1200" dirty="0">
                        <a:solidFill>
                          <a:schemeClr val="dk1"/>
                        </a:solidFill>
                        <a:latin typeface="+mn-lt"/>
                        <a:ea typeface="+mn-ea"/>
                        <a:cs typeface="+mn-cs"/>
                      </a:endParaRPr>
                    </a:p>
                  </a:txBody>
                  <a:tcPr/>
                </a:tc>
                <a:tc>
                  <a:txBody>
                    <a:bodyPr/>
                    <a:lstStyle/>
                    <a:p>
                      <a:r>
                        <a:rPr kumimoji="0" lang="en-US" sz="1800" kern="1200" dirty="0" smtClean="0">
                          <a:solidFill>
                            <a:schemeClr val="dk1"/>
                          </a:solidFill>
                          <a:latin typeface="+mn-lt"/>
                          <a:ea typeface="+mn-ea"/>
                          <a:cs typeface="+mn-cs"/>
                        </a:rPr>
                        <a:t>17.8</a:t>
                      </a:r>
                      <a:endParaRPr lang="fr-FR" dirty="0"/>
                    </a:p>
                  </a:txBody>
                  <a:tcPr/>
                </a:tc>
                <a:tc>
                  <a:txBody>
                    <a:bodyPr/>
                    <a:lstStyle/>
                    <a:p>
                      <a:r>
                        <a:rPr kumimoji="0" lang="en-US" sz="1800" kern="1200" dirty="0" smtClean="0">
                          <a:solidFill>
                            <a:schemeClr val="dk1"/>
                          </a:solidFill>
                          <a:latin typeface="+mn-lt"/>
                          <a:ea typeface="+mn-ea"/>
                          <a:cs typeface="+mn-cs"/>
                        </a:rPr>
                        <a:t>0.57</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75%A+25%P</a:t>
                      </a:r>
                    </a:p>
                  </a:txBody>
                  <a:tcPr/>
                </a:tc>
                <a:tc>
                  <a:txBody>
                    <a:bodyPr/>
                    <a:lstStyle/>
                    <a:p>
                      <a:r>
                        <a:rPr kumimoji="0" lang="fr-FR" kern="1200" dirty="0" smtClean="0">
                          <a:solidFill>
                            <a:schemeClr val="dk1"/>
                          </a:solidFill>
                          <a:latin typeface="+mn-lt"/>
                          <a:ea typeface="+mn-ea"/>
                          <a:cs typeface="+mn-cs"/>
                        </a:rPr>
                        <a:t>32</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18</a:t>
                      </a:r>
                      <a:endParaRPr kumimoji="0" lang="fr-FR" kern="1200" dirty="0">
                        <a:solidFill>
                          <a:schemeClr val="dk1"/>
                        </a:solidFill>
                        <a:latin typeface="+mn-lt"/>
                        <a:ea typeface="+mn-ea"/>
                        <a:cs typeface="+mn-cs"/>
                      </a:endParaRPr>
                    </a:p>
                  </a:txBody>
                  <a:tcPr/>
                </a:tc>
                <a:tc>
                  <a:txBody>
                    <a:bodyPr/>
                    <a:lstStyle/>
                    <a:p>
                      <a:r>
                        <a:rPr kumimoji="0" lang="en-US" sz="1800" kern="1200" dirty="0" smtClean="0">
                          <a:solidFill>
                            <a:schemeClr val="dk1"/>
                          </a:solidFill>
                          <a:latin typeface="+mn-lt"/>
                          <a:ea typeface="+mn-ea"/>
                          <a:cs typeface="+mn-cs"/>
                        </a:rPr>
                        <a:t>16.84</a:t>
                      </a:r>
                      <a:endParaRPr lang="fr-FR" dirty="0"/>
                    </a:p>
                  </a:txBody>
                  <a:tcPr/>
                </a:tc>
                <a:tc>
                  <a:txBody>
                    <a:bodyPr/>
                    <a:lstStyle/>
                    <a:p>
                      <a:r>
                        <a:rPr kumimoji="0" lang="en-US" sz="1800" kern="1200" dirty="0" smtClean="0">
                          <a:solidFill>
                            <a:schemeClr val="dk1"/>
                          </a:solidFill>
                          <a:latin typeface="+mn-lt"/>
                          <a:ea typeface="+mn-ea"/>
                          <a:cs typeface="+mn-cs"/>
                        </a:rPr>
                        <a:t>0.49</a:t>
                      </a:r>
                      <a:endParaRPr lang="fr-FR" dirty="0"/>
                    </a:p>
                  </a:txBody>
                  <a:tcPr/>
                </a:tc>
                <a:tc>
                  <a:txBody>
                    <a:bodyPr/>
                    <a:lstStyle/>
                    <a:p>
                      <a:r>
                        <a:rPr lang="fr-FR" dirty="0" smtClean="0"/>
                        <a:t>/</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kern="1200" dirty="0" smtClean="0">
                          <a:solidFill>
                            <a:schemeClr val="dk1"/>
                          </a:solidFill>
                          <a:latin typeface="+mn-lt"/>
                          <a:ea typeface="+mn-ea"/>
                          <a:cs typeface="+mn-cs"/>
                        </a:rPr>
                        <a:t>50%A+50%P</a:t>
                      </a:r>
                    </a:p>
                  </a:txBody>
                  <a:tcPr/>
                </a:tc>
                <a:tc>
                  <a:txBody>
                    <a:bodyPr/>
                    <a:lstStyle/>
                    <a:p>
                      <a:r>
                        <a:rPr kumimoji="0" lang="fr-FR" kern="1200" dirty="0" smtClean="0">
                          <a:solidFill>
                            <a:schemeClr val="dk1"/>
                          </a:solidFill>
                          <a:latin typeface="+mn-lt"/>
                          <a:ea typeface="+mn-ea"/>
                          <a:cs typeface="+mn-cs"/>
                        </a:rPr>
                        <a:t>36</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20</a:t>
                      </a:r>
                      <a:endParaRPr kumimoji="0" lang="fr-FR" kern="1200" dirty="0">
                        <a:solidFill>
                          <a:schemeClr val="dk1"/>
                        </a:solidFill>
                        <a:latin typeface="+mn-lt"/>
                        <a:ea typeface="+mn-ea"/>
                        <a:cs typeface="+mn-cs"/>
                      </a:endParaRPr>
                    </a:p>
                  </a:txBody>
                  <a:tcPr/>
                </a:tc>
                <a:tc>
                  <a:txBody>
                    <a:bodyPr/>
                    <a:lstStyle/>
                    <a:p>
                      <a:r>
                        <a:rPr kumimoji="0" lang="fr-FR" kern="1200" dirty="0" smtClean="0">
                          <a:solidFill>
                            <a:schemeClr val="dk1"/>
                          </a:solidFill>
                          <a:latin typeface="+mn-lt"/>
                          <a:ea typeface="+mn-ea"/>
                          <a:cs typeface="+mn-cs"/>
                        </a:rPr>
                        <a:t>11</a:t>
                      </a:r>
                      <a:endParaRPr kumimoji="0" lang="fr-FR" kern="1200" dirty="0">
                        <a:solidFill>
                          <a:schemeClr val="dk1"/>
                        </a:solidFill>
                        <a:latin typeface="+mn-lt"/>
                        <a:ea typeface="+mn-ea"/>
                        <a:cs typeface="+mn-cs"/>
                      </a:endParaRPr>
                    </a:p>
                  </a:txBody>
                  <a:tcPr/>
                </a:tc>
                <a:tc>
                  <a:txBody>
                    <a:bodyPr/>
                    <a:lstStyle/>
                    <a:p>
                      <a:r>
                        <a:rPr kumimoji="0" lang="en-US" sz="1800" kern="1200" dirty="0" smtClean="0">
                          <a:solidFill>
                            <a:schemeClr val="dk1"/>
                          </a:solidFill>
                          <a:latin typeface="+mn-lt"/>
                          <a:ea typeface="+mn-ea"/>
                          <a:cs typeface="+mn-cs"/>
                        </a:rPr>
                        <a:t>13.25</a:t>
                      </a:r>
                      <a:endParaRPr lang="fr-FR" dirty="0"/>
                    </a:p>
                  </a:txBody>
                  <a:tcPr/>
                </a:tc>
                <a:tc>
                  <a:txBody>
                    <a:bodyPr/>
                    <a:lstStyle/>
                    <a:p>
                      <a:r>
                        <a:rPr kumimoji="0" lang="en-US" sz="1800" kern="1200" dirty="0" smtClean="0">
                          <a:solidFill>
                            <a:schemeClr val="dk1"/>
                          </a:solidFill>
                          <a:latin typeface="+mn-lt"/>
                          <a:ea typeface="+mn-ea"/>
                          <a:cs typeface="+mn-cs"/>
                        </a:rPr>
                        <a:t>0.30</a:t>
                      </a:r>
                      <a:endParaRPr lang="fr-FR" dirty="0"/>
                    </a:p>
                  </a:txBody>
                  <a:tcPr/>
                </a:tc>
                <a:tc>
                  <a:txBody>
                    <a:bodyPr/>
                    <a:lstStyle/>
                    <a:p>
                      <a:r>
                        <a:rPr lang="fr-FR" dirty="0" smtClean="0"/>
                        <a:t>/</a:t>
                      </a:r>
                      <a:endParaRPr lang="fr-FR" dirty="0"/>
                    </a:p>
                  </a:txBody>
                  <a:tcPr/>
                </a:tc>
              </a:tr>
            </a:tbl>
          </a:graphicData>
        </a:graphic>
      </p:graphicFrame>
      <p:sp>
        <p:nvSpPr>
          <p:cNvPr id="6"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 </a:t>
            </a:r>
            <a:endParaRPr lang="fr-FR" sz="1400" b="1" dirty="0">
              <a:solidFill>
                <a:srgbClr val="000099"/>
              </a:solidFill>
            </a:endParaRPr>
          </a:p>
        </p:txBody>
      </p:sp>
      <p:sp>
        <p:nvSpPr>
          <p:cNvPr id="4" name="ZoneTexte 3"/>
          <p:cNvSpPr txBox="1"/>
          <p:nvPr/>
        </p:nvSpPr>
        <p:spPr>
          <a:xfrm>
            <a:off x="1071538" y="6039169"/>
            <a:ext cx="7429552" cy="461665"/>
          </a:xfrm>
          <a:prstGeom prst="rect">
            <a:avLst/>
          </a:prstGeom>
          <a:noFill/>
        </p:spPr>
        <p:txBody>
          <a:bodyPr wrap="square" rtlCol="0">
            <a:spAutoFit/>
          </a:bodyPr>
          <a:lstStyle/>
          <a:p>
            <a:r>
              <a:rPr lang="fr-FR" sz="2400" b="1" i="1" dirty="0" smtClean="0"/>
              <a:t>Les caractéristiques des  sols étudié </a:t>
            </a:r>
            <a:endParaRPr lang="fr-FR" sz="2400"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repeatCount="indefinite"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strVal val="#ppt_w"/>
                                          </p:val>
                                        </p:tav>
                                        <p:tav tm="100000">
                                          <p:val>
                                            <p:strVal val="#ppt_w"/>
                                          </p:val>
                                        </p:tav>
                                      </p:tavLst>
                                    </p:anim>
                                    <p:anim calcmode="lin" valueType="num">
                                      <p:cBhvr>
                                        <p:cTn id="8" dur="20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to="" calcmode="lin" valueType="num">
                                      <p:cBhvr>
                                        <p:cTn id="20"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57159" y="-142900"/>
            <a:ext cx="8229600" cy="1143000"/>
          </a:xfrm>
        </p:spPr>
        <p:txBody>
          <a:bodyPr>
            <a:normAutofit fontScale="90000"/>
          </a:bodyPr>
          <a:lstStyle/>
          <a:p>
            <a:pPr algn="ctr"/>
            <a:r>
              <a:rPr lang="fr-FR" sz="5400" b="1" i="1" dirty="0" smtClean="0">
                <a:solidFill>
                  <a:schemeClr val="accent1"/>
                </a:solidFill>
              </a:rPr>
              <a:t/>
            </a:r>
            <a:br>
              <a:rPr lang="fr-FR" sz="5400" b="1" i="1" dirty="0" smtClean="0">
                <a:solidFill>
                  <a:schemeClr val="accent1"/>
                </a:solidFill>
              </a:rPr>
            </a:br>
            <a:r>
              <a:rPr lang="fr-FR" sz="4000" b="1" i="1" dirty="0" smtClean="0">
                <a:solidFill>
                  <a:schemeClr val="accent1"/>
                </a:solidFill>
              </a:rPr>
              <a:t>PLAN</a:t>
            </a:r>
            <a:r>
              <a:rPr lang="fr-FR" sz="4000" b="1" i="1" dirty="0" smtClean="0">
                <a:solidFill>
                  <a:schemeClr val="accent1"/>
                </a:solidFill>
                <a:latin typeface="Arial Black" pitchFamily="34" charset="0"/>
              </a:rPr>
              <a:t> </a:t>
            </a:r>
            <a:r>
              <a:rPr lang="fr-FR" sz="4000" b="1" i="1" dirty="0" smtClean="0">
                <a:solidFill>
                  <a:schemeClr val="accent1"/>
                </a:solidFill>
              </a:rPr>
              <a:t>DE</a:t>
            </a:r>
            <a:r>
              <a:rPr lang="fr-FR" sz="4000" b="1" i="1" dirty="0" smtClean="0">
                <a:solidFill>
                  <a:schemeClr val="accent1"/>
                </a:solidFill>
                <a:latin typeface="Arial Black" pitchFamily="34" charset="0"/>
              </a:rPr>
              <a:t> </a:t>
            </a:r>
            <a:r>
              <a:rPr lang="fr-FR" sz="4000" b="1" i="1" dirty="0" smtClean="0">
                <a:solidFill>
                  <a:schemeClr val="accent1"/>
                </a:solidFill>
              </a:rPr>
              <a:t>TRAVAIL</a:t>
            </a:r>
            <a:endParaRPr lang="fr-FR" sz="4000" dirty="0"/>
          </a:p>
        </p:txBody>
      </p:sp>
      <p:sp>
        <p:nvSpPr>
          <p:cNvPr id="3" name="Espace réservé du contenu 2"/>
          <p:cNvSpPr>
            <a:spLocks noGrp="1"/>
          </p:cNvSpPr>
          <p:nvPr>
            <p:ph idx="1"/>
          </p:nvPr>
        </p:nvSpPr>
        <p:spPr>
          <a:xfrm>
            <a:off x="428596" y="1214422"/>
            <a:ext cx="8229600" cy="5400000"/>
          </a:xfrm>
        </p:spPr>
        <p:txBody>
          <a:bodyPr>
            <a:normAutofit fontScale="92500" lnSpcReduction="20000"/>
          </a:bodyPr>
          <a:lstStyle/>
          <a:p>
            <a:pPr marL="571500" indent="-571500" algn="just">
              <a:lnSpc>
                <a:spcPct val="200000"/>
              </a:lnSpc>
              <a:buClrTx/>
              <a:buFont typeface="Wingdings" pitchFamily="2" charset="2"/>
              <a:buChar char="ü"/>
            </a:pPr>
            <a:r>
              <a:rPr lang="fr-FR" sz="1900" b="1" i="1" dirty="0" smtClean="0"/>
              <a:t>Introduction  générale.</a:t>
            </a:r>
          </a:p>
          <a:p>
            <a:pPr marL="571500" indent="-571500" algn="just">
              <a:lnSpc>
                <a:spcPct val="200000"/>
              </a:lnSpc>
              <a:buClrTx/>
              <a:buFont typeface="Wingdings" pitchFamily="2" charset="2"/>
              <a:buChar char="ü"/>
            </a:pPr>
            <a:r>
              <a:rPr lang="fr-FR" sz="1900" b="1" i="1" dirty="0" smtClean="0"/>
              <a:t>Chapitre </a:t>
            </a:r>
            <a:r>
              <a:rPr lang="fr-FR" sz="2000" b="1" i="1" dirty="0" smtClean="0"/>
              <a:t>1</a:t>
            </a:r>
            <a:r>
              <a:rPr lang="fr-FR" sz="1900" b="1" i="1" dirty="0" smtClean="0"/>
              <a:t>:Étude Phénoménologique du retrait-gonflement Approche bibliographique.</a:t>
            </a:r>
          </a:p>
          <a:p>
            <a:pPr marL="571500" indent="-571500" algn="just">
              <a:lnSpc>
                <a:spcPct val="200000"/>
              </a:lnSpc>
              <a:buClrTx/>
              <a:buFont typeface="Wingdings" pitchFamily="2" charset="2"/>
              <a:buChar char="ü"/>
            </a:pPr>
            <a:r>
              <a:rPr lang="fr-FR" sz="1900" b="1" i="1" dirty="0" smtClean="0"/>
              <a:t>Chapitre </a:t>
            </a:r>
            <a:r>
              <a:rPr lang="fr-FR" sz="2000" b="1" i="1" dirty="0" smtClean="0"/>
              <a:t>2</a:t>
            </a:r>
            <a:r>
              <a:rPr lang="fr-FR" sz="1900" b="1" i="1" dirty="0" smtClean="0"/>
              <a:t>:Valorisation de pneus uses et la poudrette de caoutchouc . </a:t>
            </a:r>
          </a:p>
          <a:p>
            <a:pPr marL="571500" indent="-571500" algn="just">
              <a:lnSpc>
                <a:spcPct val="200000"/>
              </a:lnSpc>
              <a:buClrTx/>
              <a:buFont typeface="Wingdings" pitchFamily="2" charset="2"/>
              <a:buChar char="ü"/>
            </a:pPr>
            <a:r>
              <a:rPr lang="fr-FR" sz="1900" b="1" i="1" dirty="0" smtClean="0"/>
              <a:t>Chapitre 3:l’Identification et la  prévision de la stabilisation de ces sols gonflant par l’ajout de la poudrette de caoutchouc  a l’aide de Scilab.</a:t>
            </a:r>
          </a:p>
          <a:p>
            <a:pPr marL="571500" indent="-571500" algn="just">
              <a:lnSpc>
                <a:spcPct val="200000"/>
              </a:lnSpc>
              <a:buClrTx/>
              <a:buFont typeface="Wingdings" pitchFamily="2" charset="2"/>
              <a:buChar char="ü"/>
            </a:pPr>
            <a:r>
              <a:rPr lang="fr-FR" sz="1900" b="1" i="1" dirty="0" smtClean="0"/>
              <a:t>Chapitre </a:t>
            </a:r>
            <a:r>
              <a:rPr lang="fr-FR" sz="2000" b="1" i="1" dirty="0" smtClean="0"/>
              <a:t>4</a:t>
            </a:r>
            <a:r>
              <a:rPr lang="fr-FR" sz="1900" b="1" i="1" dirty="0" smtClean="0"/>
              <a:t>:</a:t>
            </a:r>
            <a:r>
              <a:rPr lang="fr-FR" sz="1800" b="1" dirty="0" smtClean="0"/>
              <a:t> </a:t>
            </a:r>
            <a:r>
              <a:rPr lang="fr-FR" sz="1900" b="1" i="1" dirty="0" smtClean="0"/>
              <a:t>Estimation du module d’élasticité des sols de fibres de caoutchouc à l’aide de  modèles de matériaux composites</a:t>
            </a:r>
          </a:p>
          <a:p>
            <a:pPr marL="571500" indent="-571500">
              <a:lnSpc>
                <a:spcPct val="200000"/>
              </a:lnSpc>
              <a:buClrTx/>
              <a:buFont typeface="Wingdings" pitchFamily="2" charset="2"/>
              <a:buChar char="ü"/>
            </a:pPr>
            <a:r>
              <a:rPr lang="fr-FR" sz="1900" b="1" i="1" dirty="0" smtClean="0"/>
              <a:t>Conclusion générale.</a:t>
            </a:r>
          </a:p>
          <a:p>
            <a:pPr marL="571500" indent="-571500">
              <a:buClr>
                <a:srgbClr val="CC0099"/>
              </a:buClr>
              <a:buNone/>
            </a:pPr>
            <a:endParaRPr lang="fr-FR" dirty="0" smtClean="0">
              <a:solidFill>
                <a:srgbClr val="CC0099"/>
              </a:solidFill>
            </a:endParaRPr>
          </a:p>
          <a:p>
            <a:pPr marL="571500" indent="-571500">
              <a:buClr>
                <a:schemeClr val="accent1">
                  <a:lumMod val="75000"/>
                </a:schemeClr>
              </a:buClr>
              <a:buFont typeface="Wingdings" pitchFamily="2" charset="2"/>
              <a:buChar char="Ø"/>
            </a:pPr>
            <a:endParaRPr lang="fr-FR" dirty="0">
              <a:solidFill>
                <a:srgbClr val="CC0099"/>
              </a:solidFill>
            </a:endParaRPr>
          </a:p>
        </p:txBody>
      </p:sp>
      <p:sp>
        <p:nvSpPr>
          <p:cNvPr id="4" name="Line 31"/>
          <p:cNvSpPr>
            <a:spLocks noChangeShapeType="1"/>
          </p:cNvSpPr>
          <p:nvPr/>
        </p:nvSpPr>
        <p:spPr bwMode="auto">
          <a:xfrm>
            <a:off x="2786051" y="1071546"/>
            <a:ext cx="3429000" cy="0"/>
          </a:xfrm>
          <a:prstGeom prst="line">
            <a:avLst/>
          </a:prstGeom>
          <a:noFill/>
          <a:ln w="57150" cmpd="thinThick">
            <a:solidFill>
              <a:srgbClr val="CC00CC"/>
            </a:solidFill>
            <a:round/>
            <a:headEnd type="none" w="sm" len="sm"/>
            <a:tailEnd type="none" w="sm" len="sm"/>
          </a:ln>
          <a:effectLst/>
        </p:spPr>
        <p:txBody>
          <a:bodyPr/>
          <a:lstStyle/>
          <a:p>
            <a:endParaRPr lang="fr-FR" dirty="0"/>
          </a:p>
        </p:txBody>
      </p:sp>
    </p:spTree>
  </p:cSld>
  <p:clrMapOvr>
    <a:overrideClrMapping bg1="lt1" tx1="dk1" bg2="lt2" tx2="dk2" accent1="accent1" accent2="accent2" accent3="accent3" accent4="accent4" accent5="accent5" accent6="accent6" hlink="hlink" folHlink="folHlink"/>
  </p:clrMapOvr>
  <p:transition advTm="64000">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3" name="Espace réservé du contenu 2"/>
          <p:cNvSpPr>
            <a:spLocks noGrp="1"/>
          </p:cNvSpPr>
          <p:nvPr>
            <p:ph idx="1"/>
          </p:nvPr>
        </p:nvSpPr>
        <p:spPr>
          <a:xfrm>
            <a:off x="107504" y="785794"/>
            <a:ext cx="9036496" cy="3075254"/>
          </a:xfrm>
        </p:spPr>
        <p:txBody>
          <a:bodyPr>
            <a:normAutofit/>
          </a:bodyPr>
          <a:lstStyle/>
          <a:p>
            <a:pPr>
              <a:buNone/>
            </a:pPr>
            <a:r>
              <a:rPr lang="fr-FR" sz="4500" dirty="0" smtClean="0"/>
              <a:t/>
            </a:r>
            <a:br>
              <a:rPr lang="fr-FR" sz="4500" dirty="0" smtClean="0"/>
            </a:br>
            <a:endParaRPr lang="fr-FR" sz="3300" i="1" dirty="0" smtClean="0"/>
          </a:p>
        </p:txBody>
      </p:sp>
      <p:sp>
        <p:nvSpPr>
          <p:cNvPr id="2050" name="Rectangle 2"/>
          <p:cNvSpPr>
            <a:spLocks noChangeArrowheads="1"/>
          </p:cNvSpPr>
          <p:nvPr/>
        </p:nvSpPr>
        <p:spPr bwMode="auto">
          <a:xfrm>
            <a:off x="0" y="2"/>
            <a:ext cx="27122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7"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10" name="Rectangle 9"/>
          <p:cNvSpPr/>
          <p:nvPr/>
        </p:nvSpPr>
        <p:spPr>
          <a:xfrm>
            <a:off x="214282" y="1357298"/>
            <a:ext cx="5628080" cy="523220"/>
          </a:xfrm>
          <a:prstGeom prst="rect">
            <a:avLst/>
          </a:prstGeom>
        </p:spPr>
        <p:txBody>
          <a:bodyPr wrap="none">
            <a:spAutoFit/>
          </a:bodyPr>
          <a:lstStyle/>
          <a:p>
            <a:r>
              <a:rPr lang="fr-FR" sz="2800" b="1" i="1" dirty="0" smtClean="0">
                <a:solidFill>
                  <a:srgbClr val="000099"/>
                </a:solidFill>
                <a:latin typeface="+mn-lt"/>
              </a:rPr>
              <a:t>Classification des sols gonflants</a:t>
            </a:r>
          </a:p>
        </p:txBody>
      </p:sp>
      <p:sp>
        <p:nvSpPr>
          <p:cNvPr id="11" name="Rectangle 10"/>
          <p:cNvSpPr/>
          <p:nvPr/>
        </p:nvSpPr>
        <p:spPr>
          <a:xfrm>
            <a:off x="0" y="2143117"/>
            <a:ext cx="9144000" cy="3139321"/>
          </a:xfrm>
          <a:prstGeom prst="rect">
            <a:avLst/>
          </a:prstGeom>
        </p:spPr>
        <p:txBody>
          <a:bodyPr wrap="square">
            <a:spAutoFit/>
          </a:bodyPr>
          <a:lstStyle/>
          <a:p>
            <a:pPr lvl="0" algn="just">
              <a:lnSpc>
                <a:spcPct val="150000"/>
              </a:lnSpc>
            </a:pPr>
            <a:r>
              <a:rPr lang="fr-FR" sz="2400" b="1" i="1" dirty="0" smtClean="0">
                <a:latin typeface="+mn-lt"/>
              </a:rPr>
              <a:t>Toutes les classifications montrent que la Bentonite de Maghnia aura un potentiel de gonflement plus élevé que celui de l'argile d’Oran. </a:t>
            </a:r>
          </a:p>
          <a:p>
            <a:pPr lvl="0" algn="just">
              <a:lnSpc>
                <a:spcPct val="150000"/>
              </a:lnSpc>
            </a:pPr>
            <a:r>
              <a:rPr lang="fr-FR" sz="2400" b="1" i="1" dirty="0" smtClean="0">
                <a:latin typeface="+mn-lt"/>
              </a:rPr>
              <a:t>Le</a:t>
            </a:r>
            <a:r>
              <a:rPr lang="fr-FR" sz="2400" dirty="0" smtClean="0"/>
              <a:t> </a:t>
            </a:r>
            <a:r>
              <a:rPr lang="fr-FR" sz="2400" b="1" i="1" dirty="0" smtClean="0">
                <a:latin typeface="+mn-lt"/>
              </a:rPr>
              <a:t>gonflement des deux argiles diminue successivement avec l’augmentation des pourcentages de la poudrette.</a:t>
            </a:r>
          </a:p>
          <a:p>
            <a:pPr algn="l"/>
            <a:endParaRPr lang="fr-FR" b="1" i="1" dirty="0" smtClean="0">
              <a:latin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strVal val="#ppt_h"/>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heckerboard(across)">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checkerboard(across)">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3" name="Espace réservé du contenu 2"/>
          <p:cNvSpPr>
            <a:spLocks noGrp="1"/>
          </p:cNvSpPr>
          <p:nvPr>
            <p:ph idx="1"/>
          </p:nvPr>
        </p:nvSpPr>
        <p:spPr>
          <a:xfrm>
            <a:off x="0" y="857232"/>
            <a:ext cx="8929718" cy="5500726"/>
          </a:xfrm>
        </p:spPr>
        <p:txBody>
          <a:bodyPr>
            <a:normAutofit/>
          </a:bodyPr>
          <a:lstStyle/>
          <a:p>
            <a:pPr>
              <a:buNone/>
            </a:pPr>
            <a:r>
              <a:rPr lang="fr-FR" sz="1800" i="1" dirty="0" smtClean="0"/>
              <a:t>    </a:t>
            </a:r>
          </a:p>
          <a:p>
            <a:pPr>
              <a:buNone/>
            </a:pPr>
            <a:endParaRPr lang="fr-FR" sz="1800" i="1" dirty="0" smtClean="0"/>
          </a:p>
          <a:p>
            <a:pPr>
              <a:buNone/>
            </a:pPr>
            <a:endParaRPr lang="fr-FR" sz="1800" i="1" dirty="0" smtClean="0"/>
          </a:p>
          <a:p>
            <a:pPr>
              <a:buNone/>
            </a:pPr>
            <a:endParaRPr lang="fr-FR" sz="1800" i="1" dirty="0" smtClean="0"/>
          </a:p>
          <a:p>
            <a:pPr>
              <a:buNone/>
            </a:pPr>
            <a:endParaRPr lang="fr-FR" sz="1800" i="1" dirty="0" smtClean="0"/>
          </a:p>
          <a:p>
            <a:pPr>
              <a:buNone/>
            </a:pPr>
            <a:endParaRPr lang="fr-FR" sz="1800" i="1" dirty="0" smtClean="0"/>
          </a:p>
          <a:p>
            <a:pPr>
              <a:buNone/>
            </a:pPr>
            <a:endParaRPr lang="fr-FR" sz="1800" i="1" dirty="0" smtClean="0"/>
          </a:p>
          <a:p>
            <a:pPr>
              <a:buNone/>
            </a:pPr>
            <a:endParaRPr lang="fr-FR" sz="1800" dirty="0"/>
          </a:p>
        </p:txBody>
      </p:sp>
      <p:sp>
        <p:nvSpPr>
          <p:cNvPr id="6"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 </a:t>
            </a:r>
            <a:endParaRPr lang="fr-FR" sz="1400" b="1" dirty="0">
              <a:solidFill>
                <a:srgbClr val="000099"/>
              </a:solidFill>
            </a:endParaRPr>
          </a:p>
        </p:txBody>
      </p:sp>
      <p:sp>
        <p:nvSpPr>
          <p:cNvPr id="7"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8" name="Rectangle 7"/>
          <p:cNvSpPr/>
          <p:nvPr/>
        </p:nvSpPr>
        <p:spPr>
          <a:xfrm>
            <a:off x="251520" y="836712"/>
            <a:ext cx="8568952" cy="954107"/>
          </a:xfrm>
          <a:prstGeom prst="rect">
            <a:avLst/>
          </a:prstGeom>
        </p:spPr>
        <p:txBody>
          <a:bodyPr wrap="square">
            <a:spAutoFit/>
          </a:bodyPr>
          <a:lstStyle/>
          <a:p>
            <a:r>
              <a:rPr lang="fr-FR" sz="2800" b="1" i="1" dirty="0" smtClean="0">
                <a:solidFill>
                  <a:schemeClr val="accent1">
                    <a:lumMod val="75000"/>
                  </a:schemeClr>
                </a:solidFill>
                <a:latin typeface="+mn-lt"/>
              </a:rPr>
              <a:t>Estimation indirecte du Potentiel et pression de gonflement a l’aide de programmation de Scilab</a:t>
            </a:r>
          </a:p>
        </p:txBody>
      </p:sp>
      <p:sp>
        <p:nvSpPr>
          <p:cNvPr id="9" name="Rectangle 8"/>
          <p:cNvSpPr/>
          <p:nvPr/>
        </p:nvSpPr>
        <p:spPr>
          <a:xfrm>
            <a:off x="179512" y="2143116"/>
            <a:ext cx="8784976" cy="2862322"/>
          </a:xfrm>
          <a:prstGeom prst="rect">
            <a:avLst/>
          </a:prstGeom>
        </p:spPr>
        <p:txBody>
          <a:bodyPr wrap="square">
            <a:spAutoFit/>
          </a:bodyPr>
          <a:lstStyle/>
          <a:p>
            <a:pPr algn="just">
              <a:lnSpc>
                <a:spcPct val="150000"/>
              </a:lnSpc>
            </a:pPr>
            <a:r>
              <a:rPr lang="fr-FR" sz="2400" b="1" i="1" dirty="0" smtClean="0">
                <a:latin typeface="+mn-lt"/>
              </a:rPr>
              <a:t>Afin de tester l’efficacité des nombreux modèles empiriques de Prévision proposes par différents auteurs, celles-ci ont été appliquées à des sols gonflants, en utilisant quelques modèles empiriques qui font intervenir en plus des paramètres géotechniques simples.</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heckerboard(across)">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heckerboard(across)">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57232"/>
            <a:ext cx="8229600" cy="1143008"/>
          </a:xfrm>
        </p:spPr>
        <p:txBody>
          <a:bodyPr/>
          <a:lstStyle/>
          <a:p>
            <a:pPr lvl="0">
              <a:buNone/>
            </a:pPr>
            <a:r>
              <a:rPr lang="fr-FR" sz="2000" b="1" i="1" dirty="0" smtClean="0"/>
              <a:t>Programme de calcul  : pour faciliter les calculs on a travaillé avec le logiciel de calcul &lt;&lt;Scilab&gt;&gt;.la figure suivante montre le programme proposé. ( ANNEXE II )</a:t>
            </a:r>
          </a:p>
        </p:txBody>
      </p:sp>
      <p:pic>
        <p:nvPicPr>
          <p:cNvPr id="5" name="Image 4"/>
          <p:cNvPicPr/>
          <p:nvPr/>
        </p:nvPicPr>
        <p:blipFill>
          <a:blip r:embed="rId2" cstate="print"/>
          <a:srcRect/>
          <a:stretch>
            <a:fillRect/>
          </a:stretch>
        </p:blipFill>
        <p:spPr bwMode="auto">
          <a:xfrm>
            <a:off x="642910" y="1857364"/>
            <a:ext cx="7858180" cy="2786082"/>
          </a:xfrm>
          <a:prstGeom prst="rect">
            <a:avLst/>
          </a:prstGeom>
          <a:noFill/>
          <a:ln w="9525">
            <a:noFill/>
            <a:miter lim="800000"/>
            <a:headEnd/>
            <a:tailEnd/>
          </a:ln>
        </p:spPr>
      </p:pic>
      <p:sp>
        <p:nvSpPr>
          <p:cNvPr id="4"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 </a:t>
            </a:r>
            <a:endParaRPr lang="fr-FR" sz="1400" b="1" dirty="0">
              <a:solidFill>
                <a:srgbClr val="000099"/>
              </a:solidFill>
            </a:endParaRPr>
          </a:p>
        </p:txBody>
      </p:sp>
      <p:sp>
        <p:nvSpPr>
          <p:cNvPr id="6" name="Rectangle 5"/>
          <p:cNvSpPr/>
          <p:nvPr/>
        </p:nvSpPr>
        <p:spPr>
          <a:xfrm>
            <a:off x="428596" y="4857760"/>
            <a:ext cx="8143932" cy="707886"/>
          </a:xfrm>
          <a:prstGeom prst="rect">
            <a:avLst/>
          </a:prstGeom>
        </p:spPr>
        <p:txBody>
          <a:bodyPr wrap="square">
            <a:spAutoFit/>
          </a:bodyPr>
          <a:lstStyle/>
          <a:p>
            <a:pPr algn="l"/>
            <a:r>
              <a:rPr lang="fr-FR" sz="2000" b="1" i="1" dirty="0" smtClean="0">
                <a:latin typeface="+mn-lt"/>
              </a:rPr>
              <a:t>les résultats des estimations de taux et pression de gonflement sont  regroupes dans les tableaux ci- dessous </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amond(in)">
                                      <p:cBhvr>
                                        <p:cTn id="2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graphicFrame>
        <p:nvGraphicFramePr>
          <p:cNvPr id="20" name="Espace réservé du contenu 19"/>
          <p:cNvGraphicFramePr>
            <a:graphicFrameLocks noGrp="1"/>
          </p:cNvGraphicFramePr>
          <p:nvPr>
            <p:ph idx="1"/>
          </p:nvPr>
        </p:nvGraphicFramePr>
        <p:xfrm>
          <a:off x="285720" y="1357299"/>
          <a:ext cx="8644000" cy="5286412"/>
        </p:xfrm>
        <a:graphic>
          <a:graphicData uri="http://schemas.openxmlformats.org/drawingml/2006/table">
            <a:tbl>
              <a:tblPr firstRow="1" bandRow="1">
                <a:tableStyleId>{5C22544A-7EE6-4342-B048-85BDC9FD1C3A}</a:tableStyleId>
              </a:tblPr>
              <a:tblGrid>
                <a:gridCol w="1266788"/>
                <a:gridCol w="694456"/>
                <a:gridCol w="631956"/>
                <a:gridCol w="864400"/>
                <a:gridCol w="864400"/>
                <a:gridCol w="864400"/>
                <a:gridCol w="910485"/>
                <a:gridCol w="851349"/>
                <a:gridCol w="831366"/>
                <a:gridCol w="864400"/>
              </a:tblGrid>
              <a:tr h="397244">
                <a:tc rowSpan="2">
                  <a:txBody>
                    <a:bodyPr/>
                    <a:lstStyle/>
                    <a:p>
                      <a:pPr algn="ctr">
                        <a:lnSpc>
                          <a:spcPct val="115000"/>
                        </a:lnSpc>
                        <a:spcAft>
                          <a:spcPts val="0"/>
                        </a:spcAft>
                      </a:pPr>
                      <a:r>
                        <a:rPr lang="fr-FR" sz="1400" b="1" i="1" dirty="0" smtClean="0">
                          <a:solidFill>
                            <a:srgbClr val="000000"/>
                          </a:solidFill>
                          <a:latin typeface="Times New Roman"/>
                          <a:ea typeface="Times New Roman"/>
                          <a:cs typeface="Arial"/>
                        </a:rPr>
                        <a:t>Echantillons</a:t>
                      </a:r>
                      <a:endParaRPr lang="fr-FR" sz="1400" b="1" dirty="0">
                        <a:latin typeface="Calibri"/>
                        <a:ea typeface="Calibri"/>
                        <a:cs typeface="Arial"/>
                      </a:endParaRPr>
                    </a:p>
                  </a:txBody>
                  <a:tcPr/>
                </a:tc>
                <a:tc rowSpan="2">
                  <a:txBody>
                    <a:bodyPr/>
                    <a:lstStyle/>
                    <a:p>
                      <a:r>
                        <a:rPr kumimoji="0" lang="en-US" sz="1400" b="1" i="1" kern="1200" dirty="0" smtClean="0">
                          <a:solidFill>
                            <a:srgbClr val="000000"/>
                          </a:solidFill>
                          <a:latin typeface="Times New Roman"/>
                          <a:ea typeface="Times New Roman"/>
                          <a:cs typeface="Arial"/>
                        </a:rPr>
                        <a:t>Taux de gonf. Mesuré (%)</a:t>
                      </a:r>
                      <a:endParaRPr kumimoji="0" lang="fr-FR" sz="1400" b="1" i="1" kern="1200" dirty="0">
                        <a:solidFill>
                          <a:srgbClr val="000000"/>
                        </a:solidFill>
                        <a:latin typeface="Times New Roman"/>
                        <a:ea typeface="Times New Roman"/>
                        <a:cs typeface="Arial"/>
                      </a:endParaRPr>
                    </a:p>
                  </a:txBody>
                  <a:tcPr/>
                </a:tc>
                <a:tc gridSpan="8">
                  <a:txBody>
                    <a:bodyPr/>
                    <a:lstStyle/>
                    <a:p>
                      <a:pPr algn="ctr"/>
                      <a:r>
                        <a:rPr kumimoji="0" lang="fr-FR" sz="2000" b="1" i="1" kern="1200" dirty="0" smtClean="0">
                          <a:solidFill>
                            <a:srgbClr val="000000"/>
                          </a:solidFill>
                          <a:latin typeface="Times New Roman"/>
                          <a:ea typeface="Times New Roman"/>
                          <a:cs typeface="Arial"/>
                        </a:rPr>
                        <a:t>Taux de gonflement  estimé (%)</a:t>
                      </a:r>
                      <a:endParaRPr kumimoji="0" lang="fr-FR" sz="2000" b="1" i="1" kern="1200" dirty="0">
                        <a:solidFill>
                          <a:srgbClr val="000000"/>
                        </a:solidFill>
                        <a:latin typeface="Times New Roman"/>
                        <a:ea typeface="Times New Roman"/>
                        <a:cs typeface="Arial"/>
                      </a:endParaRPr>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763933">
                <a:tc vMerge="1">
                  <a:txBody>
                    <a:bodyPr/>
                    <a:lstStyle/>
                    <a:p>
                      <a:endParaRPr lang="fr-FR" dirty="0"/>
                    </a:p>
                  </a:txBody>
                  <a:tcPr/>
                </a:tc>
                <a:tc vMerge="1">
                  <a:txBody>
                    <a:bodyPr/>
                    <a:lstStyle/>
                    <a:p>
                      <a:endParaRPr lang="fr-FR" dirty="0"/>
                    </a:p>
                  </a:txBody>
                  <a:tcPr/>
                </a:tc>
                <a:tc>
                  <a:txBody>
                    <a:bodyPr/>
                    <a:lstStyle/>
                    <a:p>
                      <a:r>
                        <a:rPr kumimoji="0" lang="fr-FR" sz="1400" kern="1200" dirty="0" smtClean="0">
                          <a:solidFill>
                            <a:schemeClr val="dk1"/>
                          </a:solidFill>
                          <a:latin typeface="+mn-lt"/>
                          <a:ea typeface="+mn-ea"/>
                          <a:cs typeface="+mn-cs"/>
                        </a:rPr>
                        <a:t>Eq1</a:t>
                      </a:r>
                      <a:endParaRPr lang="fr-FR" sz="1400" dirty="0"/>
                    </a:p>
                  </a:txBody>
                  <a:tcPr/>
                </a:tc>
                <a:tc>
                  <a:txBody>
                    <a:bodyPr/>
                    <a:lstStyle/>
                    <a:p>
                      <a:r>
                        <a:rPr kumimoji="0" lang="fr-FR" sz="1400" kern="1200" dirty="0" smtClean="0">
                          <a:solidFill>
                            <a:schemeClr val="dk1"/>
                          </a:solidFill>
                          <a:latin typeface="+mn-lt"/>
                          <a:ea typeface="+mn-ea"/>
                          <a:cs typeface="+mn-cs"/>
                        </a:rPr>
                        <a:t>Eq2</a:t>
                      </a:r>
                      <a:endParaRPr lang="fr-FR" sz="1400" dirty="0"/>
                    </a:p>
                  </a:txBody>
                  <a:tcPr/>
                </a:tc>
                <a:tc>
                  <a:txBody>
                    <a:bodyPr/>
                    <a:lstStyle/>
                    <a:p>
                      <a:r>
                        <a:rPr kumimoji="0" lang="fr-FR" sz="1400" kern="1200" dirty="0" smtClean="0">
                          <a:solidFill>
                            <a:schemeClr val="dk1"/>
                          </a:solidFill>
                          <a:latin typeface="+mn-lt"/>
                          <a:ea typeface="+mn-ea"/>
                          <a:cs typeface="+mn-cs"/>
                        </a:rPr>
                        <a:t>Eq3</a:t>
                      </a:r>
                      <a:endParaRPr lang="fr-FR" sz="1400" dirty="0"/>
                    </a:p>
                  </a:txBody>
                  <a:tcPr/>
                </a:tc>
                <a:tc>
                  <a:txBody>
                    <a:bodyPr/>
                    <a:lstStyle/>
                    <a:p>
                      <a:r>
                        <a:rPr kumimoji="0" lang="fr-FR" sz="1400" kern="1200" dirty="0" smtClean="0">
                          <a:solidFill>
                            <a:schemeClr val="dk1"/>
                          </a:solidFill>
                          <a:latin typeface="+mn-lt"/>
                          <a:ea typeface="+mn-ea"/>
                          <a:cs typeface="+mn-cs"/>
                        </a:rPr>
                        <a:t>Eq4</a:t>
                      </a:r>
                      <a:endParaRPr lang="fr-FR" sz="1400" dirty="0"/>
                    </a:p>
                  </a:txBody>
                  <a:tcPr/>
                </a:tc>
                <a:tc>
                  <a:txBody>
                    <a:bodyPr/>
                    <a:lstStyle/>
                    <a:p>
                      <a:r>
                        <a:rPr kumimoji="0" lang="fr-FR" sz="1400" kern="1200" dirty="0" smtClean="0">
                          <a:solidFill>
                            <a:schemeClr val="dk1"/>
                          </a:solidFill>
                          <a:latin typeface="+mn-lt"/>
                          <a:ea typeface="+mn-ea"/>
                          <a:cs typeface="+mn-cs"/>
                        </a:rPr>
                        <a:t>Eq5</a:t>
                      </a:r>
                      <a:endParaRPr lang="fr-FR" sz="1400" dirty="0"/>
                    </a:p>
                  </a:txBody>
                  <a:tcPr/>
                </a:tc>
                <a:tc gridSpan="2">
                  <a:txBody>
                    <a:bodyPr/>
                    <a:lstStyle/>
                    <a:p>
                      <a:r>
                        <a:rPr kumimoji="0" lang="fr-FR" sz="1400" kern="1200" dirty="0" smtClean="0">
                          <a:solidFill>
                            <a:schemeClr val="dk1"/>
                          </a:solidFill>
                          <a:latin typeface="+mn-lt"/>
                          <a:ea typeface="+mn-ea"/>
                          <a:cs typeface="+mn-cs"/>
                        </a:rPr>
                        <a:t>Eq16         Eq7</a:t>
                      </a:r>
                      <a:endParaRPr lang="fr-FR" sz="1400" dirty="0"/>
                    </a:p>
                  </a:txBody>
                  <a:tcPr/>
                </a:tc>
                <a:tc hMerge="1">
                  <a:txBody>
                    <a:bodyPr/>
                    <a:lstStyle/>
                    <a:p>
                      <a:endParaRPr lang="fr-FR" dirty="0"/>
                    </a:p>
                  </a:txBody>
                  <a:tcPr/>
                </a:tc>
                <a:tc>
                  <a:txBody>
                    <a:bodyPr/>
                    <a:lstStyle/>
                    <a:p>
                      <a:r>
                        <a:rPr kumimoji="0" lang="fr-FR" sz="1400" kern="1200" dirty="0" smtClean="0">
                          <a:solidFill>
                            <a:schemeClr val="dk1"/>
                          </a:solidFill>
                          <a:latin typeface="+mn-lt"/>
                          <a:ea typeface="+mn-ea"/>
                          <a:cs typeface="+mn-cs"/>
                        </a:rPr>
                        <a:t>Eq8</a:t>
                      </a:r>
                      <a:endParaRPr lang="fr-FR" sz="1400" dirty="0"/>
                    </a:p>
                  </a:txBody>
                  <a:tcPr/>
                </a:tc>
              </a:tr>
              <a:tr h="366687">
                <a:tc>
                  <a:txBody>
                    <a:bodyPr/>
                    <a:lstStyle/>
                    <a:p>
                      <a:r>
                        <a:rPr kumimoji="0" lang="en-US" sz="1200" kern="1200" dirty="0" smtClean="0">
                          <a:solidFill>
                            <a:schemeClr val="dk1"/>
                          </a:solidFill>
                          <a:latin typeface="+mn-lt"/>
                          <a:ea typeface="+mn-ea"/>
                          <a:cs typeface="+mn-cs"/>
                        </a:rPr>
                        <a:t>100% B</a:t>
                      </a:r>
                      <a:endParaRPr lang="fr-FR" sz="1200" dirty="0"/>
                    </a:p>
                  </a:txBody>
                  <a:tcPr/>
                </a:tc>
                <a:tc>
                  <a:txBody>
                    <a:bodyPr/>
                    <a:lstStyle/>
                    <a:p>
                      <a:pPr algn="ctr"/>
                      <a:r>
                        <a:rPr kumimoji="0" lang="en-US" sz="1600" kern="1200" dirty="0" smtClean="0">
                          <a:solidFill>
                            <a:schemeClr val="dk1"/>
                          </a:solidFill>
                          <a:latin typeface="+mn-lt"/>
                          <a:ea typeface="+mn-ea"/>
                          <a:cs typeface="+mn-cs"/>
                        </a:rPr>
                        <a:t>15.75</a:t>
                      </a:r>
                      <a:endParaRPr lang="fr-FR" sz="1600" dirty="0"/>
                    </a:p>
                  </a:txBody>
                  <a:tcPr/>
                </a:tc>
                <a:tc>
                  <a:txBody>
                    <a:bodyPr/>
                    <a:lstStyle/>
                    <a:p>
                      <a:pPr algn="ctr"/>
                      <a:r>
                        <a:rPr kumimoji="0" lang="en-US" sz="1600" kern="1200" dirty="0" smtClean="0">
                          <a:solidFill>
                            <a:schemeClr val="dk1"/>
                          </a:solidFill>
                          <a:latin typeface="+mn-lt"/>
                          <a:ea typeface="+mn-ea"/>
                          <a:cs typeface="+mn-cs"/>
                        </a:rPr>
                        <a:t>15.50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119.9</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34.95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3.07</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16.5</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366687">
                <a:tc>
                  <a:txBody>
                    <a:bodyPr/>
                    <a:lstStyle/>
                    <a:p>
                      <a:r>
                        <a:rPr kumimoji="0" lang="en-US" sz="1200" kern="1200" dirty="0" smtClean="0">
                          <a:solidFill>
                            <a:schemeClr val="dk1"/>
                          </a:solidFill>
                          <a:latin typeface="+mn-lt"/>
                          <a:ea typeface="+mn-ea"/>
                          <a:cs typeface="+mn-cs"/>
                        </a:rPr>
                        <a:t>90%B +10% P</a:t>
                      </a:r>
                      <a:endParaRPr lang="fr-FR" sz="1200" dirty="0"/>
                    </a:p>
                  </a:txBody>
                  <a:tcPr/>
                </a:tc>
                <a:tc>
                  <a:txBody>
                    <a:bodyPr/>
                    <a:lstStyle/>
                    <a:p>
                      <a:pPr algn="ctr"/>
                      <a:r>
                        <a:rPr kumimoji="0" lang="en-US" sz="1600" kern="1200" dirty="0" smtClean="0">
                          <a:solidFill>
                            <a:schemeClr val="dk1"/>
                          </a:solidFill>
                          <a:latin typeface="+mn-lt"/>
                          <a:ea typeface="+mn-ea"/>
                          <a:cs typeface="+mn-cs"/>
                        </a:rPr>
                        <a:t>14.25</a:t>
                      </a:r>
                      <a:endParaRPr lang="fr-FR" sz="1600" dirty="0"/>
                    </a:p>
                  </a:txBody>
                  <a:tcPr/>
                </a:tc>
                <a:tc>
                  <a:txBody>
                    <a:bodyPr/>
                    <a:lstStyle/>
                    <a:p>
                      <a:pPr algn="ctr"/>
                      <a:r>
                        <a:rPr kumimoji="0" lang="en-US" sz="1600" kern="1200" dirty="0" smtClean="0">
                          <a:solidFill>
                            <a:schemeClr val="dk1"/>
                          </a:solidFill>
                          <a:latin typeface="+mn-lt"/>
                          <a:ea typeface="+mn-ea"/>
                          <a:cs typeface="+mn-cs"/>
                        </a:rPr>
                        <a:t>15.81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126.7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9.69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3.08</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16.87</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366687">
                <a:tc>
                  <a:txBody>
                    <a:bodyPr/>
                    <a:lstStyle/>
                    <a:p>
                      <a:r>
                        <a:rPr kumimoji="0" lang="en-US" sz="1200" kern="1200" dirty="0" smtClean="0">
                          <a:solidFill>
                            <a:schemeClr val="dk1"/>
                          </a:solidFill>
                          <a:latin typeface="+mn-lt"/>
                          <a:ea typeface="+mn-ea"/>
                          <a:cs typeface="+mn-cs"/>
                        </a:rPr>
                        <a:t>80%B +20% P</a:t>
                      </a:r>
                      <a:endParaRPr lang="fr-FR" sz="1200" dirty="0"/>
                    </a:p>
                  </a:txBody>
                  <a:tcPr/>
                </a:tc>
                <a:tc>
                  <a:txBody>
                    <a:bodyPr/>
                    <a:lstStyle/>
                    <a:p>
                      <a:pPr algn="ctr"/>
                      <a:r>
                        <a:rPr kumimoji="0" lang="en-US" sz="1600" kern="1200" dirty="0" smtClean="0">
                          <a:solidFill>
                            <a:schemeClr val="dk1"/>
                          </a:solidFill>
                          <a:latin typeface="+mn-lt"/>
                          <a:ea typeface="+mn-ea"/>
                          <a:cs typeface="+mn-cs"/>
                        </a:rPr>
                        <a:t>10.55</a:t>
                      </a:r>
                      <a:endParaRPr lang="fr-FR" sz="1600" dirty="0"/>
                    </a:p>
                  </a:txBody>
                  <a:tcPr/>
                </a:tc>
                <a:tc>
                  <a:txBody>
                    <a:bodyPr/>
                    <a:lstStyle/>
                    <a:p>
                      <a:pPr algn="ctr"/>
                      <a:r>
                        <a:rPr kumimoji="0" lang="en-US" sz="1600" kern="1200" dirty="0" smtClean="0">
                          <a:solidFill>
                            <a:schemeClr val="dk1"/>
                          </a:solidFill>
                          <a:latin typeface="+mn-lt"/>
                          <a:ea typeface="+mn-ea"/>
                          <a:cs typeface="+mn-cs"/>
                        </a:rPr>
                        <a:t>11.09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51.0</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1.61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11.76</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366687">
                <a:tc>
                  <a:txBody>
                    <a:bodyPr/>
                    <a:lstStyle/>
                    <a:p>
                      <a:r>
                        <a:rPr kumimoji="0" lang="en-US" sz="1200" kern="1200" dirty="0" smtClean="0">
                          <a:solidFill>
                            <a:schemeClr val="dk1"/>
                          </a:solidFill>
                          <a:latin typeface="+mn-lt"/>
                          <a:ea typeface="+mn-ea"/>
                          <a:cs typeface="+mn-cs"/>
                        </a:rPr>
                        <a:t>75%B +25% P</a:t>
                      </a:r>
                      <a:endParaRPr lang="fr-FR" sz="1200" dirty="0"/>
                    </a:p>
                  </a:txBody>
                  <a:tcPr/>
                </a:tc>
                <a:tc>
                  <a:txBody>
                    <a:bodyPr/>
                    <a:lstStyle/>
                    <a:p>
                      <a:pPr algn="ctr"/>
                      <a:r>
                        <a:rPr kumimoji="0" lang="en-US" sz="1600" kern="1200" dirty="0" smtClean="0">
                          <a:solidFill>
                            <a:schemeClr val="dk1"/>
                          </a:solidFill>
                          <a:latin typeface="+mn-lt"/>
                          <a:ea typeface="+mn-ea"/>
                          <a:cs typeface="+mn-cs"/>
                        </a:rPr>
                        <a:t>9.75</a:t>
                      </a:r>
                      <a:endParaRPr lang="fr-FR" sz="1600" dirty="0"/>
                    </a:p>
                  </a:txBody>
                  <a:tcPr/>
                </a:tc>
                <a:tc>
                  <a:txBody>
                    <a:bodyPr/>
                    <a:lstStyle/>
                    <a:p>
                      <a:pPr marL="0" algn="ctr" rtl="0" eaLnBrk="1" latinLnBrk="0" hangingPunct="1"/>
                      <a:r>
                        <a:rPr kumimoji="0" lang="en-US" sz="1600" kern="1200" dirty="0" smtClean="0">
                          <a:solidFill>
                            <a:schemeClr val="dk1"/>
                          </a:solidFill>
                          <a:latin typeface="+mn-lt"/>
                          <a:ea typeface="+mn-ea"/>
                          <a:cs typeface="+mn-cs"/>
                        </a:rPr>
                        <a:t>6.80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13.5</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0.87</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2.94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2.96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7.02</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366687">
                <a:tc>
                  <a:txBody>
                    <a:bodyPr/>
                    <a:lstStyle/>
                    <a:p>
                      <a:r>
                        <a:rPr kumimoji="0" lang="en-US" sz="1200" kern="1200" dirty="0" smtClean="0">
                          <a:solidFill>
                            <a:schemeClr val="dk1"/>
                          </a:solidFill>
                          <a:latin typeface="+mn-lt"/>
                          <a:ea typeface="+mn-ea"/>
                          <a:cs typeface="+mn-cs"/>
                        </a:rPr>
                        <a:t>50%B +50% P</a:t>
                      </a:r>
                      <a:endParaRPr lang="fr-FR" sz="1200" dirty="0"/>
                    </a:p>
                  </a:txBody>
                  <a:tcPr/>
                </a:tc>
                <a:tc>
                  <a:txBody>
                    <a:bodyPr/>
                    <a:lstStyle/>
                    <a:p>
                      <a:pPr algn="ctr"/>
                      <a:r>
                        <a:rPr kumimoji="0" lang="en-US" sz="1600" kern="1200" dirty="0" smtClean="0">
                          <a:solidFill>
                            <a:schemeClr val="dk1"/>
                          </a:solidFill>
                          <a:latin typeface="+mn-lt"/>
                          <a:ea typeface="+mn-ea"/>
                          <a:cs typeface="+mn-cs"/>
                        </a:rPr>
                        <a:t>3.25</a:t>
                      </a:r>
                      <a:endParaRPr lang="fr-FR" sz="1600" dirty="0"/>
                    </a:p>
                  </a:txBody>
                  <a:tcPr/>
                </a:tc>
                <a:tc>
                  <a:txBody>
                    <a:bodyPr/>
                    <a:lstStyle/>
                    <a:p>
                      <a:pPr algn="ctr"/>
                      <a:r>
                        <a:rPr kumimoji="0" lang="en-US" sz="1600" kern="1200" dirty="0" smtClean="0">
                          <a:solidFill>
                            <a:schemeClr val="dk1"/>
                          </a:solidFill>
                          <a:latin typeface="+mn-lt"/>
                          <a:ea typeface="+mn-ea"/>
                          <a:cs typeface="+mn-cs"/>
                        </a:rPr>
                        <a:t>5.85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8.68</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0.20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2.93</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2.95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5.93</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458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100% A</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4.75</a:t>
                      </a:r>
                      <a:endParaRPr lang="fr-FR" sz="1600" dirty="0"/>
                    </a:p>
                  </a:txBody>
                  <a:tcPr/>
                </a:tc>
                <a:tc>
                  <a:txBody>
                    <a:bodyPr/>
                    <a:lstStyle/>
                    <a:p>
                      <a:pPr algn="ctr"/>
                      <a:r>
                        <a:rPr kumimoji="0" lang="en-US" sz="1600" kern="1200" dirty="0" smtClean="0">
                          <a:solidFill>
                            <a:schemeClr val="dk1"/>
                          </a:solidFill>
                          <a:latin typeface="+mn-lt"/>
                          <a:ea typeface="+mn-ea"/>
                          <a:cs typeface="+mn-cs"/>
                        </a:rPr>
                        <a:t>4.48</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4.07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15.61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2.861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2.867</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4.47</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458360">
                <a:tc>
                  <a:txBody>
                    <a:bodyPr/>
                    <a:lstStyle/>
                    <a:p>
                      <a:r>
                        <a:rPr kumimoji="0" lang="en-US" sz="1200" kern="1200" dirty="0" smtClean="0">
                          <a:solidFill>
                            <a:schemeClr val="dk1"/>
                          </a:solidFill>
                          <a:latin typeface="+mn-lt"/>
                          <a:ea typeface="+mn-ea"/>
                          <a:cs typeface="+mn-cs"/>
                        </a:rPr>
                        <a:t>90%A +10% P</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4.1</a:t>
                      </a:r>
                      <a:endParaRPr lang="fr-FR" sz="1600" dirty="0"/>
                    </a:p>
                  </a:txBody>
                  <a:tcPr/>
                </a:tc>
                <a:tc>
                  <a:txBody>
                    <a:bodyPr/>
                    <a:lstStyle/>
                    <a:p>
                      <a:pPr algn="ctr"/>
                      <a:r>
                        <a:rPr kumimoji="0" lang="en-US" sz="1600" kern="1200" dirty="0" smtClean="0">
                          <a:solidFill>
                            <a:schemeClr val="dk1"/>
                          </a:solidFill>
                          <a:latin typeface="+mn-lt"/>
                          <a:ea typeface="+mn-ea"/>
                          <a:cs typeface="+mn-cs"/>
                        </a:rPr>
                        <a:t>4.66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4.54</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1.40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2.859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2.865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4.65</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458360">
                <a:tc>
                  <a:txBody>
                    <a:bodyPr/>
                    <a:lstStyle/>
                    <a:p>
                      <a:r>
                        <a:rPr kumimoji="0" lang="en-US" sz="1200" kern="1200" dirty="0" smtClean="0">
                          <a:solidFill>
                            <a:schemeClr val="dk1"/>
                          </a:solidFill>
                          <a:latin typeface="+mn-lt"/>
                          <a:ea typeface="+mn-ea"/>
                          <a:cs typeface="+mn-cs"/>
                        </a:rPr>
                        <a:t>80%A +20% P</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3.25</a:t>
                      </a:r>
                      <a:endParaRPr lang="fr-FR" sz="1600" dirty="0"/>
                    </a:p>
                  </a:txBody>
                  <a:tcPr/>
                </a:tc>
                <a:tc>
                  <a:txBody>
                    <a:bodyPr/>
                    <a:lstStyle/>
                    <a:p>
                      <a:pPr algn="ctr"/>
                      <a:r>
                        <a:rPr kumimoji="0" lang="en-US" sz="1600" kern="1200" dirty="0" smtClean="0">
                          <a:solidFill>
                            <a:schemeClr val="dk1"/>
                          </a:solidFill>
                          <a:latin typeface="+mn-lt"/>
                          <a:ea typeface="+mn-ea"/>
                          <a:cs typeface="+mn-cs"/>
                        </a:rPr>
                        <a:t>4.30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3.64</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0.10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2.857</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2.862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4.29</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458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75%B +25% P</a:t>
                      </a:r>
                      <a:endParaRPr lang="fr-FR" sz="1200" dirty="0" smtClean="0"/>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3.00</a:t>
                      </a:r>
                      <a:endParaRPr lang="fr-FR" sz="1600" dirty="0"/>
                    </a:p>
                  </a:txBody>
                  <a:tcPr/>
                </a:tc>
                <a:tc>
                  <a:txBody>
                    <a:bodyPr/>
                    <a:lstStyle/>
                    <a:p>
                      <a:pPr algn="ctr"/>
                      <a:r>
                        <a:rPr kumimoji="0" lang="en-US" sz="1600" kern="1200" dirty="0" smtClean="0">
                          <a:solidFill>
                            <a:schemeClr val="dk1"/>
                          </a:solidFill>
                          <a:latin typeface="+mn-lt"/>
                          <a:ea typeface="+mn-ea"/>
                          <a:cs typeface="+mn-cs"/>
                        </a:rPr>
                        <a:t>3.81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2.50</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0.05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2.855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3.74</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r h="458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50%B +50% P</a:t>
                      </a:r>
                      <a:endParaRPr lang="fr-FR" sz="1200" dirty="0" smtClean="0"/>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1.05</a:t>
                      </a:r>
                      <a:endParaRPr lang="fr-FR" sz="1600" dirty="0"/>
                    </a:p>
                  </a:txBody>
                  <a:tcPr/>
                </a:tc>
                <a:tc>
                  <a:txBody>
                    <a:bodyPr/>
                    <a:lstStyle/>
                    <a:p>
                      <a:pPr algn="ctr"/>
                      <a:r>
                        <a:rPr kumimoji="0" lang="en-US" sz="1600" kern="1200" dirty="0" smtClean="0">
                          <a:solidFill>
                            <a:schemeClr val="dk1"/>
                          </a:solidFill>
                          <a:latin typeface="+mn-lt"/>
                          <a:ea typeface="+mn-ea"/>
                          <a:cs typeface="+mn-cs"/>
                        </a:rPr>
                        <a:t>2.65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0.75</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0.004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2.842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2.846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2.46</a:t>
                      </a:r>
                      <a:endParaRPr kumimoji="0" lang="fr-FR" sz="1600" kern="1200" dirty="0">
                        <a:solidFill>
                          <a:schemeClr val="dk1"/>
                        </a:solidFill>
                        <a:latin typeface="+mn-lt"/>
                        <a:ea typeface="+mn-ea"/>
                        <a:cs typeface="+mn-cs"/>
                      </a:endParaRPr>
                    </a:p>
                  </a:txBody>
                  <a:tcPr/>
                </a:tc>
                <a:tc>
                  <a:txBody>
                    <a:bodyPr/>
                    <a:lstStyle/>
                    <a:p>
                      <a:pPr algn="ctr"/>
                      <a:r>
                        <a:rPr lang="fr-FR" dirty="0" smtClean="0"/>
                        <a:t>/</a:t>
                      </a:r>
                      <a:endParaRPr lang="fr-FR" dirty="0"/>
                    </a:p>
                  </a:txBody>
                  <a:tcPr/>
                </a:tc>
              </a:tr>
            </a:tbl>
          </a:graphicData>
        </a:graphic>
      </p:graphicFrame>
      <p:sp>
        <p:nvSpPr>
          <p:cNvPr id="17" name="Rectangle 16"/>
          <p:cNvSpPr/>
          <p:nvPr/>
        </p:nvSpPr>
        <p:spPr>
          <a:xfrm>
            <a:off x="1000100" y="857232"/>
            <a:ext cx="6858048" cy="369332"/>
          </a:xfrm>
          <a:prstGeom prst="rect">
            <a:avLst/>
          </a:prstGeom>
        </p:spPr>
        <p:txBody>
          <a:bodyPr wrap="square">
            <a:spAutoFit/>
          </a:bodyPr>
          <a:lstStyle/>
          <a:p>
            <a:r>
              <a:rPr lang="fr-FR" dirty="0" smtClean="0"/>
              <a:t>Taux de gonflement mesuré et estimé pour les sols étudiés.</a:t>
            </a:r>
            <a:endParaRPr lang="fr-FR"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ppt_w</p:attrName>
                                        </p:attrNameLst>
                                      </p:cBhvr>
                                      <p:tavLst>
                                        <p:tav tm="0">
                                          <p:val>
                                            <p:strVal val="#ppt_w"/>
                                          </p:val>
                                        </p:tav>
                                        <p:tav tm="100000">
                                          <p:val>
                                            <p:strVal val="#ppt_w"/>
                                          </p:val>
                                        </p:tav>
                                      </p:tavLst>
                                    </p:anim>
                                    <p:anim calcmode="lin" valueType="num">
                                      <p:cBhvr>
                                        <p:cTn id="10"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ox(in)">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Line 10"/>
          <p:cNvSpPr>
            <a:spLocks noChangeShapeType="1"/>
          </p:cNvSpPr>
          <p:nvPr/>
        </p:nvSpPr>
        <p:spPr bwMode="auto">
          <a:xfrm>
            <a:off x="1857359" y="571480"/>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10" name="Rectangle 9"/>
          <p:cNvSpPr/>
          <p:nvPr/>
        </p:nvSpPr>
        <p:spPr>
          <a:xfrm>
            <a:off x="1000100" y="714356"/>
            <a:ext cx="7572428" cy="369332"/>
          </a:xfrm>
          <a:prstGeom prst="rect">
            <a:avLst/>
          </a:prstGeom>
        </p:spPr>
        <p:txBody>
          <a:bodyPr wrap="square">
            <a:spAutoFit/>
          </a:bodyPr>
          <a:lstStyle/>
          <a:p>
            <a:r>
              <a:rPr lang="fr-FR" dirty="0" smtClean="0"/>
              <a:t>Pression de gonflement mesuré et estimé pour les sols étudiés</a:t>
            </a:r>
            <a:endParaRPr lang="fr-FR" dirty="0"/>
          </a:p>
        </p:txBody>
      </p:sp>
      <p:graphicFrame>
        <p:nvGraphicFramePr>
          <p:cNvPr id="11" name="Tableau 10"/>
          <p:cNvGraphicFramePr>
            <a:graphicFrameLocks noGrp="1"/>
          </p:cNvGraphicFramePr>
          <p:nvPr/>
        </p:nvGraphicFramePr>
        <p:xfrm>
          <a:off x="357158" y="1142982"/>
          <a:ext cx="8422538" cy="5500731"/>
        </p:xfrm>
        <a:graphic>
          <a:graphicData uri="http://schemas.openxmlformats.org/drawingml/2006/table">
            <a:tbl>
              <a:tblPr firstRow="1" bandRow="1">
                <a:tableStyleId>{5C22544A-7EE6-4342-B048-85BDC9FD1C3A}</a:tableStyleId>
              </a:tblPr>
              <a:tblGrid>
                <a:gridCol w="1285884"/>
                <a:gridCol w="1053710"/>
                <a:gridCol w="701878"/>
                <a:gridCol w="816180"/>
                <a:gridCol w="821536"/>
                <a:gridCol w="935838"/>
                <a:gridCol w="985731"/>
                <a:gridCol w="921707"/>
                <a:gridCol w="900074"/>
              </a:tblGrid>
              <a:tr h="412382">
                <a:tc rowSpan="2">
                  <a:txBody>
                    <a:bodyPr/>
                    <a:lstStyle/>
                    <a:p>
                      <a:pPr algn="ctr">
                        <a:lnSpc>
                          <a:spcPct val="115000"/>
                        </a:lnSpc>
                        <a:spcAft>
                          <a:spcPts val="0"/>
                        </a:spcAft>
                      </a:pPr>
                      <a:r>
                        <a:rPr lang="fr-FR" sz="1400" b="1" i="1" dirty="0" smtClean="0">
                          <a:solidFill>
                            <a:srgbClr val="000000"/>
                          </a:solidFill>
                          <a:latin typeface="Times New Roman"/>
                          <a:ea typeface="Times New Roman"/>
                          <a:cs typeface="Arial"/>
                        </a:rPr>
                        <a:t>Echantillons</a:t>
                      </a:r>
                      <a:endParaRPr lang="fr-FR" sz="1400" b="1" dirty="0">
                        <a:latin typeface="Calibri"/>
                        <a:ea typeface="Calibri"/>
                        <a:cs typeface="Arial"/>
                      </a:endParaRPr>
                    </a:p>
                  </a:txBody>
                  <a:tcPr/>
                </a:tc>
                <a:tc rowSpan="2">
                  <a:txBody>
                    <a:bodyPr/>
                    <a:lstStyle/>
                    <a:p>
                      <a:r>
                        <a:rPr kumimoji="0" lang="en-US" sz="1400" b="1" i="1" kern="1200" dirty="0" smtClean="0">
                          <a:solidFill>
                            <a:srgbClr val="000000"/>
                          </a:solidFill>
                          <a:latin typeface="Times New Roman"/>
                          <a:ea typeface="Times New Roman"/>
                          <a:cs typeface="Arial"/>
                        </a:rPr>
                        <a:t>Pressionde gonf. Mesuré (KPa)</a:t>
                      </a:r>
                      <a:endParaRPr kumimoji="0" lang="fr-FR" sz="1400" b="1" i="1" kern="1200" dirty="0">
                        <a:solidFill>
                          <a:srgbClr val="000000"/>
                        </a:solidFill>
                        <a:latin typeface="Times New Roman"/>
                        <a:ea typeface="Times New Roman"/>
                        <a:cs typeface="Arial"/>
                      </a:endParaRPr>
                    </a:p>
                  </a:txBody>
                  <a:tcPr/>
                </a:tc>
                <a:tc gridSpan="7">
                  <a:txBody>
                    <a:bodyPr/>
                    <a:lstStyle/>
                    <a:p>
                      <a:pPr algn="ctr"/>
                      <a:r>
                        <a:rPr kumimoji="0" lang="fr-FR" sz="2000" b="1" i="1" kern="1200" dirty="0" smtClean="0">
                          <a:solidFill>
                            <a:srgbClr val="000000"/>
                          </a:solidFill>
                          <a:latin typeface="Times New Roman"/>
                          <a:ea typeface="Times New Roman"/>
                          <a:cs typeface="Arial"/>
                        </a:rPr>
                        <a:t>Pression de gonflement  estimé (%)</a:t>
                      </a:r>
                      <a:endParaRPr kumimoji="0" lang="fr-FR" sz="2000" b="1" i="1" kern="1200" dirty="0">
                        <a:solidFill>
                          <a:srgbClr val="000000"/>
                        </a:solidFill>
                        <a:latin typeface="Times New Roman"/>
                        <a:ea typeface="Times New Roman"/>
                        <a:cs typeface="Arial"/>
                      </a:endParaRPr>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795054">
                <a:tc vMerge="1">
                  <a:txBody>
                    <a:bodyPr/>
                    <a:lstStyle/>
                    <a:p>
                      <a:endParaRPr lang="fr-FR" dirty="0"/>
                    </a:p>
                  </a:txBody>
                  <a:tcPr/>
                </a:tc>
                <a:tc vMerge="1">
                  <a:txBody>
                    <a:bodyPr/>
                    <a:lstStyle/>
                    <a:p>
                      <a:endParaRPr lang="fr-FR" dirty="0"/>
                    </a:p>
                  </a:txBody>
                  <a:tcPr/>
                </a:tc>
                <a:tc>
                  <a:txBody>
                    <a:bodyPr/>
                    <a:lstStyle/>
                    <a:p>
                      <a:r>
                        <a:rPr kumimoji="0" lang="fr-FR" sz="1400" kern="1200" dirty="0" smtClean="0">
                          <a:solidFill>
                            <a:schemeClr val="dk1"/>
                          </a:solidFill>
                          <a:latin typeface="+mn-lt"/>
                          <a:ea typeface="+mn-ea"/>
                          <a:cs typeface="+mn-cs"/>
                        </a:rPr>
                        <a:t>Eq9</a:t>
                      </a:r>
                      <a:endParaRPr lang="fr-FR" sz="1400" dirty="0"/>
                    </a:p>
                  </a:txBody>
                  <a:tcPr/>
                </a:tc>
                <a:tc>
                  <a:txBody>
                    <a:bodyPr/>
                    <a:lstStyle/>
                    <a:p>
                      <a:r>
                        <a:rPr kumimoji="0" lang="fr-FR" sz="1400" kern="1200" dirty="0" smtClean="0">
                          <a:solidFill>
                            <a:schemeClr val="dk1"/>
                          </a:solidFill>
                          <a:latin typeface="+mn-lt"/>
                          <a:ea typeface="+mn-ea"/>
                          <a:cs typeface="+mn-cs"/>
                        </a:rPr>
                        <a:t>Eq10</a:t>
                      </a:r>
                      <a:endParaRPr lang="fr-FR" sz="1400" dirty="0"/>
                    </a:p>
                  </a:txBody>
                  <a:tcPr/>
                </a:tc>
                <a:tc>
                  <a:txBody>
                    <a:bodyPr/>
                    <a:lstStyle/>
                    <a:p>
                      <a:r>
                        <a:rPr kumimoji="0" lang="fr-FR" sz="1400" kern="1200" dirty="0" smtClean="0">
                          <a:solidFill>
                            <a:schemeClr val="dk1"/>
                          </a:solidFill>
                          <a:latin typeface="+mn-lt"/>
                          <a:ea typeface="+mn-ea"/>
                          <a:cs typeface="+mn-cs"/>
                        </a:rPr>
                        <a:t>Eq11</a:t>
                      </a:r>
                      <a:endParaRPr lang="fr-FR" sz="1400" dirty="0"/>
                    </a:p>
                  </a:txBody>
                  <a:tcPr/>
                </a:tc>
                <a:tc>
                  <a:txBody>
                    <a:bodyPr/>
                    <a:lstStyle/>
                    <a:p>
                      <a:r>
                        <a:rPr kumimoji="0" lang="fr-FR" sz="1400" kern="1200" dirty="0" smtClean="0">
                          <a:solidFill>
                            <a:schemeClr val="dk1"/>
                          </a:solidFill>
                          <a:latin typeface="+mn-lt"/>
                          <a:ea typeface="+mn-ea"/>
                          <a:cs typeface="+mn-cs"/>
                        </a:rPr>
                        <a:t>Eq12</a:t>
                      </a:r>
                      <a:endParaRPr lang="fr-FR" sz="1400" dirty="0"/>
                    </a:p>
                  </a:txBody>
                  <a:tcPr/>
                </a:tc>
                <a:tc>
                  <a:txBody>
                    <a:bodyPr/>
                    <a:lstStyle/>
                    <a:p>
                      <a:r>
                        <a:rPr kumimoji="0" lang="fr-FR" sz="1400" kern="1200" dirty="0" smtClean="0">
                          <a:solidFill>
                            <a:schemeClr val="dk1"/>
                          </a:solidFill>
                          <a:latin typeface="+mn-lt"/>
                          <a:ea typeface="+mn-ea"/>
                          <a:cs typeface="+mn-cs"/>
                        </a:rPr>
                        <a:t>Eq13</a:t>
                      </a:r>
                      <a:endParaRPr lang="fr-FR" sz="1400" dirty="0"/>
                    </a:p>
                  </a:txBody>
                  <a:tcPr/>
                </a:tc>
                <a:tc gridSpan="2">
                  <a:txBody>
                    <a:bodyPr/>
                    <a:lstStyle/>
                    <a:p>
                      <a:r>
                        <a:rPr kumimoji="0" lang="fr-FR" sz="1400" kern="1200" dirty="0" smtClean="0">
                          <a:solidFill>
                            <a:schemeClr val="dk1"/>
                          </a:solidFill>
                          <a:latin typeface="+mn-lt"/>
                          <a:ea typeface="+mn-ea"/>
                          <a:cs typeface="+mn-cs"/>
                        </a:rPr>
                        <a:t>Eq115               Eq15</a:t>
                      </a:r>
                      <a:endParaRPr lang="fr-FR" sz="1400" dirty="0"/>
                    </a:p>
                  </a:txBody>
                  <a:tcPr/>
                </a:tc>
                <a:tc hMerge="1">
                  <a:txBody>
                    <a:bodyPr/>
                    <a:lstStyle/>
                    <a:p>
                      <a:endParaRPr lang="fr-FR" dirty="0"/>
                    </a:p>
                  </a:txBody>
                  <a:tcPr/>
                </a:tc>
              </a:tr>
              <a:tr h="381626">
                <a:tc>
                  <a:txBody>
                    <a:bodyPr/>
                    <a:lstStyle/>
                    <a:p>
                      <a:r>
                        <a:rPr kumimoji="0" lang="en-US" sz="1200" kern="1200" dirty="0" smtClean="0">
                          <a:solidFill>
                            <a:schemeClr val="dk1"/>
                          </a:solidFill>
                          <a:latin typeface="+mn-lt"/>
                          <a:ea typeface="+mn-ea"/>
                          <a:cs typeface="+mn-cs"/>
                        </a:rPr>
                        <a:t>100% B</a:t>
                      </a:r>
                      <a:endParaRPr lang="fr-FR" sz="1200" dirty="0"/>
                    </a:p>
                  </a:txBody>
                  <a:tcPr/>
                </a:tc>
                <a:tc>
                  <a:txBody>
                    <a:bodyPr/>
                    <a:lstStyle/>
                    <a:p>
                      <a:pPr algn="ctr"/>
                      <a:r>
                        <a:rPr kumimoji="0" lang="en-US" sz="1600" kern="1200" dirty="0" smtClean="0">
                          <a:solidFill>
                            <a:schemeClr val="dk1"/>
                          </a:solidFill>
                          <a:latin typeface="+mn-lt"/>
                          <a:ea typeface="+mn-ea"/>
                          <a:cs typeface="+mn-cs"/>
                        </a:rPr>
                        <a:t>148</a:t>
                      </a:r>
                      <a:endParaRPr lang="fr-FR" sz="1600" dirty="0"/>
                    </a:p>
                  </a:txBody>
                  <a:tcPr/>
                </a:tc>
                <a:tc>
                  <a:txBody>
                    <a:bodyPr/>
                    <a:lstStyle/>
                    <a:p>
                      <a:pPr marL="0" algn="ctr" rtl="0" eaLnBrk="1" latinLnBrk="0" hangingPunct="1"/>
                      <a:r>
                        <a:rPr kumimoji="0" lang="en-US" sz="1600" kern="1200" dirty="0" smtClean="0">
                          <a:solidFill>
                            <a:schemeClr val="dk1"/>
                          </a:solidFill>
                          <a:latin typeface="+mn-lt"/>
                          <a:ea typeface="+mn-ea"/>
                          <a:cs typeface="+mn-cs"/>
                        </a:rPr>
                        <a:t>334.4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1390.9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92.65</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20.27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381626">
                <a:tc>
                  <a:txBody>
                    <a:bodyPr/>
                    <a:lstStyle/>
                    <a:p>
                      <a:r>
                        <a:rPr kumimoji="0" lang="en-US" sz="1200" kern="1200" dirty="0" smtClean="0">
                          <a:solidFill>
                            <a:schemeClr val="dk1"/>
                          </a:solidFill>
                          <a:latin typeface="+mn-lt"/>
                          <a:ea typeface="+mn-ea"/>
                          <a:cs typeface="+mn-cs"/>
                        </a:rPr>
                        <a:t>90%B +10% P</a:t>
                      </a:r>
                      <a:endParaRPr lang="fr-FR" sz="1200" dirty="0"/>
                    </a:p>
                  </a:txBody>
                  <a:tcPr/>
                </a:tc>
                <a:tc>
                  <a:txBody>
                    <a:bodyPr/>
                    <a:lstStyle/>
                    <a:p>
                      <a:pPr algn="ctr"/>
                      <a:r>
                        <a:rPr kumimoji="0" lang="en-US" sz="1800" kern="1200" dirty="0" smtClean="0">
                          <a:solidFill>
                            <a:schemeClr val="dk1"/>
                          </a:solidFill>
                          <a:latin typeface="+mn-lt"/>
                          <a:ea typeface="+mn-ea"/>
                          <a:cs typeface="+mn-cs"/>
                        </a:rPr>
                        <a:t>110</a:t>
                      </a:r>
                      <a:endParaRPr kumimoji="0" lang="fr-FR" sz="1800" kern="1200" dirty="0">
                        <a:solidFill>
                          <a:schemeClr val="dk1"/>
                        </a:solidFill>
                        <a:latin typeface="+mn-lt"/>
                        <a:ea typeface="+mn-ea"/>
                        <a:cs typeface="+mn-cs"/>
                      </a:endParaRPr>
                    </a:p>
                  </a:txBody>
                  <a:tcPr/>
                </a:tc>
                <a:tc>
                  <a:txBody>
                    <a:bodyPr/>
                    <a:lstStyle/>
                    <a:p>
                      <a:pPr marL="0" algn="ctr" rtl="0" eaLnBrk="1" latinLnBrk="0" hangingPunct="1"/>
                      <a:r>
                        <a:rPr kumimoji="0" lang="en-US" sz="1600" kern="1200" dirty="0" smtClean="0">
                          <a:solidFill>
                            <a:schemeClr val="dk1"/>
                          </a:solidFill>
                          <a:latin typeface="+mn-lt"/>
                          <a:ea typeface="+mn-ea"/>
                          <a:cs typeface="+mn-cs"/>
                        </a:rPr>
                        <a:t>310.1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385.5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92.57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19.76</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381626">
                <a:tc>
                  <a:txBody>
                    <a:bodyPr/>
                    <a:lstStyle/>
                    <a:p>
                      <a:r>
                        <a:rPr kumimoji="0" lang="en-US" sz="1200" kern="1200" dirty="0" smtClean="0">
                          <a:solidFill>
                            <a:schemeClr val="dk1"/>
                          </a:solidFill>
                          <a:latin typeface="+mn-lt"/>
                          <a:ea typeface="+mn-ea"/>
                          <a:cs typeface="+mn-cs"/>
                        </a:rPr>
                        <a:t>80%B +20% P</a:t>
                      </a:r>
                      <a:endParaRPr lang="fr-FR" sz="1200" dirty="0"/>
                    </a:p>
                  </a:txBody>
                  <a:tcPr/>
                </a:tc>
                <a:tc>
                  <a:txBody>
                    <a:bodyPr/>
                    <a:lstStyle/>
                    <a:p>
                      <a:pPr algn="ctr"/>
                      <a:r>
                        <a:rPr kumimoji="0" lang="en-US" sz="1600" kern="1200" dirty="0" smtClean="0">
                          <a:solidFill>
                            <a:schemeClr val="dk1"/>
                          </a:solidFill>
                          <a:latin typeface="+mn-lt"/>
                          <a:ea typeface="+mn-ea"/>
                          <a:cs typeface="+mn-cs"/>
                        </a:rPr>
                        <a:t>74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85.92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63.2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90.75</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18.97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381626">
                <a:tc>
                  <a:txBody>
                    <a:bodyPr/>
                    <a:lstStyle/>
                    <a:p>
                      <a:r>
                        <a:rPr kumimoji="0" lang="en-US" sz="1200" kern="1200" dirty="0" smtClean="0">
                          <a:solidFill>
                            <a:schemeClr val="dk1"/>
                          </a:solidFill>
                          <a:latin typeface="+mn-lt"/>
                          <a:ea typeface="+mn-ea"/>
                          <a:cs typeface="+mn-cs"/>
                        </a:rPr>
                        <a:t>75%B +25% P</a:t>
                      </a:r>
                      <a:endParaRPr lang="fr-FR" sz="1200" dirty="0"/>
                    </a:p>
                  </a:txBody>
                  <a:tcPr/>
                </a:tc>
                <a:tc>
                  <a:txBody>
                    <a:bodyPr/>
                    <a:lstStyle/>
                    <a:p>
                      <a:pPr algn="ctr"/>
                      <a:r>
                        <a:rPr kumimoji="0" lang="en-US" sz="1600" kern="1200" dirty="0" smtClean="0">
                          <a:solidFill>
                            <a:schemeClr val="dk1"/>
                          </a:solidFill>
                          <a:latin typeface="+mn-lt"/>
                          <a:ea typeface="+mn-ea"/>
                          <a:cs typeface="+mn-cs"/>
                        </a:rPr>
                        <a:t>70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25.62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33.97</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89.02</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18.67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381626">
                <a:tc>
                  <a:txBody>
                    <a:bodyPr/>
                    <a:lstStyle/>
                    <a:p>
                      <a:r>
                        <a:rPr kumimoji="0" lang="en-US" sz="1200" kern="1200" dirty="0" smtClean="0">
                          <a:solidFill>
                            <a:schemeClr val="dk1"/>
                          </a:solidFill>
                          <a:latin typeface="+mn-lt"/>
                          <a:ea typeface="+mn-ea"/>
                          <a:cs typeface="+mn-cs"/>
                        </a:rPr>
                        <a:t>50%B +50% P</a:t>
                      </a:r>
                      <a:endParaRPr lang="fr-FR" sz="1200" dirty="0"/>
                    </a:p>
                  </a:txBody>
                  <a:tcPr/>
                </a:tc>
                <a:tc>
                  <a:txBody>
                    <a:bodyPr/>
                    <a:lstStyle/>
                    <a:p>
                      <a:pPr algn="ctr"/>
                      <a:r>
                        <a:rPr kumimoji="0" lang="en-US" sz="1600" kern="1200" dirty="0" smtClean="0">
                          <a:solidFill>
                            <a:schemeClr val="dk1"/>
                          </a:solidFill>
                          <a:latin typeface="+mn-lt"/>
                          <a:ea typeface="+mn-ea"/>
                          <a:cs typeface="+mn-cs"/>
                        </a:rPr>
                        <a:t>36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21.49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7.64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88.82</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18.12</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477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100% A</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65</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4.42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595.1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86.46</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19.66</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477033">
                <a:tc>
                  <a:txBody>
                    <a:bodyPr/>
                    <a:lstStyle/>
                    <a:p>
                      <a:r>
                        <a:rPr kumimoji="0" lang="en-US" sz="1200" kern="1200" dirty="0" smtClean="0">
                          <a:solidFill>
                            <a:schemeClr val="dk1"/>
                          </a:solidFill>
                          <a:latin typeface="+mn-lt"/>
                          <a:ea typeface="+mn-ea"/>
                          <a:cs typeface="+mn-cs"/>
                        </a:rPr>
                        <a:t>90%A +10% P</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51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4.00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53.41</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86.40</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18.72</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477033">
                <a:tc>
                  <a:txBody>
                    <a:bodyPr/>
                    <a:lstStyle/>
                    <a:p>
                      <a:r>
                        <a:rPr kumimoji="0" lang="en-US" sz="1200" kern="1200" dirty="0" smtClean="0">
                          <a:solidFill>
                            <a:schemeClr val="dk1"/>
                          </a:solidFill>
                          <a:latin typeface="+mn-lt"/>
                          <a:ea typeface="+mn-ea"/>
                          <a:cs typeface="+mn-cs"/>
                        </a:rPr>
                        <a:t>80%A +20% P</a:t>
                      </a:r>
                      <a:endParaRPr kumimoji="0" lang="fr-FR" sz="1200" kern="1200" dirty="0" smtClean="0">
                        <a:solidFill>
                          <a:schemeClr val="dk1"/>
                        </a:solidFill>
                        <a:latin typeface="+mn-lt"/>
                        <a:ea typeface="+mn-ea"/>
                        <a:cs typeface="+mn-cs"/>
                      </a:endParaRPr>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39</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3.60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3.90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86.33</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17.76</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477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75%B +25% P</a:t>
                      </a:r>
                      <a:endParaRPr lang="fr-FR" sz="1200" dirty="0" smtClean="0"/>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36</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3.38</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1.92</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86.26</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17.51</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r h="477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kern="1200" dirty="0" smtClean="0">
                          <a:solidFill>
                            <a:schemeClr val="dk1"/>
                          </a:solidFill>
                          <a:latin typeface="+mn-lt"/>
                          <a:ea typeface="+mn-ea"/>
                          <a:cs typeface="+mn-cs"/>
                        </a:rPr>
                        <a:t>50%B +50% P</a:t>
                      </a:r>
                      <a:endParaRPr lang="fr-FR" sz="1200" dirty="0" smtClean="0"/>
                    </a:p>
                    <a:p>
                      <a:endParaRPr kumimoji="0" lang="fr-FR" sz="12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28</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2.40</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0.14</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85.87</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en-US" sz="1600" kern="1200" dirty="0" smtClean="0">
                          <a:solidFill>
                            <a:schemeClr val="dk1"/>
                          </a:solidFill>
                          <a:latin typeface="+mn-lt"/>
                          <a:ea typeface="+mn-ea"/>
                          <a:cs typeface="+mn-cs"/>
                        </a:rPr>
                        <a:t>16.58</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c>
                  <a:txBody>
                    <a:bodyPr/>
                    <a:lstStyle/>
                    <a:p>
                      <a:pPr algn="ctr"/>
                      <a:r>
                        <a:rPr kumimoji="0" lang="fr-FR" sz="1600" kern="1200" dirty="0" smtClean="0">
                          <a:solidFill>
                            <a:schemeClr val="dk1"/>
                          </a:solidFill>
                          <a:latin typeface="+mn-lt"/>
                          <a:ea typeface="+mn-ea"/>
                          <a:cs typeface="+mn-cs"/>
                        </a:rPr>
                        <a:t>/</a:t>
                      </a:r>
                      <a:endParaRPr kumimoji="0" lang="fr-FR" sz="1600" kern="1200" dirty="0">
                        <a:solidFill>
                          <a:schemeClr val="dk1"/>
                        </a:solidFill>
                        <a:latin typeface="+mn-lt"/>
                        <a:ea typeface="+mn-ea"/>
                        <a:cs typeface="+mn-cs"/>
                      </a:endParaRPr>
                    </a:p>
                  </a:txBody>
                  <a:tcPr/>
                </a:tc>
              </a:tr>
            </a:tbl>
          </a:graphicData>
        </a:graphic>
      </p:graphicFrame>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ppt_w</p:attrName>
                                        </p:attrNameLst>
                                      </p:cBhvr>
                                      <p:tavLst>
                                        <p:tav tm="0">
                                          <p:val>
                                            <p:strVal val="#ppt_w"/>
                                          </p:val>
                                        </p:tav>
                                        <p:tav tm="100000">
                                          <p:val>
                                            <p:strVal val="#ppt_w"/>
                                          </p:val>
                                        </p:tav>
                                      </p:tavLst>
                                    </p:anim>
                                    <p:anim calcmode="lin" valueType="num">
                                      <p:cBhvr>
                                        <p:cTn id="10"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iterate type="lt">
                                    <p:tmPct val="0"/>
                                  </p:iterate>
                                  <p:childTnLst>
                                    <p:set>
                                      <p:cBhvr>
                                        <p:cTn id="14" dur="1" fill="hold">
                                          <p:stCondLst>
                                            <p:cond delay="0"/>
                                          </p:stCondLst>
                                        </p:cTn>
                                        <p:tgtEl>
                                          <p:spTgt spid="10"/>
                                        </p:tgtEl>
                                        <p:attrNameLst>
                                          <p:attrName>style.visibility</p:attrName>
                                        </p:attrNameLst>
                                      </p:cBhvr>
                                      <p:to>
                                        <p:strVal val="visible"/>
                                      </p:to>
                                    </p:set>
                                    <p:animEffect transition="in" filter="diamond(in)">
                                      <p:cBhvr>
                                        <p:cTn id="15" dur="3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1" nodeType="clickEffect">
                                  <p:stCondLst>
                                    <p:cond delay="0"/>
                                  </p:stCondLst>
                                  <p:iterate type="lt">
                                    <p:tmPct val="5000"/>
                                  </p:iterate>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style.rotation</p:attrName>
                                        </p:attrNameLst>
                                      </p:cBhvr>
                                      <p:tavLst>
                                        <p:tav tm="0">
                                          <p:val>
                                            <p:fltVal val="90"/>
                                          </p:val>
                                        </p:tav>
                                        <p:tav tm="100000">
                                          <p:val>
                                            <p:fltVal val="0"/>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0" grpId="0"/>
      <p:bldP spid="1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7" name="Espace réservé du contenu 6"/>
          <p:cNvSpPr>
            <a:spLocks noGrp="1"/>
          </p:cNvSpPr>
          <p:nvPr>
            <p:ph idx="1"/>
          </p:nvPr>
        </p:nvSpPr>
        <p:spPr>
          <a:xfrm>
            <a:off x="457200" y="836712"/>
            <a:ext cx="8229600" cy="1449280"/>
          </a:xfrm>
        </p:spPr>
        <p:txBody>
          <a:bodyPr/>
          <a:lstStyle/>
          <a:p>
            <a:pPr>
              <a:buNone/>
            </a:pPr>
            <a:r>
              <a:rPr lang="fr-FR" sz="2400" b="1" i="1" dirty="0" smtClean="0"/>
              <a:t>    </a:t>
            </a:r>
            <a:r>
              <a:rPr lang="fr-FR" sz="2000" b="1" i="1" dirty="0" smtClean="0"/>
              <a:t>pour tester l’utilité de ces modèles empiriques de Prévision, une comparaison entre l’estimation directe et indirecte du taux et de pression de gonflement dans les figures ci-dessous pour les deux sols</a:t>
            </a:r>
            <a:r>
              <a:rPr lang="fr-FR" sz="2400" b="1" i="1" dirty="0" smtClean="0"/>
              <a:t>.</a:t>
            </a:r>
          </a:p>
          <a:p>
            <a:pPr>
              <a:buNone/>
            </a:pPr>
            <a:endParaRPr lang="fr-FR" dirty="0"/>
          </a:p>
        </p:txBody>
      </p:sp>
      <p:sp>
        <p:nvSpPr>
          <p:cNvPr id="6145" name="Rectangle 1"/>
          <p:cNvSpPr>
            <a:spLocks noChangeArrowheads="1"/>
          </p:cNvSpPr>
          <p:nvPr/>
        </p:nvSpPr>
        <p:spPr bwMode="auto">
          <a:xfrm>
            <a:off x="214282" y="5715016"/>
            <a:ext cx="8263096"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fr-FR" b="1" i="1" dirty="0" smtClean="0">
                <a:latin typeface="+mn-lt"/>
              </a:rPr>
              <a:t>Comparaison entre le taux de gonflement mesuré et le taux de gonflement </a:t>
            </a:r>
          </a:p>
          <a:p>
            <a:pPr lvl="0"/>
            <a:r>
              <a:rPr lang="fr-FR" b="1" i="1" dirty="0" smtClean="0">
                <a:latin typeface="+mn-lt"/>
              </a:rPr>
              <a:t>estimé de bentonite de Maghnia</a:t>
            </a:r>
          </a:p>
        </p:txBody>
      </p:sp>
      <p:pic>
        <p:nvPicPr>
          <p:cNvPr id="12" name="Image 11"/>
          <p:cNvPicPr/>
          <p:nvPr/>
        </p:nvPicPr>
        <p:blipFill>
          <a:blip r:embed="rId2"/>
          <a:srcRect/>
          <a:stretch>
            <a:fillRect/>
          </a:stretch>
        </p:blipFill>
        <p:spPr bwMode="auto">
          <a:xfrm>
            <a:off x="928662" y="2357430"/>
            <a:ext cx="7358114" cy="30003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p:cTn id="1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7">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6145"/>
                                        </p:tgtEl>
                                        <p:attrNameLst>
                                          <p:attrName>style.visibility</p:attrName>
                                        </p:attrNameLst>
                                      </p:cBhvr>
                                      <p:to>
                                        <p:strVal val="visible"/>
                                      </p:to>
                                    </p:set>
                                    <p:animEffect transition="in" filter="diamond(in)">
                                      <p:cBhvr>
                                        <p:cTn id="30"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7" grpId="0" build="p"/>
      <p:bldP spid="61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a:xfrm>
            <a:off x="457200" y="764704"/>
            <a:ext cx="8686800" cy="1728192"/>
          </a:xfrm>
        </p:spPr>
        <p:txBody>
          <a:bodyPr>
            <a:normAutofit/>
          </a:bodyPr>
          <a:lstStyle/>
          <a:p>
            <a:pPr>
              <a:buFont typeface="Wingdings" pitchFamily="2" charset="2"/>
              <a:buChar char="Ø"/>
            </a:pPr>
            <a:r>
              <a:rPr lang="fr-FR" sz="2000" b="1" i="1" dirty="0" smtClean="0"/>
              <a:t>On constate que les valeurs des paramètres de gonflement fournies par les modèles donne des résultats proches de ceux obtenus expérimentalement .seul le modèle correspondant a </a:t>
            </a:r>
            <a:r>
              <a:rPr lang="fr-FR" sz="2000" b="1" i="1" dirty="0" smtClean="0">
                <a:solidFill>
                  <a:srgbClr val="FF0000"/>
                </a:solidFill>
              </a:rPr>
              <a:t>Seed et al1(1962) et Seed et al2 (Bekkouche et al2000c</a:t>
            </a:r>
            <a:r>
              <a:rPr lang="fr-FR" sz="2000" b="1" i="1" dirty="0" smtClean="0"/>
              <a:t>) ,donne des résultats plus grands de ceux obtenus expérimentalement. </a:t>
            </a:r>
          </a:p>
          <a:p>
            <a:pPr>
              <a:buNone/>
            </a:pPr>
            <a:endParaRPr lang="fr-FR" dirty="0"/>
          </a:p>
        </p:txBody>
      </p:sp>
      <p:sp>
        <p:nvSpPr>
          <p:cNvPr id="5"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dirty="0"/>
          </a:p>
        </p:txBody>
      </p:sp>
      <p:sp>
        <p:nvSpPr>
          <p:cNvPr id="6"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8" name="Rectangle 7"/>
          <p:cNvSpPr/>
          <p:nvPr/>
        </p:nvSpPr>
        <p:spPr>
          <a:xfrm>
            <a:off x="251520" y="5643578"/>
            <a:ext cx="8568952" cy="1015663"/>
          </a:xfrm>
          <a:prstGeom prst="rect">
            <a:avLst/>
          </a:prstGeom>
        </p:spPr>
        <p:txBody>
          <a:bodyPr wrap="square">
            <a:spAutoFit/>
          </a:bodyPr>
          <a:lstStyle/>
          <a:p>
            <a:pPr lvl="0" eaLnBrk="1" hangingPunct="1"/>
            <a:r>
              <a:rPr lang="fr-FR" sz="2000" b="1" i="1" dirty="0" smtClean="0">
                <a:latin typeface="+mn-lt"/>
              </a:rPr>
              <a:t>Comparaison entre le taux de gonflement mesuré et estimé de  </a:t>
            </a:r>
            <a:r>
              <a:rPr lang="fr-FR" sz="2000" b="1" i="1" dirty="0" smtClean="0"/>
              <a:t> </a:t>
            </a:r>
            <a:r>
              <a:rPr lang="fr-FR" sz="2000" b="1" i="1" dirty="0" smtClean="0">
                <a:latin typeface="+mn-lt"/>
              </a:rPr>
              <a:t>l’Argile </a:t>
            </a:r>
          </a:p>
          <a:p>
            <a:pPr lvl="0"/>
            <a:r>
              <a:rPr lang="fr-FR" sz="2000" b="1" i="1" dirty="0" smtClean="0">
                <a:latin typeface="+mn-lt"/>
              </a:rPr>
              <a:t>d’Ayaida</a:t>
            </a:r>
          </a:p>
          <a:p>
            <a:endParaRPr lang="fr-FR" sz="2000" b="1" i="1" dirty="0" smtClean="0">
              <a:latin typeface="+mn-lt"/>
            </a:endParaRPr>
          </a:p>
        </p:txBody>
      </p:sp>
      <p:pic>
        <p:nvPicPr>
          <p:cNvPr id="10" name="Image 9"/>
          <p:cNvPicPr/>
          <p:nvPr/>
        </p:nvPicPr>
        <p:blipFill>
          <a:blip r:embed="rId2"/>
          <a:srcRect/>
          <a:stretch>
            <a:fillRect/>
          </a:stretch>
        </p:blipFill>
        <p:spPr bwMode="auto">
          <a:xfrm>
            <a:off x="928662" y="2357430"/>
            <a:ext cx="7715303" cy="3071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strVal val="#ppt_w"/>
                                          </p:val>
                                        </p:tav>
                                        <p:tav tm="100000">
                                          <p:val>
                                            <p:strVal val="#ppt_w"/>
                                          </p:val>
                                        </p:tav>
                                      </p:tavLst>
                                    </p:anim>
                                    <p:anim calcmode="lin" valueType="num">
                                      <p:cBhvr>
                                        <p:cTn id="12" dur="20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p:cTn id="1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to="" calcmode="lin" valueType="num">
                                      <p:cBhvr>
                                        <p:cTn id="31"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6" grpId="0" animBg="1"/>
      <p:bldP spid="6" grpId="1"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836712"/>
            <a:ext cx="9036496" cy="1224136"/>
          </a:xfrm>
        </p:spPr>
        <p:txBody>
          <a:bodyPr>
            <a:normAutofit fontScale="92500" lnSpcReduction="20000"/>
          </a:bodyPr>
          <a:lstStyle/>
          <a:p>
            <a:pPr algn="just">
              <a:lnSpc>
                <a:spcPct val="150000"/>
              </a:lnSpc>
              <a:buFont typeface="Wingdings" pitchFamily="2" charset="2"/>
              <a:buChar char="Ø"/>
            </a:pPr>
            <a:r>
              <a:rPr lang="fr-FR" sz="2000" b="1" i="1" dirty="0" smtClean="0"/>
              <a:t>les valeurs des paramètres de gonflement fournies par les modèles </a:t>
            </a:r>
            <a:r>
              <a:rPr lang="fr-FR" sz="2000" b="1" i="1" dirty="0" smtClean="0">
                <a:solidFill>
                  <a:srgbClr val="FF0000"/>
                </a:solidFill>
              </a:rPr>
              <a:t>Seed et al1(1962) et Seed et al2 (Bekkouche et al2000c) </a:t>
            </a:r>
            <a:r>
              <a:rPr lang="fr-FR" sz="2000" b="1" i="1" dirty="0" smtClean="0"/>
              <a:t>donnes des résultats proches de ceux obtenus expérimentalement .</a:t>
            </a:r>
          </a:p>
        </p:txBody>
      </p:sp>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44033" name="Rectangle 1"/>
          <p:cNvSpPr>
            <a:spLocks noChangeArrowheads="1"/>
          </p:cNvSpPr>
          <p:nvPr/>
        </p:nvSpPr>
        <p:spPr bwMode="auto">
          <a:xfrm>
            <a:off x="42748" y="5357826"/>
            <a:ext cx="9058505"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1" hangingPunct="1"/>
            <a:r>
              <a:rPr lang="fr-FR" sz="2000" b="1" i="1" dirty="0" smtClean="0">
                <a:latin typeface="+mn-lt"/>
              </a:rPr>
              <a:t>Comparaison entre la pression de gonflement mesuré et estimé de</a:t>
            </a:r>
            <a:r>
              <a:rPr lang="fr-FR" sz="2000" b="1" i="1" dirty="0" smtClean="0"/>
              <a:t> l</a:t>
            </a:r>
            <a:r>
              <a:rPr lang="fr-FR" sz="2000" b="1" i="1" dirty="0" smtClean="0">
                <a:latin typeface="+mn-lt"/>
              </a:rPr>
              <a:t>a bentonite de Maghnia</a:t>
            </a:r>
          </a:p>
        </p:txBody>
      </p:sp>
      <p:pic>
        <p:nvPicPr>
          <p:cNvPr id="10" name="Image 9"/>
          <p:cNvPicPr/>
          <p:nvPr/>
        </p:nvPicPr>
        <p:blipFill>
          <a:blip r:embed="rId2"/>
          <a:srcRect/>
          <a:stretch>
            <a:fillRect/>
          </a:stretch>
        </p:blipFill>
        <p:spPr bwMode="auto">
          <a:xfrm>
            <a:off x="1000100" y="2071678"/>
            <a:ext cx="7572428" cy="3286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p:cTn id="1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44033"/>
                                        </p:tgtEl>
                                        <p:attrNameLst>
                                          <p:attrName>style.visibility</p:attrName>
                                        </p:attrNameLst>
                                      </p:cBhvr>
                                      <p:to>
                                        <p:strVal val="visible"/>
                                      </p:to>
                                    </p:set>
                                    <p:animEffect transition="in" filter="fade">
                                      <p:cBhvr>
                                        <p:cTn id="30" dur="1000"/>
                                        <p:tgtEl>
                                          <p:spTgt spid="44033"/>
                                        </p:tgtEl>
                                      </p:cBhvr>
                                    </p:animEffect>
                                    <p:anim calcmode="lin" valueType="num">
                                      <p:cBhvr>
                                        <p:cTn id="31" dur="1000" fill="hold"/>
                                        <p:tgtEl>
                                          <p:spTgt spid="44033"/>
                                        </p:tgtEl>
                                        <p:attrNameLst>
                                          <p:attrName>ppt_x</p:attrName>
                                        </p:attrNameLst>
                                      </p:cBhvr>
                                      <p:tavLst>
                                        <p:tav tm="0">
                                          <p:val>
                                            <p:strVal val="#ppt_x"/>
                                          </p:val>
                                        </p:tav>
                                        <p:tav tm="100000">
                                          <p:val>
                                            <p:strVal val="#ppt_x"/>
                                          </p:val>
                                        </p:tav>
                                      </p:tavLst>
                                    </p:anim>
                                    <p:anim calcmode="lin" valueType="num">
                                      <p:cBhvr>
                                        <p:cTn id="32" dur="1000" fill="hold"/>
                                        <p:tgtEl>
                                          <p:spTgt spid="440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5" grpId="1" animBg="1"/>
      <p:bldP spid="440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642910" y="5429264"/>
            <a:ext cx="8137475"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2000" b="1" i="1" dirty="0" smtClean="0">
                <a:latin typeface="+mn-lt"/>
              </a:rPr>
              <a:t>Comparaison entre la pression de gonflement  mesuré et estimé de</a:t>
            </a:r>
          </a:p>
          <a:p>
            <a:pPr lvl="0" eaLnBrk="1" hangingPunct="1"/>
            <a:r>
              <a:rPr lang="fr-FR" sz="2000" b="1" i="1" dirty="0" smtClean="0">
                <a:latin typeface="+mn-lt"/>
              </a:rPr>
              <a:t> l’Argile d’Ayaida</a:t>
            </a:r>
          </a:p>
          <a:p>
            <a:pPr marL="0" marR="0" lvl="0" indent="0" defTabSz="914400" rtl="0" eaLnBrk="1" fontAlgn="base" latinLnBrk="0" hangingPunct="1">
              <a:lnSpc>
                <a:spcPct val="100000"/>
              </a:lnSpc>
              <a:spcBef>
                <a:spcPct val="0"/>
              </a:spcBef>
              <a:spcAft>
                <a:spcPct val="0"/>
              </a:spcAft>
              <a:buClrTx/>
              <a:buSzTx/>
              <a:buFontTx/>
              <a:buNone/>
              <a:tabLst/>
            </a:pPr>
            <a:endParaRPr lang="fr-FR" sz="2000" b="1" i="1" dirty="0" smtClean="0">
              <a:latin typeface="+mn-lt"/>
            </a:endParaRPr>
          </a:p>
        </p:txBody>
      </p:sp>
      <p:sp>
        <p:nvSpPr>
          <p:cNvPr id="7"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8"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14" name="Rectangle 13"/>
          <p:cNvSpPr/>
          <p:nvPr/>
        </p:nvSpPr>
        <p:spPr>
          <a:xfrm>
            <a:off x="714348" y="857232"/>
            <a:ext cx="8001056" cy="1015663"/>
          </a:xfrm>
          <a:prstGeom prst="rect">
            <a:avLst/>
          </a:prstGeom>
        </p:spPr>
        <p:txBody>
          <a:bodyPr wrap="square">
            <a:spAutoFit/>
          </a:bodyPr>
          <a:lstStyle/>
          <a:p>
            <a:pPr lvl="0" algn="l"/>
            <a:r>
              <a:rPr lang="fr-FR" sz="2000" b="1" i="1" dirty="0" smtClean="0">
                <a:latin typeface="+mn-lt"/>
              </a:rPr>
              <a:t>les valeurs des paramètres de gonflement fournies par les modèles </a:t>
            </a:r>
            <a:r>
              <a:rPr lang="fr-FR" sz="2000" b="1" i="1" dirty="0" smtClean="0">
                <a:solidFill>
                  <a:srgbClr val="FF0000"/>
                </a:solidFill>
                <a:latin typeface="+mn-lt"/>
              </a:rPr>
              <a:t>Vijayvergiya et Ghazzaly1  </a:t>
            </a:r>
            <a:r>
              <a:rPr lang="fr-FR" sz="2000" b="1" i="1" dirty="0" smtClean="0">
                <a:latin typeface="+mn-lt"/>
              </a:rPr>
              <a:t>donnes des résultats proches de ceux obtenus expérimentalement.</a:t>
            </a:r>
          </a:p>
        </p:txBody>
      </p:sp>
      <p:pic>
        <p:nvPicPr>
          <p:cNvPr id="15" name="Image 14"/>
          <p:cNvPicPr/>
          <p:nvPr/>
        </p:nvPicPr>
        <p:blipFill>
          <a:blip r:embed="rId3"/>
          <a:srcRect/>
          <a:stretch>
            <a:fillRect/>
          </a:stretch>
        </p:blipFill>
        <p:spPr bwMode="auto">
          <a:xfrm>
            <a:off x="1000100" y="1859400"/>
            <a:ext cx="7858180" cy="34269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p:cTn id="9" dur="2000" fill="hold"/>
                                        <p:tgtEl>
                                          <p:spTgt spid="8"/>
                                        </p:tgtEl>
                                        <p:attrNameLst>
                                          <p:attrName>ppt_w</p:attrName>
                                        </p:attrNameLst>
                                      </p:cBhvr>
                                      <p:tavLst>
                                        <p:tav tm="0">
                                          <p:val>
                                            <p:strVal val="#ppt_w"/>
                                          </p:val>
                                        </p:tav>
                                        <p:tav tm="100000">
                                          <p:val>
                                            <p:strVal val="#ppt_w"/>
                                          </p:val>
                                        </p:tav>
                                      </p:tavLst>
                                    </p:anim>
                                    <p:anim calcmode="lin" valueType="num">
                                      <p:cBhvr>
                                        <p:cTn id="10" dur="2000" fill="hold"/>
                                        <p:tgtEl>
                                          <p:spTgt spid="8"/>
                                        </p:tgtEl>
                                        <p:attrNameLst>
                                          <p:attrName>ppt_h</p:attrName>
                                        </p:attrNameLst>
                                      </p:cBhvr>
                                      <p:tavLst>
                                        <p:tav tm="0" fmla="#ppt_h*sin(2.5*pi*$)">
                                          <p:val>
                                            <p:fltVal val="0"/>
                                          </p:val>
                                        </p:tav>
                                        <p:tav tm="100000">
                                          <p:val>
                                            <p:fltVal val="1"/>
                                          </p:val>
                                        </p:tav>
                                      </p:tavLst>
                                    </p:anim>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46081"/>
                                        </p:tgtEl>
                                        <p:attrNameLst>
                                          <p:attrName>style.visibility</p:attrName>
                                        </p:attrNameLst>
                                      </p:cBhvr>
                                      <p:to>
                                        <p:strVal val="visible"/>
                                      </p:to>
                                    </p:set>
                                    <p:animEffect transition="in" filter="wheel(4)">
                                      <p:cBhvr>
                                        <p:cTn id="24" dur="2000"/>
                                        <p:tgtEl>
                                          <p:spTgt spid="46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1" grpId="0"/>
      <p:bldP spid="7" grpId="0" animBg="1"/>
      <p:bldP spid="8" grpId="0" animBg="1"/>
      <p:bldP spid="8"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857232"/>
            <a:ext cx="8229600" cy="4389120"/>
          </a:xfrm>
        </p:spPr>
        <p:txBody>
          <a:bodyPr>
            <a:normAutofit/>
          </a:bodyPr>
          <a:lstStyle/>
          <a:p>
            <a:pPr>
              <a:lnSpc>
                <a:spcPct val="150000"/>
              </a:lnSpc>
              <a:buNone/>
            </a:pPr>
            <a:r>
              <a:rPr lang="fr-FR" sz="2000" b="1" i="1" dirty="0" smtClean="0"/>
              <a:t>les valeurs des paramètres de gonflement fournies par les modèles </a:t>
            </a:r>
            <a:r>
              <a:rPr lang="fr-FR" sz="2000" b="1" i="1" dirty="0" smtClean="0">
                <a:solidFill>
                  <a:srgbClr val="FF0000"/>
                </a:solidFill>
              </a:rPr>
              <a:t>Vijayvergiya et Ghazzaly1  </a:t>
            </a:r>
            <a:r>
              <a:rPr lang="fr-FR" sz="2000" b="1" i="1" dirty="0" smtClean="0"/>
              <a:t>donnes des résultats proches de ceux obtenus expérimentalement</a:t>
            </a:r>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3</a:t>
            </a:r>
            <a:endParaRPr lang="fr-FR" sz="1400" b="1" dirty="0">
              <a:solidFill>
                <a:srgbClr val="000099"/>
              </a:solidFill>
            </a:endParaRPr>
          </a:p>
        </p:txBody>
      </p:sp>
      <p:sp>
        <p:nvSpPr>
          <p:cNvPr id="6" name="Rectangle 5"/>
          <p:cNvSpPr/>
          <p:nvPr/>
        </p:nvSpPr>
        <p:spPr>
          <a:xfrm>
            <a:off x="500034" y="2428868"/>
            <a:ext cx="8215370" cy="2862322"/>
          </a:xfrm>
          <a:prstGeom prst="rect">
            <a:avLst/>
          </a:prstGeom>
        </p:spPr>
        <p:txBody>
          <a:bodyPr wrap="square">
            <a:spAutoFit/>
          </a:bodyPr>
          <a:lstStyle/>
          <a:p>
            <a:pPr algn="just">
              <a:lnSpc>
                <a:spcPct val="150000"/>
              </a:lnSpc>
            </a:pPr>
            <a:r>
              <a:rPr lang="fr-FR" sz="2000" b="1" i="1" dirty="0" smtClean="0">
                <a:latin typeface="+mn-lt"/>
              </a:rPr>
              <a:t>Les résultats donnes par ces modèles montrent que la diminution des paramètres du gonflement est proportionnelle aux pourcentages de la poudrette de caoutchouc. Plus le pourcentage de poudrette de caoutchouc n’augmente, plus le potentiel et la pression de gonflement diminuent selon les deux méthodes directes (</a:t>
            </a:r>
            <a:r>
              <a:rPr lang="fr-FR" sz="2000" b="1" i="1" dirty="0" smtClean="0">
                <a:solidFill>
                  <a:srgbClr val="FF0000"/>
                </a:solidFill>
                <a:latin typeface="+mn-lt"/>
              </a:rPr>
              <a:t>expérimentales</a:t>
            </a:r>
            <a:r>
              <a:rPr lang="fr-FR" sz="2000" b="1" i="1" dirty="0" smtClean="0">
                <a:latin typeface="+mn-lt"/>
              </a:rPr>
              <a:t>) et indirectes (</a:t>
            </a:r>
            <a:r>
              <a:rPr lang="fr-FR" sz="2000" b="1" i="1" dirty="0" smtClean="0">
                <a:solidFill>
                  <a:srgbClr val="FF0000"/>
                </a:solidFill>
                <a:latin typeface="+mn-lt"/>
              </a:rPr>
              <a:t>estimation mathématique</a:t>
            </a:r>
            <a:r>
              <a:rPr lang="fr-FR" sz="2000" b="1" i="1" dirty="0" smtClean="0">
                <a:latin typeface="+mn-lt"/>
              </a:rPr>
              <a:t>).</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ppt_w</p:attrName>
                                        </p:attrNameLst>
                                      </p:cBhvr>
                                      <p:tavLst>
                                        <p:tav tm="0">
                                          <p:val>
                                            <p:strVal val="#ppt_w"/>
                                          </p:val>
                                        </p:tav>
                                        <p:tav tm="100000">
                                          <p:val>
                                            <p:strVal val="#ppt_w"/>
                                          </p:val>
                                        </p:tav>
                                      </p:tavLst>
                                    </p:anim>
                                    <p:anim calcmode="lin" valueType="num">
                                      <p:cBhvr>
                                        <p:cTn id="10"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heel(4)">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900" decel="100000" fill="hold"/>
                                        <p:tgtEl>
                                          <p:spTgt spid="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5" grpId="1"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5" name="WordArt 7"/>
          <p:cNvSpPr>
            <a:spLocks noChangeArrowheads="1" noChangeShapeType="1" noTextEdit="1"/>
          </p:cNvSpPr>
          <p:nvPr/>
        </p:nvSpPr>
        <p:spPr bwMode="auto">
          <a:xfrm>
            <a:off x="1115618" y="2492898"/>
            <a:ext cx="7272337" cy="720725"/>
          </a:xfrm>
          <a:prstGeom prst="rect">
            <a:avLst/>
          </a:prstGeom>
        </p:spPr>
        <p:txBody>
          <a:bodyPr wrap="none" fromWordArt="1">
            <a:prstTxWarp prst="textPlain">
              <a:avLst>
                <a:gd name="adj" fmla="val 50000"/>
              </a:avLst>
            </a:prstTxWarp>
          </a:bodyPr>
          <a:lstStyle/>
          <a:p>
            <a:r>
              <a:rPr lang="fr-FR" sz="3600" kern="10" dirty="0" smtClean="0">
                <a:ln w="19050">
                  <a:solidFill>
                    <a:srgbClr val="99CCFF"/>
                  </a:solidFill>
                  <a:round/>
                  <a:headEnd/>
                  <a:tailEnd/>
                </a:ln>
                <a:solidFill>
                  <a:srgbClr val="0066CC"/>
                </a:solidFill>
                <a:effectLst>
                  <a:outerShdw dist="35921" dir="2700000" algn="ctr" rotWithShape="0">
                    <a:srgbClr val="990000"/>
                  </a:outerShdw>
                </a:effectLst>
                <a:latin typeface="Gill Sans Ultra Bold" pitchFamily="34" charset="0"/>
                <a:cs typeface="GothicI" pitchFamily="2" charset="0"/>
              </a:rPr>
              <a:t>INTRODUCTION GENERALE</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ill Sans Ultra Bold" pitchFamily="34" charset="0"/>
              <a:cs typeface="GothicI" pitchFamily="2" charset="0"/>
            </a:endParaRPr>
          </a:p>
        </p:txBody>
      </p:sp>
    </p:spTree>
  </p:cSld>
  <p:clrMapOvr>
    <a:masterClrMapping/>
  </p:clrMapOvr>
  <p:transition advTm="10998">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396295"/>
                                        </p:tgtEl>
                                        <p:attrNameLst>
                                          <p:attrName>style.visibility</p:attrName>
                                        </p:attrNameLst>
                                      </p:cBhvr>
                                      <p:to>
                                        <p:strVal val="visible"/>
                                      </p:to>
                                    </p:set>
                                    <p:anim calcmode="lin" valueType="num">
                                      <p:cBhvr>
                                        <p:cTn id="7" dur="500" fill="hold"/>
                                        <p:tgtEl>
                                          <p:spTgt spid="396295"/>
                                        </p:tgtEl>
                                        <p:attrNameLst>
                                          <p:attrName>ppt_w</p:attrName>
                                        </p:attrNameLst>
                                      </p:cBhvr>
                                      <p:tavLst>
                                        <p:tav tm="0">
                                          <p:val>
                                            <p:fltVal val="0"/>
                                          </p:val>
                                        </p:tav>
                                        <p:tav tm="100000">
                                          <p:val>
                                            <p:strVal val="#ppt_w"/>
                                          </p:val>
                                        </p:tav>
                                      </p:tavLst>
                                    </p:anim>
                                    <p:anim calcmode="lin" valueType="num">
                                      <p:cBhvr>
                                        <p:cTn id="8" dur="500" fill="hold"/>
                                        <p:tgtEl>
                                          <p:spTgt spid="396295"/>
                                        </p:tgtEl>
                                        <p:attrNameLst>
                                          <p:attrName>ppt_h</p:attrName>
                                        </p:attrNameLst>
                                      </p:cBhvr>
                                      <p:tavLst>
                                        <p:tav tm="0">
                                          <p:val>
                                            <p:fltVal val="0"/>
                                          </p:val>
                                        </p:tav>
                                        <p:tav tm="100000">
                                          <p:val>
                                            <p:strVal val="#ppt_h"/>
                                          </p:val>
                                        </p:tav>
                                      </p:tavLst>
                                    </p:anim>
                                    <p:animEffect transition="in" filter="fade">
                                      <p:cBhvr>
                                        <p:cTn id="9" dur="500"/>
                                        <p:tgtEl>
                                          <p:spTgt spid="396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WordArt 7"/>
          <p:cNvSpPr>
            <a:spLocks noChangeArrowheads="1" noChangeShapeType="1" noTextEdit="1"/>
          </p:cNvSpPr>
          <p:nvPr/>
        </p:nvSpPr>
        <p:spPr bwMode="auto">
          <a:xfrm>
            <a:off x="1115618" y="2492898"/>
            <a:ext cx="7272337" cy="720725"/>
          </a:xfrm>
          <a:prstGeom prst="rect">
            <a:avLst/>
          </a:prstGeom>
        </p:spPr>
        <p:txBody>
          <a:bodyPr wrap="none" fromWordArt="1">
            <a:prstTxWarp prst="textPlain">
              <a:avLst>
                <a:gd name="adj" fmla="val 50000"/>
              </a:avLst>
            </a:prstTxWarp>
          </a:bodyPr>
          <a:lstStyle/>
          <a:p>
            <a:r>
              <a:rPr lang="fr-FR" sz="3600" kern="10" dirty="0" smtClean="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rPr>
              <a:t>CHAPITRE 4</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endParaRPr>
          </a:p>
        </p:txBody>
      </p:sp>
      <p:sp>
        <p:nvSpPr>
          <p:cNvPr id="4" name="Rectangle 3"/>
          <p:cNvSpPr/>
          <p:nvPr/>
        </p:nvSpPr>
        <p:spPr>
          <a:xfrm>
            <a:off x="428597" y="3500440"/>
            <a:ext cx="8501123" cy="1569660"/>
          </a:xfrm>
          <a:prstGeom prst="rect">
            <a:avLst/>
          </a:prstGeom>
        </p:spPr>
        <p:txBody>
          <a:bodyPr wrap="square">
            <a:spAutoFit/>
          </a:bodyPr>
          <a:lstStyle/>
          <a:p>
            <a:r>
              <a:rPr lang="fr-FR" sz="3200" i="1" dirty="0" smtClean="0">
                <a:solidFill>
                  <a:srgbClr val="FF0000"/>
                </a:solidFill>
              </a:rPr>
              <a:t>Estimation du module d'élasticité des sols de fibres de caoutchouc à l'aide de modèles de matériaux composites</a:t>
            </a:r>
            <a:endParaRPr lang="fr-FR" sz="3200" dirty="0">
              <a:solidFill>
                <a:srgbClr val="FF000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4)">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08721"/>
            <a:ext cx="8229600" cy="5415880"/>
          </a:xfrm>
        </p:spPr>
        <p:txBody>
          <a:bodyPr>
            <a:normAutofit/>
          </a:bodyPr>
          <a:lstStyle/>
          <a:p>
            <a:pPr algn="just">
              <a:lnSpc>
                <a:spcPct val="150000"/>
              </a:lnSpc>
              <a:buFont typeface="Wingdings" pitchFamily="2" charset="2"/>
              <a:buChar char="Ø"/>
            </a:pPr>
            <a:r>
              <a:rPr lang="fr-FR" sz="2000" b="1" i="1" dirty="0" smtClean="0"/>
              <a:t>    Le module d'élasticité a été estimé en utilisant les modèles composites tels que Voigt, Reuss ,Hirsch- Dougill, Popovics, Halpin -Tsai, Hashin et Bache &amp; Napper-Christensen à l’aide de SCILAB (ANNEXE III), la figure suivante montre le programme proposé:</a:t>
            </a:r>
          </a:p>
        </p:txBody>
      </p:sp>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pic>
        <p:nvPicPr>
          <p:cNvPr id="7" name="Image 6"/>
          <p:cNvPicPr/>
          <p:nvPr/>
        </p:nvPicPr>
        <p:blipFill>
          <a:blip r:embed="rId2">
            <a:lum contrast="10000"/>
          </a:blip>
          <a:srcRect b="-1247"/>
          <a:stretch>
            <a:fillRect/>
          </a:stretch>
        </p:blipFill>
        <p:spPr bwMode="auto">
          <a:xfrm>
            <a:off x="642910" y="3429000"/>
            <a:ext cx="7715304" cy="27860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5"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sp>
        <p:nvSpPr>
          <p:cNvPr id="9" name="Rectangle 8"/>
          <p:cNvSpPr/>
          <p:nvPr/>
        </p:nvSpPr>
        <p:spPr>
          <a:xfrm>
            <a:off x="0" y="1000108"/>
            <a:ext cx="8858312" cy="1477328"/>
          </a:xfrm>
          <a:prstGeom prst="rect">
            <a:avLst/>
          </a:prstGeom>
        </p:spPr>
        <p:txBody>
          <a:bodyPr wrap="square">
            <a:spAutoFit/>
          </a:bodyPr>
          <a:lstStyle/>
          <a:p>
            <a:pPr algn="just">
              <a:lnSpc>
                <a:spcPct val="150000"/>
              </a:lnSpc>
              <a:buFont typeface="Wingdings" pitchFamily="2" charset="2"/>
              <a:buChar char="Ø"/>
            </a:pPr>
            <a:r>
              <a:rPr lang="fr-FR" sz="2000" b="1" i="1" dirty="0" smtClean="0">
                <a:latin typeface="+mn-lt"/>
              </a:rPr>
              <a:t>les résultats à été comparés  à des modules d'élasticité mesuré expérimentalement dans les Tableaux suivant: </a:t>
            </a:r>
          </a:p>
          <a:p>
            <a:pPr algn="just">
              <a:lnSpc>
                <a:spcPct val="150000"/>
              </a:lnSpc>
              <a:buFont typeface="Wingdings" pitchFamily="2" charset="2"/>
              <a:buChar char="Ø"/>
            </a:pPr>
            <a:endParaRPr lang="fr-FR" sz="2000" b="1" i="1" dirty="0" smtClean="0">
              <a:latin typeface="+mn-lt"/>
            </a:endParaRPr>
          </a:p>
        </p:txBody>
      </p:sp>
      <p:graphicFrame>
        <p:nvGraphicFramePr>
          <p:cNvPr id="11" name="Tableau 10"/>
          <p:cNvGraphicFramePr>
            <a:graphicFrameLocks noGrp="1"/>
          </p:cNvGraphicFramePr>
          <p:nvPr/>
        </p:nvGraphicFramePr>
        <p:xfrm>
          <a:off x="357158" y="2071677"/>
          <a:ext cx="8572559" cy="4529501"/>
        </p:xfrm>
        <a:graphic>
          <a:graphicData uri="http://schemas.openxmlformats.org/drawingml/2006/table">
            <a:tbl>
              <a:tblPr firstRow="1" bandRow="1">
                <a:tableStyleId>{5C22544A-7EE6-4342-B048-85BDC9FD1C3A}</a:tableStyleId>
              </a:tblPr>
              <a:tblGrid>
                <a:gridCol w="557126"/>
                <a:gridCol w="782338"/>
                <a:gridCol w="875114"/>
                <a:gridCol w="857256"/>
                <a:gridCol w="1214446"/>
                <a:gridCol w="1138542"/>
                <a:gridCol w="1071570"/>
                <a:gridCol w="937624"/>
                <a:gridCol w="1138543"/>
              </a:tblGrid>
              <a:tr h="871901">
                <a:tc>
                  <a:txBody>
                    <a:bodyPr/>
                    <a:lstStyle/>
                    <a:p>
                      <a:r>
                        <a:rPr kumimoji="0" lang="fr-FR" sz="1800" b="1" i="1" kern="1200" dirty="0" smtClean="0">
                          <a:solidFill>
                            <a:schemeClr val="lt1"/>
                          </a:solidFill>
                          <a:latin typeface="+mn-lt"/>
                          <a:ea typeface="+mn-ea"/>
                          <a:cs typeface="+mn-cs"/>
                        </a:rPr>
                        <a:t>Réf</a:t>
                      </a:r>
                      <a:endParaRPr lang="fr-FR" dirty="0"/>
                    </a:p>
                  </a:txBody>
                  <a:tcPr/>
                </a:tc>
                <a:tc>
                  <a:txBody>
                    <a:bodyPr/>
                    <a:lstStyle/>
                    <a:p>
                      <a:r>
                        <a:rPr lang="fr-FR" dirty="0" smtClean="0"/>
                        <a:t>Ec</a:t>
                      </a:r>
                      <a:r>
                        <a:rPr lang="fr-FR" sz="1200" dirty="0" smtClean="0"/>
                        <a:t>voig</a:t>
                      </a:r>
                      <a:endParaRPr lang="fr-FR"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Ec</a:t>
                      </a:r>
                      <a:r>
                        <a:rPr kumimoji="0" lang="fr-FR" sz="1200" b="1" kern="1200" dirty="0" smtClean="0">
                          <a:solidFill>
                            <a:schemeClr val="lt1"/>
                          </a:solidFill>
                          <a:latin typeface="+mn-lt"/>
                          <a:ea typeface="+mn-ea"/>
                          <a:cs typeface="+mn-cs"/>
                        </a:rPr>
                        <a:t>reuss</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a:t>
                      </a:r>
                      <a:r>
                        <a:rPr kumimoji="0" lang="fr-FR" sz="1200" b="1" kern="1200" dirty="0" smtClean="0">
                          <a:solidFill>
                            <a:schemeClr val="lt1"/>
                          </a:solidFill>
                          <a:latin typeface="+mn-lt"/>
                          <a:ea typeface="+mn-ea"/>
                          <a:cs typeface="+mn-cs"/>
                        </a:rPr>
                        <a:t>chirsch</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Ec</a:t>
                      </a:r>
                      <a:r>
                        <a:rPr kumimoji="0" lang="fr-FR" sz="1200" b="1" kern="1200" dirty="0" smtClean="0">
                          <a:solidFill>
                            <a:schemeClr val="lt1"/>
                          </a:solidFill>
                          <a:latin typeface="+mn-lt"/>
                          <a:ea typeface="+mn-ea"/>
                          <a:cs typeface="+mn-cs"/>
                        </a:rPr>
                        <a:t>povipovic</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a:t>
                      </a:r>
                      <a:r>
                        <a:rPr kumimoji="0" lang="fr-FR" sz="1200" b="1" kern="1200" dirty="0" smtClean="0">
                          <a:solidFill>
                            <a:schemeClr val="lt1"/>
                          </a:solidFill>
                          <a:latin typeface="+mn-lt"/>
                          <a:ea typeface="+mn-ea"/>
                          <a:cs typeface="+mn-cs"/>
                        </a:rPr>
                        <a:t>chalpi-tas</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a:t>
                      </a:r>
                      <a:r>
                        <a:rPr kumimoji="0" lang="fr-FR" sz="1200" b="1" kern="1200" dirty="0" smtClean="0">
                          <a:solidFill>
                            <a:schemeClr val="lt1"/>
                          </a:solidFill>
                          <a:latin typeface="+mn-lt"/>
                          <a:ea typeface="+mn-ea"/>
                          <a:cs typeface="+mn-cs"/>
                        </a:rPr>
                        <a:t>chashin</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Ec</a:t>
                      </a:r>
                      <a:r>
                        <a:rPr kumimoji="0" lang="fr-FR" sz="1200" b="1" kern="1200" dirty="0" smtClean="0">
                          <a:solidFill>
                            <a:schemeClr val="lt1"/>
                          </a:solidFill>
                          <a:latin typeface="+mn-lt"/>
                          <a:ea typeface="+mn-ea"/>
                          <a:cs typeface="+mn-cs"/>
                        </a:rPr>
                        <a:t>Bache</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E </a:t>
                      </a:r>
                      <a:r>
                        <a:rPr lang="fr-FR" dirty="0" err="1" smtClean="0"/>
                        <a:t>cexp</a:t>
                      </a:r>
                      <a:endParaRPr lang="fr-FR" sz="1800" dirty="0" smtClean="0"/>
                    </a:p>
                    <a:p>
                      <a:endParaRPr lang="fr-FR" dirty="0"/>
                    </a:p>
                  </a:txBody>
                  <a:tcPr/>
                </a:tc>
              </a:tr>
              <a:tr h="354294">
                <a:tc>
                  <a:txBody>
                    <a:bodyPr/>
                    <a:lstStyle/>
                    <a:p>
                      <a:r>
                        <a:rPr lang="fr-FR" dirty="0" smtClean="0"/>
                        <a:t>A1</a:t>
                      </a:r>
                      <a:endParaRPr lang="fr-FR" dirty="0"/>
                    </a:p>
                  </a:txBody>
                  <a:tcPr/>
                </a:tc>
                <a:tc>
                  <a:txBody>
                    <a:bodyPr/>
                    <a:lstStyle/>
                    <a:p>
                      <a:r>
                        <a:rPr kumimoji="0" lang="fr-FR" sz="1800" i="1" kern="1200" dirty="0" smtClean="0">
                          <a:solidFill>
                            <a:schemeClr val="dk1"/>
                          </a:solidFill>
                          <a:latin typeface="+mn-lt"/>
                          <a:ea typeface="+mn-ea"/>
                          <a:cs typeface="+mn-cs"/>
                        </a:rPr>
                        <a:t>3.509</a:t>
                      </a:r>
                      <a:endParaRPr kumimoji="0" lang="fr-FR" sz="1800" i="1" kern="1200" dirty="0">
                        <a:solidFill>
                          <a:schemeClr val="dk1"/>
                        </a:solidFill>
                        <a:latin typeface="+mn-lt"/>
                        <a:ea typeface="+mn-ea"/>
                        <a:cs typeface="+mn-cs"/>
                      </a:endParaRPr>
                    </a:p>
                  </a:txBody>
                  <a:tcPr/>
                </a:tc>
                <a:tc>
                  <a:txBody>
                    <a:bodyPr/>
                    <a:lstStyle/>
                    <a:p>
                      <a:r>
                        <a:rPr kumimoji="0" lang="fr-FR" sz="1800" i="1" kern="1200" dirty="0" smtClean="0">
                          <a:solidFill>
                            <a:schemeClr val="dk1"/>
                          </a:solidFill>
                          <a:latin typeface="+mn-lt"/>
                          <a:ea typeface="+mn-ea"/>
                          <a:cs typeface="+mn-cs"/>
                        </a:rPr>
                        <a:t>0.285</a:t>
                      </a:r>
                      <a:endParaRPr lang="fr-FR" dirty="0"/>
                    </a:p>
                  </a:txBody>
                  <a:tcPr/>
                </a:tc>
                <a:tc>
                  <a:txBody>
                    <a:bodyPr/>
                    <a:lstStyle/>
                    <a:p>
                      <a:r>
                        <a:rPr kumimoji="0" lang="fr-FR" sz="1800" i="1" kern="1200" dirty="0" smtClean="0">
                          <a:solidFill>
                            <a:schemeClr val="dk1"/>
                          </a:solidFill>
                          <a:latin typeface="+mn-lt"/>
                          <a:ea typeface="+mn-ea"/>
                          <a:cs typeface="+mn-cs"/>
                        </a:rPr>
                        <a:t>0.527</a:t>
                      </a:r>
                      <a:endParaRPr lang="fr-FR" dirty="0"/>
                    </a:p>
                  </a:txBody>
                  <a:tcPr/>
                </a:tc>
                <a:tc>
                  <a:txBody>
                    <a:bodyPr/>
                    <a:lstStyle/>
                    <a:p>
                      <a:r>
                        <a:rPr kumimoji="0" lang="fr-FR" sz="1800" i="1" kern="1200" dirty="0" smtClean="0">
                          <a:solidFill>
                            <a:schemeClr val="dk1"/>
                          </a:solidFill>
                          <a:latin typeface="+mn-lt"/>
                          <a:ea typeface="+mn-ea"/>
                          <a:cs typeface="+mn-cs"/>
                        </a:rPr>
                        <a:t>1.897</a:t>
                      </a:r>
                      <a:endParaRPr lang="fr-FR" dirty="0"/>
                    </a:p>
                  </a:txBody>
                  <a:tcPr/>
                </a:tc>
                <a:tc>
                  <a:txBody>
                    <a:bodyPr/>
                    <a:lstStyle/>
                    <a:p>
                      <a:r>
                        <a:rPr kumimoji="0" lang="fr-FR" sz="1800" i="1" kern="1200" dirty="0" smtClean="0">
                          <a:solidFill>
                            <a:schemeClr val="dk1"/>
                          </a:solidFill>
                          <a:latin typeface="+mn-lt"/>
                          <a:ea typeface="+mn-ea"/>
                          <a:cs typeface="+mn-cs"/>
                        </a:rPr>
                        <a:t>1.494</a:t>
                      </a:r>
                      <a:endParaRPr lang="fr-FR" dirty="0"/>
                    </a:p>
                  </a:txBody>
                  <a:tcPr/>
                </a:tc>
                <a:tc>
                  <a:txBody>
                    <a:bodyPr/>
                    <a:lstStyle/>
                    <a:p>
                      <a:r>
                        <a:rPr kumimoji="0" lang="fr-FR" sz="1800" i="1" kern="1200" dirty="0" smtClean="0">
                          <a:solidFill>
                            <a:schemeClr val="dk1"/>
                          </a:solidFill>
                          <a:latin typeface="+mn-lt"/>
                          <a:ea typeface="+mn-ea"/>
                          <a:cs typeface="+mn-cs"/>
                        </a:rPr>
                        <a:t>3.509</a:t>
                      </a:r>
                      <a:endParaRPr lang="fr-FR" dirty="0"/>
                    </a:p>
                  </a:txBody>
                  <a:tcPr/>
                </a:tc>
                <a:tc>
                  <a:txBody>
                    <a:bodyPr/>
                    <a:lstStyle/>
                    <a:p>
                      <a:r>
                        <a:rPr kumimoji="0" lang="fr-FR" sz="1800" i="1" kern="1200" dirty="0" smtClean="0">
                          <a:solidFill>
                            <a:schemeClr val="dk1"/>
                          </a:solidFill>
                          <a:latin typeface="+mn-lt"/>
                          <a:ea typeface="+mn-ea"/>
                          <a:cs typeface="+mn-cs"/>
                        </a:rPr>
                        <a:t>3.509</a:t>
                      </a:r>
                      <a:endParaRPr lang="fr-FR" dirty="0"/>
                    </a:p>
                  </a:txBody>
                  <a:tcPr/>
                </a:tc>
                <a:tc>
                  <a:txBody>
                    <a:bodyPr/>
                    <a:lstStyle/>
                    <a:p>
                      <a:r>
                        <a:rPr kumimoji="0" lang="fr-FR" sz="1800" b="1" i="1" kern="1200" dirty="0" smtClean="0">
                          <a:solidFill>
                            <a:schemeClr val="dk1"/>
                          </a:solidFill>
                          <a:latin typeface="+mn-lt"/>
                          <a:ea typeface="+mn-ea"/>
                          <a:cs typeface="+mn-cs"/>
                        </a:rPr>
                        <a:t>3.509</a:t>
                      </a:r>
                      <a:endParaRPr lang="fr-FR" dirty="0"/>
                    </a:p>
                  </a:txBody>
                  <a:tcPr/>
                </a:tc>
              </a:tr>
              <a:tr h="354294">
                <a:tc>
                  <a:txBody>
                    <a:bodyPr/>
                    <a:lstStyle/>
                    <a:p>
                      <a:r>
                        <a:rPr lang="fr-FR" dirty="0" smtClean="0"/>
                        <a:t>A2</a:t>
                      </a:r>
                      <a:endParaRPr lang="fr-FR" dirty="0"/>
                    </a:p>
                  </a:txBody>
                  <a:tcPr/>
                </a:tc>
                <a:tc>
                  <a:txBody>
                    <a:bodyPr/>
                    <a:lstStyle/>
                    <a:p>
                      <a:r>
                        <a:rPr kumimoji="0" lang="fr-FR" sz="1800" i="1" kern="1200" dirty="0" smtClean="0">
                          <a:solidFill>
                            <a:schemeClr val="dk1"/>
                          </a:solidFill>
                          <a:latin typeface="+mn-lt"/>
                          <a:ea typeface="+mn-ea"/>
                          <a:cs typeface="+mn-cs"/>
                        </a:rPr>
                        <a:t>3.380</a:t>
                      </a:r>
                      <a:endParaRPr kumimoji="0" lang="fr-FR" sz="1800" i="1" kern="1200" dirty="0">
                        <a:solidFill>
                          <a:schemeClr val="dk1"/>
                        </a:solidFill>
                        <a:latin typeface="+mn-lt"/>
                        <a:ea typeface="+mn-ea"/>
                        <a:cs typeface="+mn-cs"/>
                      </a:endParaRPr>
                    </a:p>
                  </a:txBody>
                  <a:tcPr/>
                </a:tc>
                <a:tc>
                  <a:txBody>
                    <a:bodyPr/>
                    <a:lstStyle/>
                    <a:p>
                      <a:r>
                        <a:rPr kumimoji="0" lang="fr-FR" sz="1800" i="1" kern="1200" dirty="0" smtClean="0">
                          <a:solidFill>
                            <a:schemeClr val="dk1"/>
                          </a:solidFill>
                          <a:latin typeface="+mn-lt"/>
                          <a:ea typeface="+mn-ea"/>
                          <a:cs typeface="+mn-cs"/>
                        </a:rPr>
                        <a:t>0.302</a:t>
                      </a:r>
                      <a:endParaRPr lang="fr-FR" dirty="0"/>
                    </a:p>
                  </a:txBody>
                  <a:tcPr/>
                </a:tc>
                <a:tc>
                  <a:txBody>
                    <a:bodyPr/>
                    <a:lstStyle/>
                    <a:p>
                      <a:r>
                        <a:rPr kumimoji="0" lang="fr-FR" sz="1800" i="1" kern="1200" dirty="0" smtClean="0">
                          <a:solidFill>
                            <a:schemeClr val="dk1"/>
                          </a:solidFill>
                          <a:latin typeface="+mn-lt"/>
                          <a:ea typeface="+mn-ea"/>
                          <a:cs typeface="+mn-cs"/>
                        </a:rPr>
                        <a:t>0.543</a:t>
                      </a:r>
                      <a:endParaRPr lang="fr-FR" dirty="0"/>
                    </a:p>
                  </a:txBody>
                  <a:tcPr/>
                </a:tc>
                <a:tc>
                  <a:txBody>
                    <a:bodyPr/>
                    <a:lstStyle/>
                    <a:p>
                      <a:r>
                        <a:rPr kumimoji="0" lang="fr-FR" sz="1800" i="1" kern="1200" dirty="0" smtClean="0">
                          <a:solidFill>
                            <a:schemeClr val="dk1"/>
                          </a:solidFill>
                          <a:latin typeface="+mn-lt"/>
                          <a:ea typeface="+mn-ea"/>
                          <a:cs typeface="+mn-cs"/>
                        </a:rPr>
                        <a:t>1.841</a:t>
                      </a:r>
                      <a:endParaRPr lang="fr-FR" dirty="0"/>
                    </a:p>
                  </a:txBody>
                  <a:tcPr/>
                </a:tc>
                <a:tc>
                  <a:txBody>
                    <a:bodyPr/>
                    <a:lstStyle/>
                    <a:p>
                      <a:r>
                        <a:rPr kumimoji="0" lang="fr-FR" sz="1800" i="1" kern="1200" dirty="0" smtClean="0">
                          <a:solidFill>
                            <a:schemeClr val="dk1"/>
                          </a:solidFill>
                          <a:latin typeface="+mn-lt"/>
                          <a:ea typeface="+mn-ea"/>
                          <a:cs typeface="+mn-cs"/>
                        </a:rPr>
                        <a:t>1.456</a:t>
                      </a:r>
                      <a:endParaRPr lang="fr-FR" dirty="0"/>
                    </a:p>
                  </a:txBody>
                  <a:tcPr/>
                </a:tc>
                <a:tc>
                  <a:txBody>
                    <a:bodyPr/>
                    <a:lstStyle/>
                    <a:p>
                      <a:r>
                        <a:rPr kumimoji="0" lang="fr-FR" sz="1800" i="1" kern="1200" dirty="0" smtClean="0">
                          <a:solidFill>
                            <a:schemeClr val="dk1"/>
                          </a:solidFill>
                          <a:latin typeface="+mn-lt"/>
                          <a:ea typeface="+mn-ea"/>
                          <a:cs typeface="+mn-cs"/>
                        </a:rPr>
                        <a:t>3.354</a:t>
                      </a:r>
                      <a:endParaRPr lang="fr-FR" dirty="0"/>
                    </a:p>
                  </a:txBody>
                  <a:tcPr/>
                </a:tc>
                <a:tc>
                  <a:txBody>
                    <a:bodyPr/>
                    <a:lstStyle/>
                    <a:p>
                      <a:r>
                        <a:rPr kumimoji="0" lang="fr-FR" sz="1800" i="1" kern="1200" dirty="0" smtClean="0">
                          <a:solidFill>
                            <a:schemeClr val="dk1"/>
                          </a:solidFill>
                          <a:latin typeface="+mn-lt"/>
                          <a:ea typeface="+mn-ea"/>
                          <a:cs typeface="+mn-cs"/>
                        </a:rPr>
                        <a:t>3.351</a:t>
                      </a:r>
                      <a:endParaRPr lang="fr-FR" dirty="0"/>
                    </a:p>
                  </a:txBody>
                  <a:tcPr/>
                </a:tc>
                <a:tc>
                  <a:txBody>
                    <a:bodyPr/>
                    <a:lstStyle/>
                    <a:p>
                      <a:r>
                        <a:rPr kumimoji="0" lang="fr-FR" sz="1800" b="1" i="1" kern="1200" dirty="0" smtClean="0">
                          <a:solidFill>
                            <a:schemeClr val="dk1"/>
                          </a:solidFill>
                          <a:latin typeface="+mn-lt"/>
                          <a:ea typeface="+mn-ea"/>
                          <a:cs typeface="+mn-cs"/>
                        </a:rPr>
                        <a:t>3.185</a:t>
                      </a:r>
                      <a:endParaRPr lang="fr-FR" dirty="0"/>
                    </a:p>
                  </a:txBody>
                  <a:tcPr/>
                </a:tc>
              </a:tr>
              <a:tr h="354294">
                <a:tc>
                  <a:txBody>
                    <a:bodyPr/>
                    <a:lstStyle/>
                    <a:p>
                      <a:r>
                        <a:rPr lang="fr-FR" dirty="0" smtClean="0"/>
                        <a:t>A3</a:t>
                      </a:r>
                      <a:endParaRPr lang="fr-FR" dirty="0"/>
                    </a:p>
                  </a:txBody>
                  <a:tcPr/>
                </a:tc>
                <a:tc>
                  <a:txBody>
                    <a:bodyPr/>
                    <a:lstStyle/>
                    <a:p>
                      <a:r>
                        <a:rPr kumimoji="0" lang="fr-FR" sz="1800" i="1" kern="1200" dirty="0" smtClean="0">
                          <a:solidFill>
                            <a:schemeClr val="dk1"/>
                          </a:solidFill>
                          <a:latin typeface="+mn-lt"/>
                          <a:ea typeface="+mn-ea"/>
                          <a:cs typeface="+mn-cs"/>
                        </a:rPr>
                        <a:t>3.250</a:t>
                      </a:r>
                      <a:endParaRPr kumimoji="0" lang="fr-FR" sz="1800" i="1" kern="1200" dirty="0">
                        <a:solidFill>
                          <a:schemeClr val="dk1"/>
                        </a:solidFill>
                        <a:latin typeface="+mn-lt"/>
                        <a:ea typeface="+mn-ea"/>
                        <a:cs typeface="+mn-cs"/>
                      </a:endParaRPr>
                    </a:p>
                  </a:txBody>
                  <a:tcPr/>
                </a:tc>
                <a:tc>
                  <a:txBody>
                    <a:bodyPr/>
                    <a:lstStyle/>
                    <a:p>
                      <a:r>
                        <a:rPr kumimoji="0" lang="fr-FR" sz="1800" i="1" kern="1200" dirty="0" smtClean="0">
                          <a:solidFill>
                            <a:schemeClr val="dk1"/>
                          </a:solidFill>
                          <a:latin typeface="+mn-lt"/>
                          <a:ea typeface="+mn-ea"/>
                          <a:cs typeface="+mn-cs"/>
                        </a:rPr>
                        <a:t>0.318</a:t>
                      </a:r>
                      <a:endParaRPr lang="fr-FR" dirty="0"/>
                    </a:p>
                  </a:txBody>
                  <a:tcPr/>
                </a:tc>
                <a:tc>
                  <a:txBody>
                    <a:bodyPr/>
                    <a:lstStyle/>
                    <a:p>
                      <a:r>
                        <a:rPr kumimoji="0" lang="fr-FR" sz="1800" i="1" kern="1200" dirty="0" smtClean="0">
                          <a:solidFill>
                            <a:schemeClr val="dk1"/>
                          </a:solidFill>
                          <a:latin typeface="+mn-lt"/>
                          <a:ea typeface="+mn-ea"/>
                          <a:cs typeface="+mn-cs"/>
                        </a:rPr>
                        <a:t>0.560</a:t>
                      </a:r>
                      <a:endParaRPr lang="fr-FR" dirty="0"/>
                    </a:p>
                  </a:txBody>
                  <a:tcPr/>
                </a:tc>
                <a:tc>
                  <a:txBody>
                    <a:bodyPr/>
                    <a:lstStyle/>
                    <a:p>
                      <a:r>
                        <a:rPr kumimoji="0" lang="fr-FR" sz="1800" i="1" kern="1200" dirty="0" smtClean="0">
                          <a:solidFill>
                            <a:schemeClr val="dk1"/>
                          </a:solidFill>
                          <a:latin typeface="+mn-lt"/>
                          <a:ea typeface="+mn-ea"/>
                          <a:cs typeface="+mn-cs"/>
                        </a:rPr>
                        <a:t>1.784</a:t>
                      </a:r>
                      <a:endParaRPr lang="fr-FR" dirty="0"/>
                    </a:p>
                  </a:txBody>
                  <a:tcPr/>
                </a:tc>
                <a:tc>
                  <a:txBody>
                    <a:bodyPr/>
                    <a:lstStyle/>
                    <a:p>
                      <a:r>
                        <a:rPr kumimoji="0" lang="fr-FR" sz="1800" i="1" kern="1200" dirty="0" smtClean="0">
                          <a:solidFill>
                            <a:schemeClr val="dk1"/>
                          </a:solidFill>
                          <a:latin typeface="+mn-lt"/>
                          <a:ea typeface="+mn-ea"/>
                          <a:cs typeface="+mn-cs"/>
                        </a:rPr>
                        <a:t>1.418</a:t>
                      </a:r>
                      <a:endParaRPr lang="fr-FR" dirty="0"/>
                    </a:p>
                  </a:txBody>
                  <a:tcPr/>
                </a:tc>
                <a:tc>
                  <a:txBody>
                    <a:bodyPr/>
                    <a:lstStyle/>
                    <a:p>
                      <a:r>
                        <a:rPr kumimoji="0" lang="fr-FR" sz="1800" i="1" kern="1200" dirty="0" smtClean="0">
                          <a:solidFill>
                            <a:schemeClr val="dk1"/>
                          </a:solidFill>
                          <a:latin typeface="+mn-lt"/>
                          <a:ea typeface="+mn-ea"/>
                          <a:cs typeface="+mn-cs"/>
                        </a:rPr>
                        <a:t>3.205</a:t>
                      </a:r>
                      <a:endParaRPr lang="fr-FR" dirty="0"/>
                    </a:p>
                  </a:txBody>
                  <a:tcPr/>
                </a:tc>
                <a:tc>
                  <a:txBody>
                    <a:bodyPr/>
                    <a:lstStyle/>
                    <a:p>
                      <a:r>
                        <a:rPr kumimoji="0" lang="fr-FR" sz="1800" i="1" kern="1200" dirty="0" smtClean="0">
                          <a:solidFill>
                            <a:schemeClr val="dk1"/>
                          </a:solidFill>
                          <a:latin typeface="+mn-lt"/>
                          <a:ea typeface="+mn-ea"/>
                          <a:cs typeface="+mn-cs"/>
                        </a:rPr>
                        <a:t>3.200</a:t>
                      </a:r>
                      <a:endParaRPr lang="fr-FR" dirty="0"/>
                    </a:p>
                  </a:txBody>
                  <a:tcPr/>
                </a:tc>
                <a:tc>
                  <a:txBody>
                    <a:bodyPr/>
                    <a:lstStyle/>
                    <a:p>
                      <a:r>
                        <a:rPr kumimoji="0" lang="fr-FR" sz="1800" b="1" i="1" kern="1200" dirty="0" smtClean="0">
                          <a:solidFill>
                            <a:schemeClr val="dk1"/>
                          </a:solidFill>
                          <a:latin typeface="+mn-lt"/>
                          <a:ea typeface="+mn-ea"/>
                          <a:cs typeface="+mn-cs"/>
                        </a:rPr>
                        <a:t>3.295</a:t>
                      </a:r>
                      <a:endParaRPr lang="fr-FR" dirty="0"/>
                    </a:p>
                  </a:txBody>
                  <a:tcPr/>
                </a:tc>
              </a:tr>
              <a:tr h="354294">
                <a:tc>
                  <a:txBody>
                    <a:bodyPr/>
                    <a:lstStyle/>
                    <a:p>
                      <a:r>
                        <a:rPr lang="fr-FR" dirty="0" smtClean="0"/>
                        <a:t>A4</a:t>
                      </a:r>
                      <a:endParaRPr lang="fr-FR" dirty="0"/>
                    </a:p>
                  </a:txBody>
                  <a:tcPr/>
                </a:tc>
                <a:tc>
                  <a:txBody>
                    <a:bodyPr/>
                    <a:lstStyle/>
                    <a:p>
                      <a:r>
                        <a:rPr kumimoji="0" lang="fr-FR" sz="1800" i="1" kern="1200" dirty="0" smtClean="0">
                          <a:solidFill>
                            <a:schemeClr val="dk1"/>
                          </a:solidFill>
                          <a:latin typeface="+mn-lt"/>
                          <a:ea typeface="+mn-ea"/>
                          <a:cs typeface="+mn-cs"/>
                        </a:rPr>
                        <a:t>3.185</a:t>
                      </a:r>
                      <a:endParaRPr lang="fr-FR" dirty="0"/>
                    </a:p>
                  </a:txBody>
                  <a:tcPr/>
                </a:tc>
                <a:tc>
                  <a:txBody>
                    <a:bodyPr/>
                    <a:lstStyle/>
                    <a:p>
                      <a:r>
                        <a:rPr kumimoji="0" lang="fr-FR" sz="1800" i="1" kern="1200" dirty="0" smtClean="0">
                          <a:solidFill>
                            <a:schemeClr val="dk1"/>
                          </a:solidFill>
                          <a:latin typeface="+mn-lt"/>
                          <a:ea typeface="+mn-ea"/>
                          <a:cs typeface="+mn-cs"/>
                        </a:rPr>
                        <a:t>0.327</a:t>
                      </a:r>
                      <a:endParaRPr lang="fr-FR" dirty="0"/>
                    </a:p>
                  </a:txBody>
                  <a:tcPr/>
                </a:tc>
                <a:tc>
                  <a:txBody>
                    <a:bodyPr/>
                    <a:lstStyle/>
                    <a:p>
                      <a:r>
                        <a:rPr kumimoji="0" lang="fr-FR" sz="1800" i="1" kern="1200" dirty="0" smtClean="0">
                          <a:solidFill>
                            <a:schemeClr val="dk1"/>
                          </a:solidFill>
                          <a:latin typeface="+mn-lt"/>
                          <a:ea typeface="+mn-ea"/>
                          <a:cs typeface="+mn-cs"/>
                        </a:rPr>
                        <a:t>0.569</a:t>
                      </a:r>
                      <a:endParaRPr lang="fr-FR" dirty="0"/>
                    </a:p>
                  </a:txBody>
                  <a:tcPr/>
                </a:tc>
                <a:tc>
                  <a:txBody>
                    <a:bodyPr/>
                    <a:lstStyle/>
                    <a:p>
                      <a:r>
                        <a:rPr kumimoji="0" lang="fr-FR" sz="1800" i="1" kern="1200" dirty="0" smtClean="0">
                          <a:solidFill>
                            <a:schemeClr val="dk1"/>
                          </a:solidFill>
                          <a:latin typeface="+mn-lt"/>
                          <a:ea typeface="+mn-ea"/>
                          <a:cs typeface="+mn-cs"/>
                        </a:rPr>
                        <a:t>1.756</a:t>
                      </a:r>
                      <a:endParaRPr lang="fr-FR" dirty="0"/>
                    </a:p>
                  </a:txBody>
                  <a:tcPr/>
                </a:tc>
                <a:tc>
                  <a:txBody>
                    <a:bodyPr/>
                    <a:lstStyle/>
                    <a:p>
                      <a:r>
                        <a:rPr kumimoji="0" lang="fr-FR" sz="1800" i="1" kern="1200" dirty="0" smtClean="0">
                          <a:solidFill>
                            <a:schemeClr val="dk1"/>
                          </a:solidFill>
                          <a:latin typeface="+mn-lt"/>
                          <a:ea typeface="+mn-ea"/>
                          <a:cs typeface="+mn-cs"/>
                        </a:rPr>
                        <a:t>1.399</a:t>
                      </a:r>
                      <a:endParaRPr lang="fr-FR" dirty="0"/>
                    </a:p>
                  </a:txBody>
                  <a:tcPr/>
                </a:tc>
                <a:tc>
                  <a:txBody>
                    <a:bodyPr/>
                    <a:lstStyle/>
                    <a:p>
                      <a:r>
                        <a:rPr kumimoji="0" lang="fr-FR" sz="1800" i="1" kern="1200" dirty="0" smtClean="0">
                          <a:solidFill>
                            <a:schemeClr val="dk1"/>
                          </a:solidFill>
                          <a:latin typeface="+mn-lt"/>
                          <a:ea typeface="+mn-ea"/>
                          <a:cs typeface="+mn-cs"/>
                        </a:rPr>
                        <a:t>3.133</a:t>
                      </a:r>
                      <a:endParaRPr lang="fr-FR" dirty="0"/>
                    </a:p>
                  </a:txBody>
                  <a:tcPr/>
                </a:tc>
                <a:tc>
                  <a:txBody>
                    <a:bodyPr/>
                    <a:lstStyle/>
                    <a:p>
                      <a:r>
                        <a:rPr kumimoji="0" lang="fr-FR" sz="1800" i="1" kern="1200" dirty="0" smtClean="0">
                          <a:solidFill>
                            <a:schemeClr val="dk1"/>
                          </a:solidFill>
                          <a:latin typeface="+mn-lt"/>
                          <a:ea typeface="+mn-ea"/>
                          <a:cs typeface="+mn-cs"/>
                        </a:rPr>
                        <a:t>3.127</a:t>
                      </a:r>
                      <a:endParaRPr lang="fr-FR" dirty="0"/>
                    </a:p>
                  </a:txBody>
                  <a:tcPr/>
                </a:tc>
                <a:tc>
                  <a:txBody>
                    <a:bodyPr/>
                    <a:lstStyle/>
                    <a:p>
                      <a:r>
                        <a:rPr kumimoji="0" lang="fr-FR" sz="1800" b="1" i="1" kern="1200" dirty="0" smtClean="0">
                          <a:solidFill>
                            <a:schemeClr val="dk1"/>
                          </a:solidFill>
                          <a:latin typeface="+mn-lt"/>
                          <a:ea typeface="+mn-ea"/>
                          <a:cs typeface="+mn-cs"/>
                        </a:rPr>
                        <a:t>3.221</a:t>
                      </a:r>
                      <a:endParaRPr lang="fr-FR" dirty="0"/>
                    </a:p>
                  </a:txBody>
                  <a:tcPr/>
                </a:tc>
              </a:tr>
              <a:tr h="354294">
                <a:tc>
                  <a:txBody>
                    <a:bodyPr/>
                    <a:lstStyle/>
                    <a:p>
                      <a:r>
                        <a:rPr lang="fr-FR" dirty="0" smtClean="0"/>
                        <a:t>A5</a:t>
                      </a:r>
                      <a:endParaRPr lang="fr-FR" dirty="0"/>
                    </a:p>
                  </a:txBody>
                  <a:tcPr/>
                </a:tc>
                <a:tc>
                  <a:txBody>
                    <a:bodyPr/>
                    <a:lstStyle/>
                    <a:p>
                      <a:r>
                        <a:rPr kumimoji="0" lang="fr-FR" sz="1800" i="1" kern="1200" dirty="0" smtClean="0">
                          <a:solidFill>
                            <a:schemeClr val="dk1"/>
                          </a:solidFill>
                          <a:latin typeface="+mn-lt"/>
                          <a:ea typeface="+mn-ea"/>
                          <a:cs typeface="+mn-cs"/>
                        </a:rPr>
                        <a:t>2.862</a:t>
                      </a:r>
                      <a:endParaRPr lang="fr-FR" dirty="0"/>
                    </a:p>
                  </a:txBody>
                  <a:tcPr/>
                </a:tc>
                <a:tc>
                  <a:txBody>
                    <a:bodyPr/>
                    <a:lstStyle/>
                    <a:p>
                      <a:r>
                        <a:rPr kumimoji="0" lang="fr-FR" sz="1800" i="1" kern="1200" dirty="0" smtClean="0">
                          <a:solidFill>
                            <a:schemeClr val="dk1"/>
                          </a:solidFill>
                          <a:latin typeface="+mn-lt"/>
                          <a:ea typeface="+mn-ea"/>
                          <a:cs typeface="+mn-cs"/>
                        </a:rPr>
                        <a:t>0.368</a:t>
                      </a:r>
                      <a:endParaRPr lang="fr-FR" dirty="0"/>
                    </a:p>
                  </a:txBody>
                  <a:tcPr/>
                </a:tc>
                <a:tc>
                  <a:txBody>
                    <a:bodyPr/>
                    <a:lstStyle/>
                    <a:p>
                      <a:r>
                        <a:rPr kumimoji="0" lang="fr-FR" sz="1800" i="1" kern="1200" dirty="0" smtClean="0">
                          <a:solidFill>
                            <a:schemeClr val="dk1"/>
                          </a:solidFill>
                          <a:latin typeface="+mn-lt"/>
                          <a:ea typeface="+mn-ea"/>
                          <a:cs typeface="+mn-cs"/>
                        </a:rPr>
                        <a:t>0.619</a:t>
                      </a:r>
                      <a:endParaRPr lang="fr-FR" dirty="0"/>
                    </a:p>
                  </a:txBody>
                  <a:tcPr/>
                </a:tc>
                <a:tc>
                  <a:txBody>
                    <a:bodyPr/>
                    <a:lstStyle/>
                    <a:p>
                      <a:r>
                        <a:rPr kumimoji="0" lang="fr-FR" sz="1800" i="1" kern="1200" dirty="0" smtClean="0">
                          <a:solidFill>
                            <a:schemeClr val="dk1"/>
                          </a:solidFill>
                          <a:latin typeface="+mn-lt"/>
                          <a:ea typeface="+mn-ea"/>
                          <a:cs typeface="+mn-cs"/>
                        </a:rPr>
                        <a:t>1.615</a:t>
                      </a:r>
                      <a:endParaRPr lang="fr-FR" dirty="0"/>
                    </a:p>
                  </a:txBody>
                  <a:tcPr/>
                </a:tc>
                <a:tc>
                  <a:txBody>
                    <a:bodyPr/>
                    <a:lstStyle/>
                    <a:p>
                      <a:r>
                        <a:rPr kumimoji="0" lang="fr-FR" sz="1800" i="1" kern="1200" dirty="0" smtClean="0">
                          <a:solidFill>
                            <a:schemeClr val="dk1"/>
                          </a:solidFill>
                          <a:latin typeface="+mn-lt"/>
                          <a:ea typeface="+mn-ea"/>
                          <a:cs typeface="+mn-cs"/>
                        </a:rPr>
                        <a:t>1.303</a:t>
                      </a:r>
                      <a:endParaRPr lang="fr-FR" dirty="0"/>
                    </a:p>
                  </a:txBody>
                  <a:tcPr/>
                </a:tc>
                <a:tc>
                  <a:txBody>
                    <a:bodyPr/>
                    <a:lstStyle/>
                    <a:p>
                      <a:r>
                        <a:rPr kumimoji="0" lang="fr-FR" sz="1800" i="1" kern="1200" dirty="0" smtClean="0">
                          <a:solidFill>
                            <a:schemeClr val="dk1"/>
                          </a:solidFill>
                          <a:latin typeface="+mn-lt"/>
                          <a:ea typeface="+mn-ea"/>
                          <a:cs typeface="+mn-cs"/>
                        </a:rPr>
                        <a:t>2.796</a:t>
                      </a:r>
                      <a:endParaRPr lang="fr-FR" dirty="0"/>
                    </a:p>
                  </a:txBody>
                  <a:tcPr/>
                </a:tc>
                <a:tc>
                  <a:txBody>
                    <a:bodyPr/>
                    <a:lstStyle/>
                    <a:p>
                      <a:r>
                        <a:rPr kumimoji="0" lang="fr-FR" sz="1800" i="1" kern="1200" dirty="0" smtClean="0">
                          <a:solidFill>
                            <a:schemeClr val="dk1"/>
                          </a:solidFill>
                          <a:latin typeface="+mn-lt"/>
                          <a:ea typeface="+mn-ea"/>
                          <a:cs typeface="+mn-cs"/>
                        </a:rPr>
                        <a:t>2.787</a:t>
                      </a:r>
                      <a:endParaRPr lang="fr-FR" dirty="0"/>
                    </a:p>
                  </a:txBody>
                  <a:tcPr/>
                </a:tc>
                <a:tc>
                  <a:txBody>
                    <a:bodyPr/>
                    <a:lstStyle/>
                    <a:p>
                      <a:r>
                        <a:rPr kumimoji="0" lang="fr-FR" sz="1800" b="1" i="1" kern="1200" dirty="0" smtClean="0">
                          <a:solidFill>
                            <a:schemeClr val="dk1"/>
                          </a:solidFill>
                          <a:latin typeface="+mn-lt"/>
                          <a:ea typeface="+mn-ea"/>
                          <a:cs typeface="+mn-cs"/>
                        </a:rPr>
                        <a:t>3.203</a:t>
                      </a:r>
                      <a:endParaRPr lang="fr-FR" dirty="0"/>
                    </a:p>
                  </a:txBody>
                  <a:tcPr/>
                </a:tc>
              </a:tr>
              <a:tr h="354294">
                <a:tc>
                  <a:txBody>
                    <a:bodyPr/>
                    <a:lstStyle/>
                    <a:p>
                      <a:r>
                        <a:rPr lang="fr-FR" dirty="0" smtClean="0"/>
                        <a:t>B1</a:t>
                      </a:r>
                      <a:endParaRPr lang="fr-FR" dirty="0"/>
                    </a:p>
                  </a:txBody>
                  <a:tcPr/>
                </a:tc>
                <a:tc>
                  <a:txBody>
                    <a:bodyPr/>
                    <a:lstStyle/>
                    <a:p>
                      <a:r>
                        <a:rPr kumimoji="0" lang="fr-FR" sz="1800" i="1" kern="1200" dirty="0" smtClean="0">
                          <a:solidFill>
                            <a:schemeClr val="dk1"/>
                          </a:solidFill>
                          <a:latin typeface="+mn-lt"/>
                          <a:ea typeface="+mn-ea"/>
                          <a:cs typeface="+mn-cs"/>
                        </a:rPr>
                        <a:t>3.972</a:t>
                      </a:r>
                      <a:endParaRPr lang="fr-FR" dirty="0"/>
                    </a:p>
                  </a:txBody>
                  <a:tcPr/>
                </a:tc>
                <a:tc>
                  <a:txBody>
                    <a:bodyPr/>
                    <a:lstStyle/>
                    <a:p>
                      <a:r>
                        <a:rPr kumimoji="0" lang="fr-FR" sz="1800" i="1" kern="1200" dirty="0" smtClean="0">
                          <a:solidFill>
                            <a:schemeClr val="dk1"/>
                          </a:solidFill>
                          <a:latin typeface="+mn-lt"/>
                          <a:ea typeface="+mn-ea"/>
                          <a:cs typeface="+mn-cs"/>
                        </a:rPr>
                        <a:t>0.252</a:t>
                      </a:r>
                      <a:endParaRPr lang="fr-FR" dirty="0"/>
                    </a:p>
                  </a:txBody>
                  <a:tcPr/>
                </a:tc>
                <a:tc>
                  <a:txBody>
                    <a:bodyPr/>
                    <a:lstStyle/>
                    <a:p>
                      <a:r>
                        <a:rPr kumimoji="0" lang="fr-FR" sz="1800" i="1" kern="1200" dirty="0" smtClean="0">
                          <a:solidFill>
                            <a:schemeClr val="dk1"/>
                          </a:solidFill>
                          <a:latin typeface="+mn-lt"/>
                          <a:ea typeface="+mn-ea"/>
                          <a:cs typeface="+mn-cs"/>
                        </a:rPr>
                        <a:t>0.474</a:t>
                      </a:r>
                      <a:endParaRPr lang="fr-FR" dirty="0"/>
                    </a:p>
                  </a:txBody>
                  <a:tcPr/>
                </a:tc>
                <a:tc>
                  <a:txBody>
                    <a:bodyPr/>
                    <a:lstStyle/>
                    <a:p>
                      <a:r>
                        <a:rPr kumimoji="0" lang="fr-FR" sz="1800" i="1" kern="1200" dirty="0" smtClean="0">
                          <a:solidFill>
                            <a:schemeClr val="dk1"/>
                          </a:solidFill>
                          <a:latin typeface="+mn-lt"/>
                          <a:ea typeface="+mn-ea"/>
                          <a:cs typeface="+mn-cs"/>
                        </a:rPr>
                        <a:t>2.112</a:t>
                      </a:r>
                      <a:endParaRPr lang="fr-FR" dirty="0"/>
                    </a:p>
                  </a:txBody>
                  <a:tcPr/>
                </a:tc>
                <a:tc>
                  <a:txBody>
                    <a:bodyPr/>
                    <a:lstStyle/>
                    <a:p>
                      <a:r>
                        <a:rPr kumimoji="0" lang="fr-FR" sz="1800" i="1" kern="1200" dirty="0" smtClean="0">
                          <a:solidFill>
                            <a:schemeClr val="dk1"/>
                          </a:solidFill>
                          <a:latin typeface="+mn-lt"/>
                          <a:ea typeface="+mn-ea"/>
                          <a:cs typeface="+mn-cs"/>
                        </a:rPr>
                        <a:t>1.647</a:t>
                      </a:r>
                      <a:endParaRPr lang="fr-FR" dirty="0"/>
                    </a:p>
                  </a:txBody>
                  <a:tcPr/>
                </a:tc>
                <a:tc>
                  <a:txBody>
                    <a:bodyPr/>
                    <a:lstStyle/>
                    <a:p>
                      <a:r>
                        <a:rPr kumimoji="0" lang="fr-FR" sz="1800" i="1" kern="1200" dirty="0" smtClean="0">
                          <a:solidFill>
                            <a:schemeClr val="dk1"/>
                          </a:solidFill>
                          <a:latin typeface="+mn-lt"/>
                          <a:ea typeface="+mn-ea"/>
                          <a:cs typeface="+mn-cs"/>
                        </a:rPr>
                        <a:t>3.972</a:t>
                      </a:r>
                      <a:endParaRPr lang="fr-FR" dirty="0"/>
                    </a:p>
                  </a:txBody>
                  <a:tcPr/>
                </a:tc>
                <a:tc>
                  <a:txBody>
                    <a:bodyPr/>
                    <a:lstStyle/>
                    <a:p>
                      <a:r>
                        <a:rPr kumimoji="0" lang="fr-FR" sz="1800" i="1" kern="1200" dirty="0" smtClean="0">
                          <a:solidFill>
                            <a:schemeClr val="dk1"/>
                          </a:solidFill>
                          <a:latin typeface="+mn-lt"/>
                          <a:ea typeface="+mn-ea"/>
                          <a:cs typeface="+mn-cs"/>
                        </a:rPr>
                        <a:t>3.972</a:t>
                      </a:r>
                      <a:endParaRPr lang="fr-FR" dirty="0"/>
                    </a:p>
                  </a:txBody>
                  <a:tcPr/>
                </a:tc>
                <a:tc>
                  <a:txBody>
                    <a:bodyPr/>
                    <a:lstStyle/>
                    <a:p>
                      <a:r>
                        <a:rPr kumimoji="0" lang="fr-FR" sz="1800" b="1" i="1" kern="1200" dirty="0" smtClean="0">
                          <a:solidFill>
                            <a:schemeClr val="dk1"/>
                          </a:solidFill>
                          <a:latin typeface="+mn-lt"/>
                          <a:ea typeface="+mn-ea"/>
                          <a:cs typeface="+mn-cs"/>
                        </a:rPr>
                        <a:t>3.972</a:t>
                      </a:r>
                      <a:endParaRPr lang="fr-FR" dirty="0"/>
                    </a:p>
                  </a:txBody>
                  <a:tcPr/>
                </a:tc>
              </a:tr>
              <a:tr h="354294">
                <a:tc>
                  <a:txBody>
                    <a:bodyPr/>
                    <a:lstStyle/>
                    <a:p>
                      <a:r>
                        <a:rPr lang="fr-FR" dirty="0" smtClean="0"/>
                        <a:t>B2</a:t>
                      </a:r>
                      <a:endParaRPr lang="fr-FR" dirty="0"/>
                    </a:p>
                  </a:txBody>
                  <a:tcPr/>
                </a:tc>
                <a:tc>
                  <a:txBody>
                    <a:bodyPr/>
                    <a:lstStyle/>
                    <a:p>
                      <a:r>
                        <a:rPr kumimoji="0" lang="fr-FR" sz="1800" i="1" kern="1200" dirty="0" smtClean="0">
                          <a:solidFill>
                            <a:schemeClr val="dk1"/>
                          </a:solidFill>
                          <a:latin typeface="+mn-lt"/>
                          <a:ea typeface="+mn-ea"/>
                          <a:cs typeface="+mn-cs"/>
                        </a:rPr>
                        <a:t>3.796</a:t>
                      </a:r>
                      <a:endParaRPr lang="fr-FR" dirty="0"/>
                    </a:p>
                  </a:txBody>
                  <a:tcPr/>
                </a:tc>
                <a:tc>
                  <a:txBody>
                    <a:bodyPr/>
                    <a:lstStyle/>
                    <a:p>
                      <a:r>
                        <a:rPr kumimoji="0" lang="fr-FR" sz="1800" i="1" kern="1200" dirty="0" smtClean="0">
                          <a:solidFill>
                            <a:schemeClr val="dk1"/>
                          </a:solidFill>
                          <a:latin typeface="+mn-lt"/>
                          <a:ea typeface="+mn-ea"/>
                          <a:cs typeface="+mn-cs"/>
                        </a:rPr>
                        <a:t>0.272</a:t>
                      </a:r>
                      <a:endParaRPr lang="fr-FR" dirty="0"/>
                    </a:p>
                  </a:txBody>
                  <a:tcPr/>
                </a:tc>
                <a:tc>
                  <a:txBody>
                    <a:bodyPr/>
                    <a:lstStyle/>
                    <a:p>
                      <a:r>
                        <a:rPr kumimoji="0" lang="fr-FR" sz="1800" i="1" kern="1200" dirty="0" smtClean="0">
                          <a:solidFill>
                            <a:schemeClr val="dk1"/>
                          </a:solidFill>
                          <a:latin typeface="+mn-lt"/>
                          <a:ea typeface="+mn-ea"/>
                          <a:cs typeface="+mn-cs"/>
                        </a:rPr>
                        <a:t>0.492</a:t>
                      </a:r>
                      <a:endParaRPr lang="fr-FR" dirty="0"/>
                    </a:p>
                  </a:txBody>
                  <a:tcPr/>
                </a:tc>
                <a:tc>
                  <a:txBody>
                    <a:bodyPr/>
                    <a:lstStyle/>
                    <a:p>
                      <a:r>
                        <a:rPr kumimoji="0" lang="fr-FR" sz="1800" i="1" kern="1200" dirty="0" smtClean="0">
                          <a:solidFill>
                            <a:schemeClr val="dk1"/>
                          </a:solidFill>
                          <a:latin typeface="+mn-lt"/>
                          <a:ea typeface="+mn-ea"/>
                          <a:cs typeface="+mn-cs"/>
                        </a:rPr>
                        <a:t>2.034</a:t>
                      </a:r>
                      <a:endParaRPr lang="fr-FR" dirty="0"/>
                    </a:p>
                  </a:txBody>
                  <a:tcPr/>
                </a:tc>
                <a:tc>
                  <a:txBody>
                    <a:bodyPr/>
                    <a:lstStyle/>
                    <a:p>
                      <a:r>
                        <a:rPr kumimoji="0" lang="fr-FR" sz="1800" i="1" kern="1200" dirty="0" smtClean="0">
                          <a:solidFill>
                            <a:schemeClr val="dk1"/>
                          </a:solidFill>
                          <a:latin typeface="+mn-lt"/>
                          <a:ea typeface="+mn-ea"/>
                          <a:cs typeface="+mn-cs"/>
                        </a:rPr>
                        <a:t>1.593</a:t>
                      </a:r>
                      <a:endParaRPr lang="fr-FR" dirty="0"/>
                    </a:p>
                  </a:txBody>
                  <a:tcPr/>
                </a:tc>
                <a:tc>
                  <a:txBody>
                    <a:bodyPr/>
                    <a:lstStyle/>
                    <a:p>
                      <a:r>
                        <a:rPr kumimoji="0" lang="fr-FR" sz="1800" i="1" kern="1200" dirty="0" smtClean="0">
                          <a:solidFill>
                            <a:schemeClr val="dk1"/>
                          </a:solidFill>
                          <a:latin typeface="+mn-lt"/>
                          <a:ea typeface="+mn-ea"/>
                          <a:cs typeface="+mn-cs"/>
                        </a:rPr>
                        <a:t>3.752</a:t>
                      </a:r>
                      <a:endParaRPr lang="fr-FR" dirty="0"/>
                    </a:p>
                  </a:txBody>
                  <a:tcPr/>
                </a:tc>
                <a:tc>
                  <a:txBody>
                    <a:bodyPr/>
                    <a:lstStyle/>
                    <a:p>
                      <a:r>
                        <a:rPr kumimoji="0" lang="fr-FR" sz="1800" i="1" kern="1200" dirty="0" smtClean="0">
                          <a:solidFill>
                            <a:schemeClr val="dk1"/>
                          </a:solidFill>
                          <a:latin typeface="+mn-lt"/>
                          <a:ea typeface="+mn-ea"/>
                          <a:cs typeface="+mn-cs"/>
                        </a:rPr>
                        <a:t>3.747</a:t>
                      </a:r>
                      <a:endParaRPr lang="fr-FR" dirty="0"/>
                    </a:p>
                  </a:txBody>
                  <a:tcPr/>
                </a:tc>
                <a:tc>
                  <a:txBody>
                    <a:bodyPr/>
                    <a:lstStyle/>
                    <a:p>
                      <a:r>
                        <a:rPr kumimoji="0" lang="fr-FR" sz="1800" b="1" i="1" kern="1200" dirty="0" smtClean="0">
                          <a:solidFill>
                            <a:schemeClr val="dk1"/>
                          </a:solidFill>
                          <a:latin typeface="+mn-lt"/>
                          <a:ea typeface="+mn-ea"/>
                          <a:cs typeface="+mn-cs"/>
                        </a:rPr>
                        <a:t>3.472</a:t>
                      </a:r>
                      <a:endParaRPr lang="fr-FR" dirty="0"/>
                    </a:p>
                  </a:txBody>
                  <a:tcPr/>
                </a:tc>
              </a:tr>
              <a:tr h="354294">
                <a:tc>
                  <a:txBody>
                    <a:bodyPr/>
                    <a:lstStyle/>
                    <a:p>
                      <a:r>
                        <a:rPr lang="fr-FR" dirty="0" smtClean="0"/>
                        <a:t>B3</a:t>
                      </a:r>
                      <a:endParaRPr lang="fr-FR" dirty="0"/>
                    </a:p>
                  </a:txBody>
                  <a:tcPr/>
                </a:tc>
                <a:tc>
                  <a:txBody>
                    <a:bodyPr/>
                    <a:lstStyle/>
                    <a:p>
                      <a:r>
                        <a:rPr kumimoji="0" lang="fr-FR" sz="1800" i="1" kern="1200" dirty="0" smtClean="0">
                          <a:solidFill>
                            <a:schemeClr val="dk1"/>
                          </a:solidFill>
                          <a:latin typeface="+mn-lt"/>
                          <a:ea typeface="+mn-ea"/>
                          <a:cs typeface="+mn-cs"/>
                        </a:rPr>
                        <a:t>3.620</a:t>
                      </a:r>
                      <a:endParaRPr lang="fr-FR" dirty="0"/>
                    </a:p>
                  </a:txBody>
                  <a:tcPr/>
                </a:tc>
                <a:tc>
                  <a:txBody>
                    <a:bodyPr/>
                    <a:lstStyle/>
                    <a:p>
                      <a:r>
                        <a:rPr kumimoji="0" lang="fr-FR" sz="1800" i="1" kern="1200" dirty="0" smtClean="0">
                          <a:solidFill>
                            <a:schemeClr val="dk1"/>
                          </a:solidFill>
                          <a:latin typeface="+mn-lt"/>
                          <a:ea typeface="+mn-ea"/>
                          <a:cs typeface="+mn-cs"/>
                        </a:rPr>
                        <a:t>0.292</a:t>
                      </a:r>
                      <a:endParaRPr lang="fr-FR" dirty="0"/>
                    </a:p>
                  </a:txBody>
                  <a:tcPr/>
                </a:tc>
                <a:tc>
                  <a:txBody>
                    <a:bodyPr/>
                    <a:lstStyle/>
                    <a:p>
                      <a:r>
                        <a:rPr kumimoji="0" lang="fr-FR" sz="1800" i="1" kern="1200" dirty="0" smtClean="0">
                          <a:solidFill>
                            <a:schemeClr val="dk1"/>
                          </a:solidFill>
                          <a:latin typeface="+mn-lt"/>
                          <a:ea typeface="+mn-ea"/>
                          <a:cs typeface="+mn-cs"/>
                        </a:rPr>
                        <a:t>0.511</a:t>
                      </a:r>
                      <a:endParaRPr lang="fr-FR" dirty="0"/>
                    </a:p>
                  </a:txBody>
                  <a:tcPr/>
                </a:tc>
                <a:tc>
                  <a:txBody>
                    <a:bodyPr/>
                    <a:lstStyle/>
                    <a:p>
                      <a:r>
                        <a:rPr kumimoji="0" lang="fr-FR" sz="1800" i="1" kern="1200" dirty="0" smtClean="0">
                          <a:solidFill>
                            <a:schemeClr val="dk1"/>
                          </a:solidFill>
                          <a:latin typeface="+mn-lt"/>
                          <a:ea typeface="+mn-ea"/>
                          <a:cs typeface="+mn-cs"/>
                        </a:rPr>
                        <a:t>1.956</a:t>
                      </a:r>
                      <a:endParaRPr lang="fr-FR" dirty="0"/>
                    </a:p>
                  </a:txBody>
                  <a:tcPr/>
                </a:tc>
                <a:tc>
                  <a:txBody>
                    <a:bodyPr/>
                    <a:lstStyle/>
                    <a:p>
                      <a:r>
                        <a:rPr kumimoji="0" lang="fr-FR" sz="1800" i="1" kern="1200" dirty="0" smtClean="0">
                          <a:solidFill>
                            <a:schemeClr val="dk1"/>
                          </a:solidFill>
                          <a:latin typeface="+mn-lt"/>
                          <a:ea typeface="+mn-ea"/>
                          <a:cs typeface="+mn-cs"/>
                        </a:rPr>
                        <a:t>1.540</a:t>
                      </a:r>
                      <a:endParaRPr lang="fr-FR" dirty="0"/>
                    </a:p>
                  </a:txBody>
                  <a:tcPr/>
                </a:tc>
                <a:tc>
                  <a:txBody>
                    <a:bodyPr/>
                    <a:lstStyle/>
                    <a:p>
                      <a:r>
                        <a:rPr kumimoji="0" lang="fr-FR" sz="1800" i="1" kern="1200" dirty="0" smtClean="0">
                          <a:solidFill>
                            <a:schemeClr val="dk1"/>
                          </a:solidFill>
                          <a:latin typeface="+mn-lt"/>
                          <a:ea typeface="+mn-ea"/>
                          <a:cs typeface="+mn-cs"/>
                        </a:rPr>
                        <a:t>3.545</a:t>
                      </a:r>
                      <a:endParaRPr lang="fr-FR" dirty="0"/>
                    </a:p>
                  </a:txBody>
                  <a:tcPr/>
                </a:tc>
                <a:tc>
                  <a:txBody>
                    <a:bodyPr/>
                    <a:lstStyle/>
                    <a:p>
                      <a:r>
                        <a:rPr kumimoji="0" lang="fr-FR" sz="1800" i="1" kern="1200" dirty="0" smtClean="0">
                          <a:solidFill>
                            <a:schemeClr val="dk1"/>
                          </a:solidFill>
                          <a:latin typeface="+mn-lt"/>
                          <a:ea typeface="+mn-ea"/>
                          <a:cs typeface="+mn-cs"/>
                        </a:rPr>
                        <a:t>3.534</a:t>
                      </a:r>
                      <a:endParaRPr lang="fr-FR" dirty="0"/>
                    </a:p>
                  </a:txBody>
                  <a:tcPr/>
                </a:tc>
                <a:tc>
                  <a:txBody>
                    <a:bodyPr/>
                    <a:lstStyle/>
                    <a:p>
                      <a:r>
                        <a:rPr kumimoji="0" lang="fr-FR" sz="1800" b="1" i="1" kern="1200" dirty="0" smtClean="0">
                          <a:solidFill>
                            <a:schemeClr val="dk1"/>
                          </a:solidFill>
                          <a:latin typeface="+mn-lt"/>
                          <a:ea typeface="+mn-ea"/>
                          <a:cs typeface="+mn-cs"/>
                        </a:rPr>
                        <a:t>3.455</a:t>
                      </a:r>
                      <a:endParaRPr lang="fr-FR" dirty="0"/>
                    </a:p>
                  </a:txBody>
                  <a:tcPr/>
                </a:tc>
              </a:tr>
              <a:tr h="354294">
                <a:tc>
                  <a:txBody>
                    <a:bodyPr/>
                    <a:lstStyle/>
                    <a:p>
                      <a:r>
                        <a:rPr lang="fr-FR" dirty="0" smtClean="0"/>
                        <a:t>B4</a:t>
                      </a:r>
                      <a:endParaRPr lang="fr-FR" dirty="0"/>
                    </a:p>
                  </a:txBody>
                  <a:tcPr/>
                </a:tc>
                <a:tc>
                  <a:txBody>
                    <a:bodyPr/>
                    <a:lstStyle/>
                    <a:p>
                      <a:r>
                        <a:rPr kumimoji="0" lang="fr-FR" sz="1800" i="1" kern="1200" dirty="0" smtClean="0">
                          <a:solidFill>
                            <a:schemeClr val="dk1"/>
                          </a:solidFill>
                          <a:latin typeface="+mn-lt"/>
                          <a:ea typeface="+mn-ea"/>
                          <a:cs typeface="+mn-cs"/>
                        </a:rPr>
                        <a:t>3.533</a:t>
                      </a:r>
                      <a:endParaRPr lang="fr-FR" dirty="0"/>
                    </a:p>
                  </a:txBody>
                  <a:tcPr/>
                </a:tc>
                <a:tc>
                  <a:txBody>
                    <a:bodyPr/>
                    <a:lstStyle/>
                    <a:p>
                      <a:r>
                        <a:rPr kumimoji="0" lang="fr-FR" sz="1800" i="1" kern="1200" dirty="0" smtClean="0">
                          <a:solidFill>
                            <a:schemeClr val="dk1"/>
                          </a:solidFill>
                          <a:latin typeface="+mn-lt"/>
                          <a:ea typeface="+mn-ea"/>
                          <a:cs typeface="+mn-cs"/>
                        </a:rPr>
                        <a:t>0.302</a:t>
                      </a:r>
                      <a:endParaRPr lang="fr-FR" dirty="0"/>
                    </a:p>
                  </a:txBody>
                  <a:tcPr/>
                </a:tc>
                <a:tc>
                  <a:txBody>
                    <a:bodyPr/>
                    <a:lstStyle/>
                    <a:p>
                      <a:r>
                        <a:rPr kumimoji="0" lang="fr-FR" sz="1800" i="1" kern="1200" dirty="0" smtClean="0">
                          <a:solidFill>
                            <a:schemeClr val="dk1"/>
                          </a:solidFill>
                          <a:latin typeface="+mn-lt"/>
                          <a:ea typeface="+mn-ea"/>
                          <a:cs typeface="+mn-cs"/>
                        </a:rPr>
                        <a:t>0.522</a:t>
                      </a:r>
                      <a:endParaRPr lang="fr-FR" dirty="0"/>
                    </a:p>
                  </a:txBody>
                  <a:tcPr/>
                </a:tc>
                <a:tc>
                  <a:txBody>
                    <a:bodyPr/>
                    <a:lstStyle/>
                    <a:p>
                      <a:r>
                        <a:rPr kumimoji="0" lang="fr-FR" sz="1800" i="1" kern="1200" dirty="0" smtClean="0">
                          <a:solidFill>
                            <a:schemeClr val="dk1"/>
                          </a:solidFill>
                          <a:latin typeface="+mn-lt"/>
                          <a:ea typeface="+mn-ea"/>
                          <a:cs typeface="+mn-cs"/>
                        </a:rPr>
                        <a:t>1.917</a:t>
                      </a:r>
                      <a:endParaRPr lang="fr-FR" dirty="0"/>
                    </a:p>
                  </a:txBody>
                  <a:tcPr/>
                </a:tc>
                <a:tc>
                  <a:txBody>
                    <a:bodyPr/>
                    <a:lstStyle/>
                    <a:p>
                      <a:r>
                        <a:rPr kumimoji="0" lang="fr-FR" sz="1800" i="1" kern="1200" dirty="0" smtClean="0">
                          <a:solidFill>
                            <a:schemeClr val="dk1"/>
                          </a:solidFill>
                          <a:latin typeface="+mn-lt"/>
                          <a:ea typeface="+mn-ea"/>
                          <a:cs typeface="+mn-cs"/>
                        </a:rPr>
                        <a:t>1.513</a:t>
                      </a:r>
                      <a:endParaRPr lang="fr-FR" dirty="0"/>
                    </a:p>
                  </a:txBody>
                  <a:tcPr/>
                </a:tc>
                <a:tc>
                  <a:txBody>
                    <a:bodyPr/>
                    <a:lstStyle/>
                    <a:p>
                      <a:r>
                        <a:rPr kumimoji="0" lang="fr-FR" sz="1800" i="1" kern="1200" dirty="0" smtClean="0">
                          <a:solidFill>
                            <a:schemeClr val="dk1"/>
                          </a:solidFill>
                          <a:latin typeface="+mn-lt"/>
                          <a:ea typeface="+mn-ea"/>
                          <a:cs typeface="+mn-cs"/>
                        </a:rPr>
                        <a:t>3.445</a:t>
                      </a:r>
                      <a:endParaRPr lang="fr-FR" dirty="0"/>
                    </a:p>
                  </a:txBody>
                  <a:tcPr/>
                </a:tc>
                <a:tc>
                  <a:txBody>
                    <a:bodyPr/>
                    <a:lstStyle/>
                    <a:p>
                      <a:r>
                        <a:rPr kumimoji="0" lang="fr-FR" sz="1800" i="1" kern="1200" dirty="0" smtClean="0">
                          <a:solidFill>
                            <a:schemeClr val="dk1"/>
                          </a:solidFill>
                          <a:latin typeface="+mn-lt"/>
                          <a:ea typeface="+mn-ea"/>
                          <a:cs typeface="+mn-cs"/>
                        </a:rPr>
                        <a:t>3.432</a:t>
                      </a:r>
                      <a:endParaRPr lang="fr-FR" dirty="0"/>
                    </a:p>
                  </a:txBody>
                  <a:tcPr/>
                </a:tc>
                <a:tc>
                  <a:txBody>
                    <a:bodyPr/>
                    <a:lstStyle/>
                    <a:p>
                      <a:r>
                        <a:rPr kumimoji="0" lang="fr-FR" sz="1800" b="1" i="1" kern="1200" dirty="0" smtClean="0">
                          <a:solidFill>
                            <a:schemeClr val="dk1"/>
                          </a:solidFill>
                          <a:latin typeface="+mn-lt"/>
                          <a:ea typeface="+mn-ea"/>
                          <a:cs typeface="+mn-cs"/>
                        </a:rPr>
                        <a:t>3.396</a:t>
                      </a:r>
                      <a:endParaRPr lang="fr-FR" dirty="0"/>
                    </a:p>
                  </a:txBody>
                  <a:tcPr/>
                </a:tc>
              </a:tr>
              <a:tr h="354294">
                <a:tc>
                  <a:txBody>
                    <a:bodyPr/>
                    <a:lstStyle/>
                    <a:p>
                      <a:r>
                        <a:rPr lang="fr-FR" dirty="0" smtClean="0"/>
                        <a:t>B5</a:t>
                      </a:r>
                      <a:endParaRPr lang="fr-FR" dirty="0"/>
                    </a:p>
                  </a:txBody>
                  <a:tcPr/>
                </a:tc>
                <a:tc>
                  <a:txBody>
                    <a:bodyPr/>
                    <a:lstStyle/>
                    <a:p>
                      <a:r>
                        <a:rPr kumimoji="0" lang="fr-FR" sz="1800" i="1" kern="1200" dirty="0" smtClean="0">
                          <a:solidFill>
                            <a:schemeClr val="dk1"/>
                          </a:solidFill>
                          <a:latin typeface="+mn-lt"/>
                          <a:ea typeface="+mn-ea"/>
                          <a:cs typeface="+mn-cs"/>
                        </a:rPr>
                        <a:t>3.093</a:t>
                      </a:r>
                      <a:endParaRPr lang="fr-FR" dirty="0"/>
                    </a:p>
                  </a:txBody>
                  <a:tcPr/>
                </a:tc>
                <a:tc>
                  <a:txBody>
                    <a:bodyPr/>
                    <a:lstStyle/>
                    <a:p>
                      <a:r>
                        <a:rPr kumimoji="0" lang="fr-FR" sz="1800" i="1" kern="1200" dirty="0" smtClean="0">
                          <a:solidFill>
                            <a:schemeClr val="dk1"/>
                          </a:solidFill>
                          <a:latin typeface="+mn-lt"/>
                          <a:ea typeface="+mn-ea"/>
                          <a:cs typeface="+mn-cs"/>
                        </a:rPr>
                        <a:t>0.352</a:t>
                      </a:r>
                      <a:endParaRPr lang="fr-FR" dirty="0"/>
                    </a:p>
                  </a:txBody>
                  <a:tcPr/>
                </a:tc>
                <a:tc>
                  <a:txBody>
                    <a:bodyPr/>
                    <a:lstStyle/>
                    <a:p>
                      <a:r>
                        <a:rPr kumimoji="0" lang="fr-FR" sz="1800" i="1" kern="1200" dirty="0" smtClean="0">
                          <a:solidFill>
                            <a:schemeClr val="dk1"/>
                          </a:solidFill>
                          <a:latin typeface="+mn-lt"/>
                          <a:ea typeface="+mn-ea"/>
                          <a:cs typeface="+mn-cs"/>
                        </a:rPr>
                        <a:t>0.581</a:t>
                      </a:r>
                      <a:endParaRPr lang="fr-FR" dirty="0"/>
                    </a:p>
                  </a:txBody>
                  <a:tcPr/>
                </a:tc>
                <a:tc>
                  <a:txBody>
                    <a:bodyPr/>
                    <a:lstStyle/>
                    <a:p>
                      <a:r>
                        <a:rPr kumimoji="0" lang="fr-FR" sz="1800" i="1" kern="1200" dirty="0" smtClean="0">
                          <a:solidFill>
                            <a:schemeClr val="dk1"/>
                          </a:solidFill>
                          <a:latin typeface="+mn-lt"/>
                          <a:ea typeface="+mn-ea"/>
                          <a:cs typeface="+mn-cs"/>
                        </a:rPr>
                        <a:t>1.722</a:t>
                      </a:r>
                      <a:endParaRPr lang="fr-FR" dirty="0"/>
                    </a:p>
                  </a:txBody>
                  <a:tcPr/>
                </a:tc>
                <a:tc>
                  <a:txBody>
                    <a:bodyPr/>
                    <a:lstStyle/>
                    <a:p>
                      <a:r>
                        <a:rPr kumimoji="0" lang="fr-FR" sz="1800" i="1" kern="1200" dirty="0" smtClean="0">
                          <a:solidFill>
                            <a:schemeClr val="dk1"/>
                          </a:solidFill>
                          <a:latin typeface="+mn-lt"/>
                          <a:ea typeface="+mn-ea"/>
                          <a:cs typeface="+mn-cs"/>
                        </a:rPr>
                        <a:t>1.380</a:t>
                      </a:r>
                      <a:endParaRPr lang="fr-FR" dirty="0"/>
                    </a:p>
                  </a:txBody>
                  <a:tcPr/>
                </a:tc>
                <a:tc>
                  <a:txBody>
                    <a:bodyPr/>
                    <a:lstStyle/>
                    <a:p>
                      <a:r>
                        <a:rPr kumimoji="0" lang="fr-FR" sz="1800" i="1" kern="1200" dirty="0" smtClean="0">
                          <a:solidFill>
                            <a:schemeClr val="dk1"/>
                          </a:solidFill>
                          <a:latin typeface="+mn-lt"/>
                          <a:ea typeface="+mn-ea"/>
                          <a:cs typeface="+mn-cs"/>
                        </a:rPr>
                        <a:t>2.984</a:t>
                      </a:r>
                      <a:endParaRPr lang="fr-FR" dirty="0"/>
                    </a:p>
                  </a:txBody>
                  <a:tcPr/>
                </a:tc>
                <a:tc>
                  <a:txBody>
                    <a:bodyPr/>
                    <a:lstStyle/>
                    <a:p>
                      <a:r>
                        <a:rPr kumimoji="0" lang="fr-FR" sz="1800" i="1" kern="1200" dirty="0" smtClean="0">
                          <a:solidFill>
                            <a:schemeClr val="dk1"/>
                          </a:solidFill>
                          <a:latin typeface="+mn-lt"/>
                          <a:ea typeface="+mn-ea"/>
                          <a:cs typeface="+mn-cs"/>
                        </a:rPr>
                        <a:t>2.965</a:t>
                      </a:r>
                      <a:endParaRPr lang="fr-FR" dirty="0"/>
                    </a:p>
                  </a:txBody>
                  <a:tcPr/>
                </a:tc>
                <a:tc>
                  <a:txBody>
                    <a:bodyPr/>
                    <a:lstStyle/>
                    <a:p>
                      <a:r>
                        <a:rPr kumimoji="0" lang="fr-FR" sz="1800" b="1" i="1" kern="1200" dirty="0" smtClean="0">
                          <a:solidFill>
                            <a:schemeClr val="dk1"/>
                          </a:solidFill>
                          <a:latin typeface="+mn-lt"/>
                          <a:ea typeface="+mn-ea"/>
                          <a:cs typeface="+mn-cs"/>
                        </a:rPr>
                        <a:t>3.316</a:t>
                      </a:r>
                      <a:endParaRPr lang="fr-FR" dirty="0"/>
                    </a:p>
                  </a:txBody>
                  <a:tcPr/>
                </a:tc>
              </a:tr>
            </a:tbl>
          </a:graphicData>
        </a:graphic>
      </p:graphicFrame>
    </p:spTree>
  </p:cSld>
  <p:clrMapOvr>
    <a:masterClrMapping/>
  </p:clrMapOvr>
  <p:transition advTm="20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strVal val="#ppt_w"/>
                                          </p:val>
                                        </p:tav>
                                        <p:tav tm="100000">
                                          <p:val>
                                            <p:strVal val="#ppt_w"/>
                                          </p:val>
                                        </p:tav>
                                      </p:tavLst>
                                    </p:anim>
                                    <p:anim calcmode="lin" valueType="num">
                                      <p:cBhvr>
                                        <p:cTn id="12"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5" grpId="1"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7"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graphicFrame>
        <p:nvGraphicFramePr>
          <p:cNvPr id="12" name="Espace réservé du contenu 11"/>
          <p:cNvGraphicFramePr>
            <a:graphicFrameLocks noGrp="1"/>
          </p:cNvGraphicFramePr>
          <p:nvPr>
            <p:ph idx="1"/>
          </p:nvPr>
        </p:nvGraphicFramePr>
        <p:xfrm>
          <a:off x="285719" y="1857367"/>
          <a:ext cx="8643998" cy="4500590"/>
        </p:xfrm>
        <a:graphic>
          <a:graphicData uri="http://schemas.openxmlformats.org/drawingml/2006/table">
            <a:tbl>
              <a:tblPr firstRow="1" bandRow="1">
                <a:tableStyleId>{5C22544A-7EE6-4342-B048-85BDC9FD1C3A}</a:tableStyleId>
              </a:tblPr>
              <a:tblGrid>
                <a:gridCol w="581109"/>
                <a:gridCol w="871664"/>
                <a:gridCol w="1016941"/>
                <a:gridCol w="1089579"/>
                <a:gridCol w="1380134"/>
                <a:gridCol w="1452773"/>
                <a:gridCol w="1193345"/>
                <a:gridCol w="1058453"/>
              </a:tblGrid>
              <a:tr h="670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b="1" i="1" kern="1200" dirty="0" smtClean="0">
                          <a:solidFill>
                            <a:schemeClr val="lt1"/>
                          </a:solidFill>
                          <a:latin typeface="+mn-lt"/>
                          <a:ea typeface="+mn-ea"/>
                          <a:cs typeface="+mn-cs"/>
                        </a:rPr>
                        <a:t>Réf</a:t>
                      </a:r>
                      <a:endParaRPr lang="fr-FR" dirty="0" smtClean="0"/>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Ecvoig</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Ecreuss</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Echirsch</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Ecpovipovic</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Echalpi-tas</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Echashin</a:t>
                      </a:r>
                    </a:p>
                    <a:p>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1" kern="1200" dirty="0" smtClean="0">
                          <a:solidFill>
                            <a:schemeClr val="lt1"/>
                          </a:solidFill>
                          <a:latin typeface="+mn-lt"/>
                          <a:ea typeface="+mn-ea"/>
                          <a:cs typeface="+mn-cs"/>
                        </a:rPr>
                        <a:t>EcBache</a:t>
                      </a:r>
                    </a:p>
                    <a:p>
                      <a:endParaRPr lang="fr-FR" dirty="0"/>
                    </a:p>
                  </a:txBody>
                  <a:tcPr/>
                </a:tc>
              </a:tr>
              <a:tr h="383029">
                <a:tc>
                  <a:txBody>
                    <a:bodyPr/>
                    <a:lstStyle/>
                    <a:p>
                      <a:r>
                        <a:rPr lang="fr-FR" dirty="0" smtClean="0"/>
                        <a:t>A1</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c>
                  <a:txBody>
                    <a:bodyPr/>
                    <a:lstStyle/>
                    <a:p>
                      <a:r>
                        <a:rPr kumimoji="0" lang="fr-FR" sz="1800" i="1" kern="1200" dirty="0" smtClean="0">
                          <a:solidFill>
                            <a:schemeClr val="dk1"/>
                          </a:solidFill>
                          <a:latin typeface="+mn-lt"/>
                          <a:ea typeface="+mn-ea"/>
                          <a:cs typeface="+mn-cs"/>
                        </a:rPr>
                        <a:t>91.88</a:t>
                      </a:r>
                      <a:endParaRPr lang="fr-FR" dirty="0"/>
                    </a:p>
                  </a:txBody>
                  <a:tcPr/>
                </a:tc>
                <a:tc>
                  <a:txBody>
                    <a:bodyPr/>
                    <a:lstStyle/>
                    <a:p>
                      <a:r>
                        <a:rPr kumimoji="0" lang="fr-FR" sz="1800" i="1" kern="1200" dirty="0" smtClean="0">
                          <a:solidFill>
                            <a:schemeClr val="dk1"/>
                          </a:solidFill>
                          <a:latin typeface="+mn-lt"/>
                          <a:ea typeface="+mn-ea"/>
                          <a:cs typeface="+mn-cs"/>
                        </a:rPr>
                        <a:t>84.98</a:t>
                      </a:r>
                      <a:endParaRPr lang="fr-FR" dirty="0"/>
                    </a:p>
                  </a:txBody>
                  <a:tcPr/>
                </a:tc>
                <a:tc>
                  <a:txBody>
                    <a:bodyPr/>
                    <a:lstStyle/>
                    <a:p>
                      <a:r>
                        <a:rPr kumimoji="0" lang="fr-FR" sz="1800" i="1" kern="1200" dirty="0" smtClean="0">
                          <a:solidFill>
                            <a:schemeClr val="dk1"/>
                          </a:solidFill>
                          <a:latin typeface="+mn-lt"/>
                          <a:ea typeface="+mn-ea"/>
                          <a:cs typeface="+mn-cs"/>
                        </a:rPr>
                        <a:t>45.939</a:t>
                      </a:r>
                      <a:endParaRPr lang="fr-FR" dirty="0"/>
                    </a:p>
                  </a:txBody>
                  <a:tcPr/>
                </a:tc>
                <a:tc>
                  <a:txBody>
                    <a:bodyPr/>
                    <a:lstStyle/>
                    <a:p>
                      <a:r>
                        <a:rPr kumimoji="0" lang="fr-FR" sz="1800" i="1" kern="1200" dirty="0" smtClean="0">
                          <a:solidFill>
                            <a:schemeClr val="dk1"/>
                          </a:solidFill>
                          <a:latin typeface="+mn-lt"/>
                          <a:ea typeface="+mn-ea"/>
                          <a:cs typeface="+mn-cs"/>
                        </a:rPr>
                        <a:t>57.424</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r>
              <a:tr h="383029">
                <a:tc>
                  <a:txBody>
                    <a:bodyPr/>
                    <a:lstStyle/>
                    <a:p>
                      <a:r>
                        <a:rPr lang="fr-FR" dirty="0" smtClean="0"/>
                        <a:t>A2</a:t>
                      </a:r>
                      <a:endParaRPr lang="fr-FR" dirty="0"/>
                    </a:p>
                  </a:txBody>
                  <a:tcPr/>
                </a:tc>
                <a:tc>
                  <a:txBody>
                    <a:bodyPr/>
                    <a:lstStyle/>
                    <a:p>
                      <a:r>
                        <a:rPr kumimoji="0" lang="fr-FR" sz="1800" i="1" kern="1200" dirty="0" smtClean="0">
                          <a:solidFill>
                            <a:schemeClr val="dk1"/>
                          </a:solidFill>
                          <a:latin typeface="+mn-lt"/>
                          <a:ea typeface="+mn-ea"/>
                          <a:cs typeface="+mn-cs"/>
                        </a:rPr>
                        <a:t>6.11</a:t>
                      </a:r>
                      <a:endParaRPr lang="fr-FR" dirty="0"/>
                    </a:p>
                  </a:txBody>
                  <a:tcPr/>
                </a:tc>
                <a:tc>
                  <a:txBody>
                    <a:bodyPr/>
                    <a:lstStyle/>
                    <a:p>
                      <a:r>
                        <a:rPr kumimoji="0" lang="fr-FR" sz="1800" i="1" kern="1200" dirty="0" smtClean="0">
                          <a:solidFill>
                            <a:schemeClr val="dk1"/>
                          </a:solidFill>
                          <a:latin typeface="+mn-lt"/>
                          <a:ea typeface="+mn-ea"/>
                          <a:cs typeface="+mn-cs"/>
                        </a:rPr>
                        <a:t>90.53</a:t>
                      </a:r>
                      <a:endParaRPr lang="fr-FR" dirty="0"/>
                    </a:p>
                  </a:txBody>
                  <a:tcPr/>
                </a:tc>
                <a:tc>
                  <a:txBody>
                    <a:bodyPr/>
                    <a:lstStyle/>
                    <a:p>
                      <a:r>
                        <a:rPr kumimoji="0" lang="fr-FR" sz="1800" i="1" kern="1200" dirty="0" smtClean="0">
                          <a:solidFill>
                            <a:schemeClr val="dk1"/>
                          </a:solidFill>
                          <a:latin typeface="+mn-lt"/>
                          <a:ea typeface="+mn-ea"/>
                          <a:cs typeface="+mn-cs"/>
                        </a:rPr>
                        <a:t>82.95</a:t>
                      </a:r>
                      <a:endParaRPr lang="fr-FR" dirty="0"/>
                    </a:p>
                  </a:txBody>
                  <a:tcPr/>
                </a:tc>
                <a:tc>
                  <a:txBody>
                    <a:bodyPr/>
                    <a:lstStyle/>
                    <a:p>
                      <a:r>
                        <a:rPr kumimoji="0" lang="fr-FR" sz="1800" i="1" kern="1200" dirty="0" smtClean="0">
                          <a:solidFill>
                            <a:schemeClr val="dk1"/>
                          </a:solidFill>
                          <a:latin typeface="+mn-lt"/>
                          <a:ea typeface="+mn-ea"/>
                          <a:cs typeface="+mn-cs"/>
                        </a:rPr>
                        <a:t>42.211</a:t>
                      </a:r>
                      <a:endParaRPr lang="fr-FR" dirty="0"/>
                    </a:p>
                  </a:txBody>
                  <a:tcPr/>
                </a:tc>
                <a:tc>
                  <a:txBody>
                    <a:bodyPr/>
                    <a:lstStyle/>
                    <a:p>
                      <a:r>
                        <a:rPr kumimoji="0" lang="fr-FR" sz="1800" i="1" kern="1200" dirty="0" smtClean="0">
                          <a:solidFill>
                            <a:schemeClr val="dk1"/>
                          </a:solidFill>
                          <a:latin typeface="+mn-lt"/>
                          <a:ea typeface="+mn-ea"/>
                          <a:cs typeface="+mn-cs"/>
                        </a:rPr>
                        <a:t>54.291</a:t>
                      </a:r>
                      <a:endParaRPr lang="fr-FR" dirty="0"/>
                    </a:p>
                  </a:txBody>
                  <a:tcPr/>
                </a:tc>
                <a:tc>
                  <a:txBody>
                    <a:bodyPr/>
                    <a:lstStyle/>
                    <a:p>
                      <a:r>
                        <a:rPr kumimoji="0" lang="fr-FR" sz="1800" i="1" kern="1200" dirty="0" smtClean="0">
                          <a:solidFill>
                            <a:schemeClr val="dk1"/>
                          </a:solidFill>
                          <a:latin typeface="+mn-lt"/>
                          <a:ea typeface="+mn-ea"/>
                          <a:cs typeface="+mn-cs"/>
                        </a:rPr>
                        <a:t>5.297</a:t>
                      </a:r>
                      <a:endParaRPr lang="fr-FR" dirty="0"/>
                    </a:p>
                  </a:txBody>
                  <a:tcPr/>
                </a:tc>
                <a:tc>
                  <a:txBody>
                    <a:bodyPr/>
                    <a:lstStyle/>
                    <a:p>
                      <a:r>
                        <a:rPr kumimoji="0" lang="fr-FR" sz="1800" i="1" kern="1200" dirty="0" smtClean="0">
                          <a:solidFill>
                            <a:schemeClr val="dk1"/>
                          </a:solidFill>
                          <a:latin typeface="+mn-lt"/>
                          <a:ea typeface="+mn-ea"/>
                          <a:cs typeface="+mn-cs"/>
                        </a:rPr>
                        <a:t>5.212</a:t>
                      </a:r>
                      <a:endParaRPr lang="fr-FR" dirty="0"/>
                    </a:p>
                  </a:txBody>
                  <a:tcPr/>
                </a:tc>
              </a:tr>
              <a:tr h="383029">
                <a:tc>
                  <a:txBody>
                    <a:bodyPr/>
                    <a:lstStyle/>
                    <a:p>
                      <a:r>
                        <a:rPr lang="fr-FR" dirty="0" smtClean="0"/>
                        <a:t>A3</a:t>
                      </a:r>
                      <a:endParaRPr lang="fr-FR" dirty="0"/>
                    </a:p>
                  </a:txBody>
                  <a:tcPr/>
                </a:tc>
                <a:tc>
                  <a:txBody>
                    <a:bodyPr/>
                    <a:lstStyle/>
                    <a:p>
                      <a:r>
                        <a:rPr kumimoji="0" lang="fr-FR" sz="1800" i="1" kern="1200" dirty="0" smtClean="0">
                          <a:solidFill>
                            <a:schemeClr val="dk1"/>
                          </a:solidFill>
                          <a:latin typeface="+mn-lt"/>
                          <a:ea typeface="+mn-ea"/>
                          <a:cs typeface="+mn-cs"/>
                        </a:rPr>
                        <a:t>1.37</a:t>
                      </a:r>
                      <a:endParaRPr lang="fr-FR" dirty="0"/>
                    </a:p>
                  </a:txBody>
                  <a:tcPr/>
                </a:tc>
                <a:tc>
                  <a:txBody>
                    <a:bodyPr/>
                    <a:lstStyle/>
                    <a:p>
                      <a:r>
                        <a:rPr kumimoji="0" lang="fr-FR" sz="1800" i="1" kern="1200" dirty="0" smtClean="0">
                          <a:solidFill>
                            <a:schemeClr val="dk1"/>
                          </a:solidFill>
                          <a:latin typeface="+mn-lt"/>
                          <a:ea typeface="+mn-ea"/>
                          <a:cs typeface="+mn-cs"/>
                        </a:rPr>
                        <a:t>90.34</a:t>
                      </a:r>
                      <a:endParaRPr lang="fr-FR" dirty="0"/>
                    </a:p>
                  </a:txBody>
                  <a:tcPr/>
                </a:tc>
                <a:tc>
                  <a:txBody>
                    <a:bodyPr/>
                    <a:lstStyle/>
                    <a:p>
                      <a:r>
                        <a:rPr kumimoji="0" lang="fr-FR" sz="1800" i="1" kern="1200" dirty="0" smtClean="0">
                          <a:solidFill>
                            <a:schemeClr val="dk1"/>
                          </a:solidFill>
                          <a:latin typeface="+mn-lt"/>
                          <a:ea typeface="+mn-ea"/>
                          <a:cs typeface="+mn-cs"/>
                        </a:rPr>
                        <a:t>83.00</a:t>
                      </a:r>
                      <a:endParaRPr lang="fr-FR" dirty="0"/>
                    </a:p>
                  </a:txBody>
                  <a:tcPr/>
                </a:tc>
                <a:tc>
                  <a:txBody>
                    <a:bodyPr/>
                    <a:lstStyle/>
                    <a:p>
                      <a:r>
                        <a:rPr kumimoji="0" lang="fr-FR" sz="1800" i="1" kern="1200" dirty="0" smtClean="0">
                          <a:solidFill>
                            <a:schemeClr val="dk1"/>
                          </a:solidFill>
                          <a:latin typeface="+mn-lt"/>
                          <a:ea typeface="+mn-ea"/>
                          <a:cs typeface="+mn-cs"/>
                        </a:rPr>
                        <a:t>45.853</a:t>
                      </a:r>
                      <a:endParaRPr lang="fr-FR" dirty="0"/>
                    </a:p>
                  </a:txBody>
                  <a:tcPr/>
                </a:tc>
                <a:tc>
                  <a:txBody>
                    <a:bodyPr/>
                    <a:lstStyle/>
                    <a:p>
                      <a:r>
                        <a:rPr kumimoji="0" lang="fr-FR" sz="1800" i="1" kern="1200" dirty="0" smtClean="0">
                          <a:solidFill>
                            <a:schemeClr val="dk1"/>
                          </a:solidFill>
                          <a:latin typeface="+mn-lt"/>
                          <a:ea typeface="+mn-ea"/>
                          <a:cs typeface="+mn-cs"/>
                        </a:rPr>
                        <a:t>56.974</a:t>
                      </a:r>
                      <a:endParaRPr lang="fr-FR" dirty="0"/>
                    </a:p>
                  </a:txBody>
                  <a:tcPr/>
                </a:tc>
                <a:tc>
                  <a:txBody>
                    <a:bodyPr/>
                    <a:lstStyle/>
                    <a:p>
                      <a:r>
                        <a:rPr kumimoji="0" lang="fr-FR" sz="1800" i="1" kern="1200" dirty="0" smtClean="0">
                          <a:solidFill>
                            <a:schemeClr val="dk1"/>
                          </a:solidFill>
                          <a:latin typeface="+mn-lt"/>
                          <a:ea typeface="+mn-ea"/>
                          <a:cs typeface="+mn-cs"/>
                        </a:rPr>
                        <a:t>2.729</a:t>
                      </a:r>
                      <a:endParaRPr lang="fr-FR" dirty="0"/>
                    </a:p>
                  </a:txBody>
                  <a:tcPr/>
                </a:tc>
                <a:tc>
                  <a:txBody>
                    <a:bodyPr/>
                    <a:lstStyle/>
                    <a:p>
                      <a:r>
                        <a:rPr kumimoji="0" lang="fr-FR" sz="1800" i="1" kern="1200" dirty="0" smtClean="0">
                          <a:solidFill>
                            <a:schemeClr val="dk1"/>
                          </a:solidFill>
                          <a:latin typeface="+mn-lt"/>
                          <a:ea typeface="+mn-ea"/>
                          <a:cs typeface="+mn-cs"/>
                        </a:rPr>
                        <a:t>2.883</a:t>
                      </a:r>
                      <a:endParaRPr lang="fr-FR" dirty="0"/>
                    </a:p>
                  </a:txBody>
                  <a:tcPr/>
                </a:tc>
              </a:tr>
              <a:tr h="383029">
                <a:tc>
                  <a:txBody>
                    <a:bodyPr/>
                    <a:lstStyle/>
                    <a:p>
                      <a:r>
                        <a:rPr lang="fr-FR" dirty="0" smtClean="0"/>
                        <a:t>A4</a:t>
                      </a:r>
                      <a:endParaRPr lang="fr-FR" dirty="0"/>
                    </a:p>
                  </a:txBody>
                  <a:tcPr/>
                </a:tc>
                <a:tc>
                  <a:txBody>
                    <a:bodyPr/>
                    <a:lstStyle/>
                    <a:p>
                      <a:r>
                        <a:rPr kumimoji="0" lang="fr-FR" sz="1800" i="1" kern="1200" dirty="0" smtClean="0">
                          <a:solidFill>
                            <a:schemeClr val="dk1"/>
                          </a:solidFill>
                          <a:latin typeface="+mn-lt"/>
                          <a:ea typeface="+mn-ea"/>
                          <a:cs typeface="+mn-cs"/>
                        </a:rPr>
                        <a:t>1.11</a:t>
                      </a:r>
                      <a:endParaRPr lang="fr-FR" dirty="0"/>
                    </a:p>
                  </a:txBody>
                  <a:tcPr/>
                </a:tc>
                <a:tc>
                  <a:txBody>
                    <a:bodyPr/>
                    <a:lstStyle/>
                    <a:p>
                      <a:r>
                        <a:rPr kumimoji="0" lang="fr-FR" sz="1800" i="1" kern="1200" dirty="0" smtClean="0">
                          <a:solidFill>
                            <a:schemeClr val="dk1"/>
                          </a:solidFill>
                          <a:latin typeface="+mn-lt"/>
                          <a:ea typeface="+mn-ea"/>
                          <a:cs typeface="+mn-cs"/>
                        </a:rPr>
                        <a:t>89.86</a:t>
                      </a:r>
                      <a:endParaRPr lang="fr-FR" dirty="0"/>
                    </a:p>
                  </a:txBody>
                  <a:tcPr/>
                </a:tc>
                <a:tc>
                  <a:txBody>
                    <a:bodyPr/>
                    <a:lstStyle/>
                    <a:p>
                      <a:r>
                        <a:rPr kumimoji="0" lang="fr-FR" sz="1800" i="1" kern="1200" dirty="0" smtClean="0">
                          <a:solidFill>
                            <a:schemeClr val="dk1"/>
                          </a:solidFill>
                          <a:latin typeface="+mn-lt"/>
                          <a:ea typeface="+mn-ea"/>
                          <a:cs typeface="+mn-cs"/>
                        </a:rPr>
                        <a:t>82.33</a:t>
                      </a:r>
                      <a:endParaRPr lang="fr-FR" dirty="0"/>
                    </a:p>
                  </a:txBody>
                  <a:tcPr/>
                </a:tc>
                <a:tc>
                  <a:txBody>
                    <a:bodyPr/>
                    <a:lstStyle/>
                    <a:p>
                      <a:r>
                        <a:rPr kumimoji="0" lang="fr-FR" sz="1800" i="1" kern="1200" dirty="0" smtClean="0">
                          <a:solidFill>
                            <a:schemeClr val="dk1"/>
                          </a:solidFill>
                          <a:latin typeface="+mn-lt"/>
                          <a:ea typeface="+mn-ea"/>
                          <a:cs typeface="+mn-cs"/>
                        </a:rPr>
                        <a:t>45.484</a:t>
                      </a:r>
                      <a:endParaRPr lang="fr-FR" dirty="0"/>
                    </a:p>
                  </a:txBody>
                  <a:tcPr/>
                </a:tc>
                <a:tc>
                  <a:txBody>
                    <a:bodyPr/>
                    <a:lstStyle/>
                    <a:p>
                      <a:r>
                        <a:rPr kumimoji="0" lang="fr-FR" sz="1800" i="1" kern="1200" dirty="0" smtClean="0">
                          <a:solidFill>
                            <a:schemeClr val="dk1"/>
                          </a:solidFill>
                          <a:latin typeface="+mn-lt"/>
                          <a:ea typeface="+mn-ea"/>
                          <a:cs typeface="+mn-cs"/>
                        </a:rPr>
                        <a:t>56.578</a:t>
                      </a:r>
                      <a:endParaRPr lang="fr-FR" dirty="0"/>
                    </a:p>
                  </a:txBody>
                  <a:tcPr/>
                </a:tc>
                <a:tc>
                  <a:txBody>
                    <a:bodyPr/>
                    <a:lstStyle/>
                    <a:p>
                      <a:r>
                        <a:rPr kumimoji="0" lang="fr-FR" sz="1800" i="1" kern="1200" dirty="0" smtClean="0">
                          <a:solidFill>
                            <a:schemeClr val="dk1"/>
                          </a:solidFill>
                          <a:latin typeface="+mn-lt"/>
                          <a:ea typeface="+mn-ea"/>
                          <a:cs typeface="+mn-cs"/>
                        </a:rPr>
                        <a:t>2.724</a:t>
                      </a:r>
                      <a:endParaRPr lang="fr-FR" dirty="0"/>
                    </a:p>
                  </a:txBody>
                  <a:tcPr/>
                </a:tc>
                <a:tc>
                  <a:txBody>
                    <a:bodyPr/>
                    <a:lstStyle/>
                    <a:p>
                      <a:r>
                        <a:rPr kumimoji="0" lang="fr-FR" sz="1800" i="1" kern="1200" dirty="0" smtClean="0">
                          <a:solidFill>
                            <a:schemeClr val="dk1"/>
                          </a:solidFill>
                          <a:latin typeface="+mn-lt"/>
                          <a:ea typeface="+mn-ea"/>
                          <a:cs typeface="+mn-cs"/>
                        </a:rPr>
                        <a:t>2.918</a:t>
                      </a:r>
                      <a:endParaRPr lang="fr-FR" dirty="0"/>
                    </a:p>
                  </a:txBody>
                  <a:tcPr/>
                </a:tc>
              </a:tr>
              <a:tr h="383029">
                <a:tc>
                  <a:txBody>
                    <a:bodyPr/>
                    <a:lstStyle/>
                    <a:p>
                      <a:r>
                        <a:rPr lang="fr-FR" dirty="0" smtClean="0"/>
                        <a:t>A5</a:t>
                      </a:r>
                      <a:endParaRPr lang="fr-FR" dirty="0"/>
                    </a:p>
                  </a:txBody>
                  <a:tcPr/>
                </a:tc>
                <a:tc>
                  <a:txBody>
                    <a:bodyPr/>
                    <a:lstStyle/>
                    <a:p>
                      <a:r>
                        <a:rPr kumimoji="0" lang="fr-FR" sz="1800" i="1" kern="1200" dirty="0" smtClean="0">
                          <a:solidFill>
                            <a:srgbClr val="FF0000"/>
                          </a:solidFill>
                          <a:latin typeface="+mn-lt"/>
                          <a:ea typeface="+mn-ea"/>
                          <a:cs typeface="+mn-cs"/>
                        </a:rPr>
                        <a:t>10.66</a:t>
                      </a:r>
                      <a:endParaRPr lang="fr-FR" dirty="0">
                        <a:solidFill>
                          <a:srgbClr val="FF0000"/>
                        </a:solidFill>
                      </a:endParaRPr>
                    </a:p>
                  </a:txBody>
                  <a:tcPr/>
                </a:tc>
                <a:tc>
                  <a:txBody>
                    <a:bodyPr/>
                    <a:lstStyle/>
                    <a:p>
                      <a:r>
                        <a:rPr kumimoji="0" lang="fr-FR" sz="1800" i="1" kern="1200" dirty="0" smtClean="0">
                          <a:solidFill>
                            <a:schemeClr val="dk1"/>
                          </a:solidFill>
                          <a:latin typeface="+mn-lt"/>
                          <a:ea typeface="+mn-ea"/>
                          <a:cs typeface="+mn-cs"/>
                        </a:rPr>
                        <a:t>88.50</a:t>
                      </a:r>
                      <a:endParaRPr lang="fr-FR" dirty="0"/>
                    </a:p>
                  </a:txBody>
                  <a:tcPr/>
                </a:tc>
                <a:tc>
                  <a:txBody>
                    <a:bodyPr/>
                    <a:lstStyle/>
                    <a:p>
                      <a:r>
                        <a:rPr kumimoji="0" lang="fr-FR" sz="1800" i="1" kern="1200" dirty="0" smtClean="0">
                          <a:solidFill>
                            <a:schemeClr val="dk1"/>
                          </a:solidFill>
                          <a:latin typeface="+mn-lt"/>
                          <a:ea typeface="+mn-ea"/>
                          <a:cs typeface="+mn-cs"/>
                        </a:rPr>
                        <a:t>80.67</a:t>
                      </a:r>
                      <a:endParaRPr lang="fr-FR" dirty="0"/>
                    </a:p>
                  </a:txBody>
                  <a:tcPr/>
                </a:tc>
                <a:tc>
                  <a:txBody>
                    <a:bodyPr/>
                    <a:lstStyle/>
                    <a:p>
                      <a:r>
                        <a:rPr kumimoji="0" lang="fr-FR" sz="1800" i="1" kern="1200" dirty="0" smtClean="0">
                          <a:solidFill>
                            <a:schemeClr val="dk1"/>
                          </a:solidFill>
                          <a:latin typeface="+mn-lt"/>
                          <a:ea typeface="+mn-ea"/>
                          <a:cs typeface="+mn-cs"/>
                        </a:rPr>
                        <a:t>49.584</a:t>
                      </a:r>
                      <a:endParaRPr lang="fr-FR" dirty="0"/>
                    </a:p>
                  </a:txBody>
                  <a:tcPr/>
                </a:tc>
                <a:tc>
                  <a:txBody>
                    <a:bodyPr/>
                    <a:lstStyle/>
                    <a:p>
                      <a:r>
                        <a:rPr kumimoji="0" lang="fr-FR" sz="1800" i="1" kern="1200" dirty="0" smtClean="0">
                          <a:solidFill>
                            <a:schemeClr val="dk1"/>
                          </a:solidFill>
                          <a:latin typeface="+mn-lt"/>
                          <a:ea typeface="+mn-ea"/>
                          <a:cs typeface="+mn-cs"/>
                        </a:rPr>
                        <a:t>59.311</a:t>
                      </a:r>
                      <a:endParaRPr lang="fr-FR" dirty="0"/>
                    </a:p>
                  </a:txBody>
                  <a:tcPr/>
                </a:tc>
                <a:tc>
                  <a:txBody>
                    <a:bodyPr/>
                    <a:lstStyle/>
                    <a:p>
                      <a:r>
                        <a:rPr kumimoji="0" lang="fr-FR" sz="1800" i="1" kern="1200" dirty="0" smtClean="0">
                          <a:solidFill>
                            <a:srgbClr val="FF0000"/>
                          </a:solidFill>
                          <a:latin typeface="+mn-lt"/>
                          <a:ea typeface="+mn-ea"/>
                          <a:cs typeface="+mn-cs"/>
                        </a:rPr>
                        <a:t>12.717</a:t>
                      </a:r>
                      <a:endParaRPr lang="fr-FR" dirty="0">
                        <a:solidFill>
                          <a:srgbClr val="FF0000"/>
                        </a:solidFill>
                      </a:endParaRPr>
                    </a:p>
                  </a:txBody>
                  <a:tcPr/>
                </a:tc>
                <a:tc>
                  <a:txBody>
                    <a:bodyPr/>
                    <a:lstStyle/>
                    <a:p>
                      <a:r>
                        <a:rPr kumimoji="0" lang="fr-FR" sz="1800" i="1" kern="1200" dirty="0" smtClean="0">
                          <a:solidFill>
                            <a:srgbClr val="FF0000"/>
                          </a:solidFill>
                          <a:latin typeface="+mn-lt"/>
                          <a:ea typeface="+mn-ea"/>
                          <a:cs typeface="+mn-cs"/>
                        </a:rPr>
                        <a:t>12.988</a:t>
                      </a:r>
                      <a:endParaRPr lang="fr-FR" dirty="0">
                        <a:solidFill>
                          <a:srgbClr val="FF0000"/>
                        </a:solidFill>
                      </a:endParaRPr>
                    </a:p>
                  </a:txBody>
                  <a:tcPr/>
                </a:tc>
              </a:tr>
              <a:tr h="383029">
                <a:tc>
                  <a:txBody>
                    <a:bodyPr/>
                    <a:lstStyle/>
                    <a:p>
                      <a:r>
                        <a:rPr lang="fr-FR" dirty="0" smtClean="0"/>
                        <a:t>B1</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c>
                  <a:txBody>
                    <a:bodyPr/>
                    <a:lstStyle/>
                    <a:p>
                      <a:r>
                        <a:rPr kumimoji="0" lang="fr-FR" sz="1800" i="1" kern="1200" dirty="0" smtClean="0">
                          <a:solidFill>
                            <a:schemeClr val="dk1"/>
                          </a:solidFill>
                          <a:latin typeface="+mn-lt"/>
                          <a:ea typeface="+mn-ea"/>
                          <a:cs typeface="+mn-cs"/>
                        </a:rPr>
                        <a:t>93.66</a:t>
                      </a:r>
                      <a:endParaRPr lang="fr-FR" dirty="0"/>
                    </a:p>
                  </a:txBody>
                  <a:tcPr/>
                </a:tc>
                <a:tc>
                  <a:txBody>
                    <a:bodyPr/>
                    <a:lstStyle/>
                    <a:p>
                      <a:r>
                        <a:rPr kumimoji="0" lang="fr-FR" sz="1800" i="1" kern="1200" dirty="0" smtClean="0">
                          <a:solidFill>
                            <a:schemeClr val="dk1"/>
                          </a:solidFill>
                          <a:latin typeface="+mn-lt"/>
                          <a:ea typeface="+mn-ea"/>
                          <a:cs typeface="+mn-cs"/>
                        </a:rPr>
                        <a:t>88.08</a:t>
                      </a:r>
                      <a:endParaRPr lang="fr-FR" dirty="0"/>
                    </a:p>
                  </a:txBody>
                  <a:tcPr/>
                </a:tc>
                <a:tc>
                  <a:txBody>
                    <a:bodyPr/>
                    <a:lstStyle/>
                    <a:p>
                      <a:r>
                        <a:rPr kumimoji="0" lang="fr-FR" sz="1800" i="1" kern="1200" dirty="0" smtClean="0">
                          <a:solidFill>
                            <a:schemeClr val="dk1"/>
                          </a:solidFill>
                          <a:latin typeface="+mn-lt"/>
                          <a:ea typeface="+mn-ea"/>
                          <a:cs typeface="+mn-cs"/>
                        </a:rPr>
                        <a:t>46.831</a:t>
                      </a:r>
                      <a:endParaRPr lang="fr-FR" dirty="0"/>
                    </a:p>
                  </a:txBody>
                  <a:tcPr/>
                </a:tc>
                <a:tc>
                  <a:txBody>
                    <a:bodyPr/>
                    <a:lstStyle/>
                    <a:p>
                      <a:r>
                        <a:rPr kumimoji="0" lang="fr-FR" sz="1800" i="1" kern="1200" dirty="0" smtClean="0">
                          <a:solidFill>
                            <a:schemeClr val="dk1"/>
                          </a:solidFill>
                          <a:latin typeface="+mn-lt"/>
                          <a:ea typeface="+mn-ea"/>
                          <a:cs typeface="+mn-cs"/>
                        </a:rPr>
                        <a:t>58.538</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r>
              <a:tr h="383029">
                <a:tc>
                  <a:txBody>
                    <a:bodyPr/>
                    <a:lstStyle/>
                    <a:p>
                      <a:r>
                        <a:rPr lang="fr-FR" dirty="0" smtClean="0"/>
                        <a:t>B2</a:t>
                      </a:r>
                      <a:endParaRPr lang="fr-FR" dirty="0"/>
                    </a:p>
                  </a:txBody>
                  <a:tcPr/>
                </a:tc>
                <a:tc>
                  <a:txBody>
                    <a:bodyPr/>
                    <a:lstStyle/>
                    <a:p>
                      <a:r>
                        <a:rPr kumimoji="0" lang="fr-FR" sz="1800" i="1" kern="1200" dirty="0" smtClean="0">
                          <a:solidFill>
                            <a:schemeClr val="dk1"/>
                          </a:solidFill>
                          <a:latin typeface="+mn-lt"/>
                          <a:ea typeface="+mn-ea"/>
                          <a:cs typeface="+mn-cs"/>
                        </a:rPr>
                        <a:t>9.34</a:t>
                      </a:r>
                      <a:endParaRPr lang="fr-FR" dirty="0"/>
                    </a:p>
                  </a:txBody>
                  <a:tcPr/>
                </a:tc>
                <a:tc>
                  <a:txBody>
                    <a:bodyPr/>
                    <a:lstStyle/>
                    <a:p>
                      <a:r>
                        <a:rPr kumimoji="0" lang="fr-FR" sz="1800" i="1" kern="1200" dirty="0" smtClean="0">
                          <a:solidFill>
                            <a:schemeClr val="dk1"/>
                          </a:solidFill>
                          <a:latin typeface="+mn-lt"/>
                          <a:ea typeface="+mn-ea"/>
                          <a:cs typeface="+mn-cs"/>
                        </a:rPr>
                        <a:t>96.17</a:t>
                      </a:r>
                      <a:endParaRPr lang="fr-FR" dirty="0"/>
                    </a:p>
                  </a:txBody>
                  <a:tcPr/>
                </a:tc>
                <a:tc>
                  <a:txBody>
                    <a:bodyPr/>
                    <a:lstStyle/>
                    <a:p>
                      <a:r>
                        <a:rPr kumimoji="0" lang="fr-FR" sz="1800" i="1" kern="1200" dirty="0" smtClean="0">
                          <a:solidFill>
                            <a:schemeClr val="dk1"/>
                          </a:solidFill>
                          <a:latin typeface="+mn-lt"/>
                          <a:ea typeface="+mn-ea"/>
                          <a:cs typeface="+mn-cs"/>
                        </a:rPr>
                        <a:t>85.83</a:t>
                      </a:r>
                      <a:endParaRPr lang="fr-FR" dirty="0"/>
                    </a:p>
                  </a:txBody>
                  <a:tcPr/>
                </a:tc>
                <a:tc>
                  <a:txBody>
                    <a:bodyPr/>
                    <a:lstStyle/>
                    <a:p>
                      <a:r>
                        <a:rPr kumimoji="0" lang="fr-FR" sz="1800" i="1" kern="1200" dirty="0" smtClean="0">
                          <a:solidFill>
                            <a:schemeClr val="dk1"/>
                          </a:solidFill>
                          <a:latin typeface="+mn-lt"/>
                          <a:ea typeface="+mn-ea"/>
                          <a:cs typeface="+mn-cs"/>
                        </a:rPr>
                        <a:t>41.418</a:t>
                      </a:r>
                      <a:endParaRPr lang="fr-FR" dirty="0"/>
                    </a:p>
                  </a:txBody>
                  <a:tcPr/>
                </a:tc>
                <a:tc>
                  <a:txBody>
                    <a:bodyPr/>
                    <a:lstStyle/>
                    <a:p>
                      <a:r>
                        <a:rPr kumimoji="0" lang="fr-FR" sz="1800" i="1" kern="1200" dirty="0" smtClean="0">
                          <a:solidFill>
                            <a:schemeClr val="dk1"/>
                          </a:solidFill>
                          <a:latin typeface="+mn-lt"/>
                          <a:ea typeface="+mn-ea"/>
                          <a:cs typeface="+mn-cs"/>
                        </a:rPr>
                        <a:t>54.107</a:t>
                      </a:r>
                      <a:endParaRPr lang="fr-FR" dirty="0"/>
                    </a:p>
                  </a:txBody>
                  <a:tcPr/>
                </a:tc>
                <a:tc>
                  <a:txBody>
                    <a:bodyPr/>
                    <a:lstStyle/>
                    <a:p>
                      <a:r>
                        <a:rPr kumimoji="0" lang="fr-FR" sz="1800" i="1" kern="1200" dirty="0" smtClean="0">
                          <a:solidFill>
                            <a:schemeClr val="dk1"/>
                          </a:solidFill>
                          <a:latin typeface="+mn-lt"/>
                          <a:ea typeface="+mn-ea"/>
                          <a:cs typeface="+mn-cs"/>
                        </a:rPr>
                        <a:t>8.078</a:t>
                      </a:r>
                      <a:endParaRPr lang="fr-FR" dirty="0"/>
                    </a:p>
                  </a:txBody>
                  <a:tcPr/>
                </a:tc>
                <a:tc>
                  <a:txBody>
                    <a:bodyPr/>
                    <a:lstStyle/>
                    <a:p>
                      <a:r>
                        <a:rPr kumimoji="0" lang="fr-FR" sz="1800" i="1" kern="1200" dirty="0" smtClean="0">
                          <a:solidFill>
                            <a:schemeClr val="dk1"/>
                          </a:solidFill>
                          <a:latin typeface="+mn-lt"/>
                          <a:ea typeface="+mn-ea"/>
                          <a:cs typeface="+mn-cs"/>
                        </a:rPr>
                        <a:t>7.921</a:t>
                      </a:r>
                      <a:endParaRPr lang="fr-FR" dirty="0"/>
                    </a:p>
                  </a:txBody>
                  <a:tcPr/>
                </a:tc>
              </a:tr>
              <a:tr h="383029">
                <a:tc>
                  <a:txBody>
                    <a:bodyPr/>
                    <a:lstStyle/>
                    <a:p>
                      <a:r>
                        <a:rPr lang="fr-FR" dirty="0" smtClean="0"/>
                        <a:t>B3</a:t>
                      </a:r>
                      <a:endParaRPr lang="fr-FR" dirty="0"/>
                    </a:p>
                  </a:txBody>
                  <a:tcPr/>
                </a:tc>
                <a:tc>
                  <a:txBody>
                    <a:bodyPr/>
                    <a:lstStyle/>
                    <a:p>
                      <a:r>
                        <a:rPr kumimoji="0" lang="fr-FR" sz="1800" i="1" kern="1200" dirty="0" smtClean="0">
                          <a:solidFill>
                            <a:schemeClr val="dk1"/>
                          </a:solidFill>
                          <a:latin typeface="+mn-lt"/>
                          <a:ea typeface="+mn-ea"/>
                          <a:cs typeface="+mn-cs"/>
                        </a:rPr>
                        <a:t>4.79</a:t>
                      </a:r>
                      <a:endParaRPr lang="fr-FR" dirty="0"/>
                    </a:p>
                  </a:txBody>
                  <a:tcPr/>
                </a:tc>
                <a:tc>
                  <a:txBody>
                    <a:bodyPr/>
                    <a:lstStyle/>
                    <a:p>
                      <a:r>
                        <a:rPr kumimoji="0" lang="fr-FR" sz="1800" i="1" kern="1200" dirty="0" smtClean="0">
                          <a:solidFill>
                            <a:schemeClr val="dk1"/>
                          </a:solidFill>
                          <a:latin typeface="+mn-lt"/>
                          <a:ea typeface="+mn-ea"/>
                          <a:cs typeface="+mn-cs"/>
                        </a:rPr>
                        <a:t>91.56</a:t>
                      </a:r>
                      <a:endParaRPr lang="fr-FR" dirty="0"/>
                    </a:p>
                  </a:txBody>
                  <a:tcPr/>
                </a:tc>
                <a:tc>
                  <a:txBody>
                    <a:bodyPr/>
                    <a:lstStyle/>
                    <a:p>
                      <a:r>
                        <a:rPr kumimoji="0" lang="fr-FR" sz="1800" i="1" kern="1200" dirty="0" smtClean="0">
                          <a:solidFill>
                            <a:schemeClr val="dk1"/>
                          </a:solidFill>
                          <a:latin typeface="+mn-lt"/>
                          <a:ea typeface="+mn-ea"/>
                          <a:cs typeface="+mn-cs"/>
                        </a:rPr>
                        <a:t>85.21</a:t>
                      </a:r>
                      <a:endParaRPr lang="fr-FR" dirty="0"/>
                    </a:p>
                  </a:txBody>
                  <a:tcPr/>
                </a:tc>
                <a:tc>
                  <a:txBody>
                    <a:bodyPr/>
                    <a:lstStyle/>
                    <a:p>
                      <a:r>
                        <a:rPr kumimoji="0" lang="fr-FR" sz="1800" i="1" kern="1200" dirty="0" smtClean="0">
                          <a:solidFill>
                            <a:schemeClr val="dk1"/>
                          </a:solidFill>
                          <a:latin typeface="+mn-lt"/>
                          <a:ea typeface="+mn-ea"/>
                          <a:cs typeface="+mn-cs"/>
                        </a:rPr>
                        <a:t>43.384</a:t>
                      </a:r>
                      <a:endParaRPr lang="fr-FR" dirty="0"/>
                    </a:p>
                  </a:txBody>
                  <a:tcPr/>
                </a:tc>
                <a:tc>
                  <a:txBody>
                    <a:bodyPr/>
                    <a:lstStyle/>
                    <a:p>
                      <a:r>
                        <a:rPr kumimoji="0" lang="fr-FR" sz="1800" i="1" kern="1200" dirty="0" smtClean="0">
                          <a:solidFill>
                            <a:schemeClr val="dk1"/>
                          </a:solidFill>
                          <a:latin typeface="+mn-lt"/>
                          <a:ea typeface="+mn-ea"/>
                          <a:cs typeface="+mn-cs"/>
                        </a:rPr>
                        <a:t>55.427</a:t>
                      </a:r>
                      <a:endParaRPr lang="fr-FR" dirty="0"/>
                    </a:p>
                  </a:txBody>
                  <a:tcPr/>
                </a:tc>
                <a:tc>
                  <a:txBody>
                    <a:bodyPr/>
                    <a:lstStyle/>
                    <a:p>
                      <a:r>
                        <a:rPr kumimoji="0" lang="fr-FR" sz="1800" i="1" kern="1200" dirty="0" smtClean="0">
                          <a:solidFill>
                            <a:schemeClr val="dk1"/>
                          </a:solidFill>
                          <a:latin typeface="+mn-lt"/>
                          <a:ea typeface="+mn-ea"/>
                          <a:cs typeface="+mn-cs"/>
                        </a:rPr>
                        <a:t>2.598</a:t>
                      </a:r>
                      <a:endParaRPr lang="fr-FR" dirty="0"/>
                    </a:p>
                  </a:txBody>
                  <a:tcPr/>
                </a:tc>
                <a:tc>
                  <a:txBody>
                    <a:bodyPr/>
                    <a:lstStyle/>
                    <a:p>
                      <a:r>
                        <a:rPr kumimoji="0" lang="fr-FR" sz="1800" i="1" kern="1200" dirty="0" smtClean="0">
                          <a:solidFill>
                            <a:schemeClr val="dk1"/>
                          </a:solidFill>
                          <a:latin typeface="+mn-lt"/>
                          <a:ea typeface="+mn-ea"/>
                          <a:cs typeface="+mn-cs"/>
                        </a:rPr>
                        <a:t>2.287</a:t>
                      </a:r>
                      <a:endParaRPr lang="fr-FR" dirty="0"/>
                    </a:p>
                  </a:txBody>
                  <a:tcPr/>
                </a:tc>
              </a:tr>
              <a:tr h="383029">
                <a:tc>
                  <a:txBody>
                    <a:bodyPr/>
                    <a:lstStyle/>
                    <a:p>
                      <a:r>
                        <a:rPr lang="fr-FR" dirty="0" smtClean="0"/>
                        <a:t>B4</a:t>
                      </a:r>
                      <a:endParaRPr lang="fr-FR" dirty="0"/>
                    </a:p>
                  </a:txBody>
                  <a:tcPr/>
                </a:tc>
                <a:tc>
                  <a:txBody>
                    <a:bodyPr/>
                    <a:lstStyle/>
                    <a:p>
                      <a:r>
                        <a:rPr kumimoji="0" lang="fr-FR" sz="1800" i="1" kern="1200" dirty="0" smtClean="0">
                          <a:solidFill>
                            <a:schemeClr val="dk1"/>
                          </a:solidFill>
                          <a:latin typeface="+mn-lt"/>
                          <a:ea typeface="+mn-ea"/>
                          <a:cs typeface="+mn-cs"/>
                        </a:rPr>
                        <a:t>4.02</a:t>
                      </a:r>
                      <a:endParaRPr lang="fr-FR" dirty="0"/>
                    </a:p>
                  </a:txBody>
                  <a:tcPr/>
                </a:tc>
                <a:tc>
                  <a:txBody>
                    <a:bodyPr/>
                    <a:lstStyle/>
                    <a:p>
                      <a:r>
                        <a:rPr kumimoji="0" lang="fr-FR" sz="1800" i="1" kern="1200" dirty="0" smtClean="0">
                          <a:solidFill>
                            <a:schemeClr val="dk1"/>
                          </a:solidFill>
                          <a:latin typeface="+mn-lt"/>
                          <a:ea typeface="+mn-ea"/>
                          <a:cs typeface="+mn-cs"/>
                        </a:rPr>
                        <a:t>91.11</a:t>
                      </a:r>
                      <a:endParaRPr lang="fr-FR" dirty="0"/>
                    </a:p>
                  </a:txBody>
                  <a:tcPr/>
                </a:tc>
                <a:tc>
                  <a:txBody>
                    <a:bodyPr/>
                    <a:lstStyle/>
                    <a:p>
                      <a:r>
                        <a:rPr kumimoji="0" lang="fr-FR" sz="1800" i="1" kern="1200" dirty="0" smtClean="0">
                          <a:solidFill>
                            <a:schemeClr val="dk1"/>
                          </a:solidFill>
                          <a:latin typeface="+mn-lt"/>
                          <a:ea typeface="+mn-ea"/>
                          <a:cs typeface="+mn-cs"/>
                        </a:rPr>
                        <a:t>84.63</a:t>
                      </a:r>
                      <a:endParaRPr lang="fr-FR" dirty="0"/>
                    </a:p>
                  </a:txBody>
                  <a:tcPr/>
                </a:tc>
                <a:tc>
                  <a:txBody>
                    <a:bodyPr/>
                    <a:lstStyle/>
                    <a:p>
                      <a:r>
                        <a:rPr kumimoji="0" lang="fr-FR" sz="1800" i="1" kern="1200" dirty="0" smtClean="0">
                          <a:solidFill>
                            <a:schemeClr val="dk1"/>
                          </a:solidFill>
                          <a:latin typeface="+mn-lt"/>
                          <a:ea typeface="+mn-ea"/>
                          <a:cs typeface="+mn-cs"/>
                        </a:rPr>
                        <a:t>43.548</a:t>
                      </a:r>
                      <a:endParaRPr lang="fr-FR" dirty="0"/>
                    </a:p>
                  </a:txBody>
                  <a:tcPr/>
                </a:tc>
                <a:tc>
                  <a:txBody>
                    <a:bodyPr/>
                    <a:lstStyle/>
                    <a:p>
                      <a:r>
                        <a:rPr kumimoji="0" lang="fr-FR" sz="1800" i="1" kern="1200" dirty="0" smtClean="0">
                          <a:solidFill>
                            <a:schemeClr val="dk1"/>
                          </a:solidFill>
                          <a:latin typeface="+mn-lt"/>
                          <a:ea typeface="+mn-ea"/>
                          <a:cs typeface="+mn-cs"/>
                        </a:rPr>
                        <a:t>55.439</a:t>
                      </a:r>
                      <a:endParaRPr lang="fr-FR" dirty="0"/>
                    </a:p>
                  </a:txBody>
                  <a:tcPr/>
                </a:tc>
                <a:tc>
                  <a:txBody>
                    <a:bodyPr/>
                    <a:lstStyle/>
                    <a:p>
                      <a:r>
                        <a:rPr kumimoji="0" lang="fr-FR" sz="1800" i="1" kern="1200" dirty="0" smtClean="0">
                          <a:solidFill>
                            <a:schemeClr val="dk1"/>
                          </a:solidFill>
                          <a:latin typeface="+mn-lt"/>
                          <a:ea typeface="+mn-ea"/>
                          <a:cs typeface="+mn-cs"/>
                        </a:rPr>
                        <a:t>1.443</a:t>
                      </a:r>
                      <a:endParaRPr lang="fr-FR" dirty="0"/>
                    </a:p>
                  </a:txBody>
                  <a:tcPr/>
                </a:tc>
                <a:tc>
                  <a:txBody>
                    <a:bodyPr/>
                    <a:lstStyle/>
                    <a:p>
                      <a:r>
                        <a:rPr kumimoji="0" lang="fr-FR" sz="1800" i="1" kern="1200" dirty="0" smtClean="0">
                          <a:solidFill>
                            <a:schemeClr val="dk1"/>
                          </a:solidFill>
                          <a:latin typeface="+mn-lt"/>
                          <a:ea typeface="+mn-ea"/>
                          <a:cs typeface="+mn-cs"/>
                        </a:rPr>
                        <a:t>1.060</a:t>
                      </a:r>
                      <a:endParaRPr lang="fr-FR" dirty="0"/>
                    </a:p>
                  </a:txBody>
                  <a:tcPr/>
                </a:tc>
              </a:tr>
              <a:tr h="383029">
                <a:tc>
                  <a:txBody>
                    <a:bodyPr/>
                    <a:lstStyle/>
                    <a:p>
                      <a:r>
                        <a:rPr lang="fr-FR" dirty="0" smtClean="0"/>
                        <a:t>B5</a:t>
                      </a:r>
                      <a:endParaRPr lang="fr-FR" dirty="0"/>
                    </a:p>
                  </a:txBody>
                  <a:tcPr/>
                </a:tc>
                <a:tc>
                  <a:txBody>
                    <a:bodyPr/>
                    <a:lstStyle/>
                    <a:p>
                      <a:r>
                        <a:rPr kumimoji="0" lang="fr-FR" sz="1800" i="1" kern="1200" dirty="0" smtClean="0">
                          <a:solidFill>
                            <a:srgbClr val="FF0000"/>
                          </a:solidFill>
                          <a:latin typeface="+mn-lt"/>
                          <a:ea typeface="+mn-ea"/>
                          <a:cs typeface="+mn-cs"/>
                        </a:rPr>
                        <a:t>6.72</a:t>
                      </a:r>
                      <a:endParaRPr lang="fr-FR" dirty="0">
                        <a:solidFill>
                          <a:srgbClr val="FF0000"/>
                        </a:solidFill>
                      </a:endParaRPr>
                    </a:p>
                  </a:txBody>
                  <a:tcPr/>
                </a:tc>
                <a:tc>
                  <a:txBody>
                    <a:bodyPr/>
                    <a:lstStyle/>
                    <a:p>
                      <a:r>
                        <a:rPr kumimoji="0" lang="fr-FR" sz="1800" i="1" kern="1200" dirty="0" smtClean="0">
                          <a:solidFill>
                            <a:schemeClr val="dk1"/>
                          </a:solidFill>
                          <a:latin typeface="+mn-lt"/>
                          <a:ea typeface="+mn-ea"/>
                          <a:cs typeface="+mn-cs"/>
                        </a:rPr>
                        <a:t>89.39</a:t>
                      </a:r>
                      <a:endParaRPr lang="fr-FR" dirty="0"/>
                    </a:p>
                  </a:txBody>
                  <a:tcPr/>
                </a:tc>
                <a:tc>
                  <a:txBody>
                    <a:bodyPr/>
                    <a:lstStyle/>
                    <a:p>
                      <a:r>
                        <a:rPr kumimoji="0" lang="fr-FR" sz="1800" i="1" kern="1200" dirty="0" smtClean="0">
                          <a:solidFill>
                            <a:schemeClr val="dk1"/>
                          </a:solidFill>
                          <a:latin typeface="+mn-lt"/>
                          <a:ea typeface="+mn-ea"/>
                          <a:cs typeface="+mn-cs"/>
                        </a:rPr>
                        <a:t>82.48</a:t>
                      </a:r>
                      <a:endParaRPr lang="fr-FR" dirty="0"/>
                    </a:p>
                  </a:txBody>
                  <a:tcPr/>
                </a:tc>
                <a:tc>
                  <a:txBody>
                    <a:bodyPr/>
                    <a:lstStyle/>
                    <a:p>
                      <a:r>
                        <a:rPr kumimoji="0" lang="fr-FR" sz="1800" i="1" kern="1200" dirty="0" smtClean="0">
                          <a:solidFill>
                            <a:schemeClr val="dk1"/>
                          </a:solidFill>
                          <a:latin typeface="+mn-lt"/>
                          <a:ea typeface="+mn-ea"/>
                          <a:cs typeface="+mn-cs"/>
                        </a:rPr>
                        <a:t>48.059</a:t>
                      </a:r>
                      <a:endParaRPr lang="fr-FR" dirty="0"/>
                    </a:p>
                  </a:txBody>
                  <a:tcPr/>
                </a:tc>
                <a:tc>
                  <a:txBody>
                    <a:bodyPr/>
                    <a:lstStyle/>
                    <a:p>
                      <a:r>
                        <a:rPr kumimoji="0" lang="fr-FR" sz="1800" i="1" kern="1200" dirty="0" smtClean="0">
                          <a:solidFill>
                            <a:schemeClr val="dk1"/>
                          </a:solidFill>
                          <a:latin typeface="+mn-lt"/>
                          <a:ea typeface="+mn-ea"/>
                          <a:cs typeface="+mn-cs"/>
                        </a:rPr>
                        <a:t>57.424</a:t>
                      </a:r>
                      <a:endParaRPr lang="fr-FR" dirty="0"/>
                    </a:p>
                  </a:txBody>
                  <a:tcPr/>
                </a:tc>
                <a:tc>
                  <a:txBody>
                    <a:bodyPr/>
                    <a:lstStyle/>
                    <a:p>
                      <a:r>
                        <a:rPr kumimoji="0" lang="fr-FR" sz="1800" i="1" kern="1200" dirty="0" smtClean="0">
                          <a:solidFill>
                            <a:schemeClr val="dk1"/>
                          </a:solidFill>
                          <a:latin typeface="+mn-lt"/>
                          <a:ea typeface="+mn-ea"/>
                          <a:cs typeface="+mn-cs"/>
                        </a:rPr>
                        <a:t>0.00</a:t>
                      </a:r>
                      <a:endParaRPr lang="fr-FR" dirty="0"/>
                    </a:p>
                  </a:txBody>
                  <a:tcPr/>
                </a:tc>
                <a:tc>
                  <a:txBody>
                    <a:bodyPr/>
                    <a:lstStyle/>
                    <a:p>
                      <a:r>
                        <a:rPr kumimoji="0" lang="fr-FR" sz="1800" i="1" kern="1200" dirty="0" smtClean="0">
                          <a:solidFill>
                            <a:schemeClr val="dk1"/>
                          </a:solidFill>
                          <a:latin typeface="+mn-lt"/>
                          <a:ea typeface="+mn-ea"/>
                          <a:cs typeface="+mn-cs"/>
                        </a:rPr>
                        <a:t>10.585</a:t>
                      </a:r>
                      <a:endParaRPr lang="fr-FR" dirty="0"/>
                    </a:p>
                  </a:txBody>
                  <a:tcPr/>
                </a:tc>
              </a:tr>
            </a:tbl>
          </a:graphicData>
        </a:graphic>
      </p:graphicFrame>
      <p:sp>
        <p:nvSpPr>
          <p:cNvPr id="10" name="Rectangle 9"/>
          <p:cNvSpPr/>
          <p:nvPr/>
        </p:nvSpPr>
        <p:spPr>
          <a:xfrm>
            <a:off x="214282" y="1071546"/>
            <a:ext cx="8143932" cy="707886"/>
          </a:xfrm>
          <a:prstGeom prst="rect">
            <a:avLst/>
          </a:prstGeom>
        </p:spPr>
        <p:txBody>
          <a:bodyPr wrap="square">
            <a:spAutoFit/>
          </a:bodyPr>
          <a:lstStyle/>
          <a:p>
            <a:pPr algn="just"/>
            <a:r>
              <a:rPr lang="fr-FR" sz="2000" b="1" i="1" dirty="0" smtClean="0">
                <a:latin typeface="+mn-lt"/>
              </a:rPr>
              <a:t>Ecarts (%) sur les modules d’Young entre les prédictions des modèles analytiques et  des résultats expérimentales</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2000" fill="hold"/>
                                        <p:tgtEl>
                                          <p:spTgt spid="7"/>
                                        </p:tgtEl>
                                        <p:attrNameLst>
                                          <p:attrName>ppt_w</p:attrName>
                                        </p:attrNameLst>
                                      </p:cBhvr>
                                      <p:tavLst>
                                        <p:tav tm="0">
                                          <p:val>
                                            <p:strVal val="#ppt_w"/>
                                          </p:val>
                                        </p:tav>
                                        <p:tav tm="100000">
                                          <p:val>
                                            <p:strVal val="#ppt_w"/>
                                          </p:val>
                                        </p:tav>
                                      </p:tavLst>
                                    </p:anim>
                                    <p:anim calcmode="lin" valueType="num">
                                      <p:cBhvr>
                                        <p:cTn id="12" dur="2000" fill="hold"/>
                                        <p:tgtEl>
                                          <p:spTgt spid="7"/>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3071810"/>
            <a:ext cx="8229600" cy="1824030"/>
          </a:xfrm>
        </p:spPr>
        <p:txBody>
          <a:bodyPr/>
          <a:lstStyle/>
          <a:p>
            <a:pPr algn="just">
              <a:buNone/>
            </a:pPr>
            <a:r>
              <a:rPr lang="fr-FR" sz="2000" b="1" i="1" dirty="0" smtClean="0"/>
              <a:t>Ces Figures, donnent l’évolution de module d’Young effectif pour les  deux sols obtenue par les différentes approches prédictives traitées et des résultats expérimentaux en fonction de la fraction volumique du renfort Va qui prend les valeurs: 0-10-20-25 et 50% </a:t>
            </a:r>
          </a:p>
        </p:txBody>
      </p:sp>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sp>
        <p:nvSpPr>
          <p:cNvPr id="6" name="Rectangle 5"/>
          <p:cNvSpPr/>
          <p:nvPr/>
        </p:nvSpPr>
        <p:spPr>
          <a:xfrm>
            <a:off x="500034" y="1071546"/>
            <a:ext cx="7786742" cy="1938992"/>
          </a:xfrm>
          <a:prstGeom prst="rect">
            <a:avLst/>
          </a:prstGeom>
        </p:spPr>
        <p:txBody>
          <a:bodyPr wrap="square">
            <a:spAutoFit/>
          </a:bodyPr>
          <a:lstStyle/>
          <a:p>
            <a:pPr algn="just"/>
            <a:r>
              <a:rPr lang="fr-FR" sz="2000" b="1" i="1" dirty="0" smtClean="0">
                <a:latin typeface="+mn-lt"/>
              </a:rPr>
              <a:t>L’approximation de </a:t>
            </a:r>
            <a:r>
              <a:rPr lang="fr-FR" sz="2000" b="1" i="1" dirty="0" smtClean="0">
                <a:solidFill>
                  <a:srgbClr val="FF0000"/>
                </a:solidFill>
                <a:latin typeface="+mn-lt"/>
              </a:rPr>
              <a:t>Voigt et Hashin </a:t>
            </a:r>
            <a:r>
              <a:rPr lang="fr-FR" sz="2000" b="1" i="1" dirty="0" smtClean="0">
                <a:latin typeface="+mn-lt"/>
              </a:rPr>
              <a:t>présente la gamme des écarts la plus petite qui varie de 0,00% à 10.66%pour </a:t>
            </a:r>
            <a:r>
              <a:rPr lang="fr-FR" sz="2000" b="1" i="1" dirty="0" smtClean="0">
                <a:solidFill>
                  <a:srgbClr val="FF0000"/>
                </a:solidFill>
                <a:latin typeface="+mn-lt"/>
              </a:rPr>
              <a:t>Voigt</a:t>
            </a:r>
            <a:r>
              <a:rPr lang="fr-FR" sz="2000" b="1" i="1" dirty="0" smtClean="0">
                <a:latin typeface="+mn-lt"/>
              </a:rPr>
              <a:t> et 0.00% à 12.717%pour </a:t>
            </a:r>
            <a:r>
              <a:rPr lang="fr-FR" sz="2000" b="1" i="1" dirty="0" smtClean="0">
                <a:solidFill>
                  <a:srgbClr val="FF0000"/>
                </a:solidFill>
                <a:latin typeface="+mn-lt"/>
              </a:rPr>
              <a:t>Hashin</a:t>
            </a:r>
            <a:r>
              <a:rPr lang="fr-FR" sz="2000" b="1" i="1" dirty="0" smtClean="0">
                <a:latin typeface="+mn-lt"/>
              </a:rPr>
              <a:t> et 0.00% à 12.988%pour </a:t>
            </a:r>
            <a:r>
              <a:rPr lang="fr-FR" sz="2000" b="1" i="1" dirty="0" smtClean="0">
                <a:solidFill>
                  <a:srgbClr val="FF0000"/>
                </a:solidFill>
                <a:latin typeface="+mn-lt"/>
              </a:rPr>
              <a:t>Bache</a:t>
            </a:r>
            <a:r>
              <a:rPr lang="fr-FR" sz="2000" b="1" i="1" dirty="0" smtClean="0">
                <a:latin typeface="+mn-lt"/>
              </a:rPr>
              <a:t>, cela attire notre attention et nécessite une illustration sous forme d’un graphe permettant de distinguer la courbe la plus proche de celle de résultat expérimentale.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ppt_w</p:attrName>
                                        </p:attrNameLst>
                                      </p:cBhvr>
                                      <p:tavLst>
                                        <p:tav tm="0">
                                          <p:val>
                                            <p:strVal val="#ppt_w"/>
                                          </p:val>
                                        </p:tav>
                                        <p:tav tm="100000">
                                          <p:val>
                                            <p:strVal val="#ppt_w"/>
                                          </p:val>
                                        </p:tav>
                                      </p:tavLst>
                                    </p:anim>
                                    <p:anim calcmode="lin" valueType="num">
                                      <p:cBhvr>
                                        <p:cTn id="10"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5" grpId="1" animBg="1"/>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p:cNvPicPr>
          <p:nvPr>
            <p:ph idx="1"/>
          </p:nvPr>
        </p:nvPicPr>
        <p:blipFill>
          <a:blip r:embed="rId2"/>
          <a:srcRect l="6440" t="23898" r="44697" b="11481"/>
          <a:stretch>
            <a:fillRect/>
          </a:stretch>
        </p:blipFill>
        <p:spPr bwMode="auto">
          <a:xfrm>
            <a:off x="1000100" y="857233"/>
            <a:ext cx="7715303" cy="3786214"/>
          </a:xfrm>
          <a:prstGeom prst="rect">
            <a:avLst/>
          </a:prstGeom>
          <a:noFill/>
          <a:ln w="9525">
            <a:noFill/>
            <a:miter lim="800000"/>
            <a:headEnd/>
            <a:tailEnd/>
          </a:ln>
        </p:spPr>
      </p:pic>
      <p:sp>
        <p:nvSpPr>
          <p:cNvPr id="8" name="Rectangle 7"/>
          <p:cNvSpPr/>
          <p:nvPr/>
        </p:nvSpPr>
        <p:spPr>
          <a:xfrm>
            <a:off x="642910" y="4929198"/>
            <a:ext cx="7929618" cy="1015663"/>
          </a:xfrm>
          <a:prstGeom prst="rect">
            <a:avLst/>
          </a:prstGeom>
        </p:spPr>
        <p:txBody>
          <a:bodyPr wrap="square">
            <a:spAutoFit/>
          </a:bodyPr>
          <a:lstStyle/>
          <a:p>
            <a:pPr algn="just"/>
            <a:r>
              <a:rPr lang="fr-FR" sz="2000" b="1" i="1" dirty="0" smtClean="0">
                <a:latin typeface="+mn-lt"/>
              </a:rPr>
              <a:t>Modules d’élasticité effective en fonction de la fraction volumique du renfort confrontation des résultats analytiques et expérimentaux pour l’argile d’Ayaida</a:t>
            </a:r>
          </a:p>
        </p:txBody>
      </p:sp>
      <p:sp>
        <p:nvSpPr>
          <p:cNvPr id="9"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2000" fill="hold"/>
                                        <p:tgtEl>
                                          <p:spTgt spid="9"/>
                                        </p:tgtEl>
                                        <p:attrNameLst>
                                          <p:attrName>ppt_w</p:attrName>
                                        </p:attrNameLst>
                                      </p:cBhvr>
                                      <p:tavLst>
                                        <p:tav tm="0">
                                          <p:val>
                                            <p:strVal val="#ppt_w"/>
                                          </p:val>
                                        </p:tav>
                                        <p:tav tm="100000">
                                          <p:val>
                                            <p:strVal val="#ppt_w"/>
                                          </p:val>
                                        </p:tav>
                                      </p:tavLst>
                                    </p:anim>
                                    <p:anim calcmode="lin" valueType="num">
                                      <p:cBhvr>
                                        <p:cTn id="10" dur="2000" fill="hold"/>
                                        <p:tgtEl>
                                          <p:spTgt spid="9"/>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4)">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9"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pic>
        <p:nvPicPr>
          <p:cNvPr id="6" name="Espace réservé du contenu 5"/>
          <p:cNvPicPr>
            <a:picLocks noGrp="1"/>
          </p:cNvPicPr>
          <p:nvPr>
            <p:ph idx="1"/>
          </p:nvPr>
        </p:nvPicPr>
        <p:blipFill>
          <a:blip r:embed="rId2"/>
          <a:srcRect l="6819" t="23729" r="44991" b="11312"/>
          <a:stretch>
            <a:fillRect/>
          </a:stretch>
        </p:blipFill>
        <p:spPr bwMode="auto">
          <a:xfrm>
            <a:off x="857224" y="1071563"/>
            <a:ext cx="7500990" cy="3000379"/>
          </a:xfrm>
          <a:prstGeom prst="rect">
            <a:avLst/>
          </a:prstGeom>
          <a:noFill/>
          <a:ln w="9525">
            <a:noFill/>
            <a:miter lim="800000"/>
            <a:headEnd/>
            <a:tailEnd/>
          </a:ln>
        </p:spPr>
      </p:pic>
      <p:sp>
        <p:nvSpPr>
          <p:cNvPr id="7" name="Rectangle 6"/>
          <p:cNvSpPr/>
          <p:nvPr/>
        </p:nvSpPr>
        <p:spPr>
          <a:xfrm>
            <a:off x="500034" y="4286256"/>
            <a:ext cx="8643966" cy="1015663"/>
          </a:xfrm>
          <a:prstGeom prst="rect">
            <a:avLst/>
          </a:prstGeom>
        </p:spPr>
        <p:txBody>
          <a:bodyPr wrap="square">
            <a:spAutoFit/>
          </a:bodyPr>
          <a:lstStyle/>
          <a:p>
            <a:pPr algn="just"/>
            <a:r>
              <a:rPr lang="fr-FR" sz="2000" b="1" i="1" dirty="0" smtClean="0">
                <a:latin typeface="+mn-lt"/>
              </a:rPr>
              <a:t>Modules d’élasticité effective en fonction de la fraction volumique du renfort confrontation des résultats analytiques et expérimentaux pour la Bentonite de Maghnia.</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2000" fill="hold"/>
                                        <p:tgtEl>
                                          <p:spTgt spid="5"/>
                                        </p:tgtEl>
                                        <p:attrNameLst>
                                          <p:attrName>ppt_w</p:attrName>
                                        </p:attrNameLst>
                                      </p:cBhvr>
                                      <p:tavLst>
                                        <p:tav tm="0">
                                          <p:val>
                                            <p:strVal val="#ppt_w"/>
                                          </p:val>
                                        </p:tav>
                                        <p:tav tm="100000">
                                          <p:val>
                                            <p:strVal val="#ppt_w"/>
                                          </p:val>
                                        </p:tav>
                                      </p:tavLst>
                                    </p:anim>
                                    <p:anim calcmode="lin" valueType="num">
                                      <p:cBhvr>
                                        <p:cTn id="10" dur="2000" fill="hold"/>
                                        <p:tgtEl>
                                          <p:spTgt spid="5"/>
                                        </p:tgtEl>
                                        <p:attrNameLst>
                                          <p:attrName>ppt_h</p:attrName>
                                        </p:attrNameLst>
                                      </p:cBhvr>
                                      <p:tavLst>
                                        <p:tav tm="0" fmla="#ppt_h*sin(2.5*pi*$)">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i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67544" y="1052736"/>
            <a:ext cx="8390736" cy="4389120"/>
          </a:xfrm>
        </p:spPr>
        <p:txBody>
          <a:bodyPr>
            <a:normAutofit/>
          </a:bodyPr>
          <a:lstStyle/>
          <a:p>
            <a:pPr algn="just">
              <a:lnSpc>
                <a:spcPct val="150000"/>
              </a:lnSpc>
              <a:buFont typeface="Wingdings" pitchFamily="2" charset="2"/>
              <a:buChar char="Ø"/>
            </a:pPr>
            <a:r>
              <a:rPr lang="fr-FR" sz="2400" b="1" i="1" dirty="0" smtClean="0"/>
              <a:t>Les résultats obtenus montrent bien que les modèles de Voigt, Hashin et Bache</a:t>
            </a:r>
            <a:r>
              <a:rPr lang="fr-FR" sz="2400" i="1" dirty="0" smtClean="0"/>
              <a:t> </a:t>
            </a:r>
            <a:r>
              <a:rPr lang="fr-FR" sz="2400" b="1" i="1" dirty="0" smtClean="0"/>
              <a:t>sont plus proche de celle de résultat expérimentale.</a:t>
            </a:r>
          </a:p>
          <a:p>
            <a:pPr algn="just">
              <a:lnSpc>
                <a:spcPct val="150000"/>
              </a:lnSpc>
              <a:buFont typeface="Wingdings" pitchFamily="2" charset="2"/>
              <a:buChar char="Ø"/>
            </a:pPr>
            <a:r>
              <a:rPr lang="fr-FR" sz="2400" b="1" i="1" dirty="0" smtClean="0"/>
              <a:t>Les résultats donnés, montrent que l’ajout de la poudrette de caoutchouc dans la matrice argileuse, réduit le module d’élasticité pour une teneur en caoutchouc allant de 0 à 50%.</a:t>
            </a:r>
          </a:p>
          <a:p>
            <a:endParaRPr lang="fr-FR" dirty="0"/>
          </a:p>
        </p:txBody>
      </p:sp>
      <p:sp>
        <p:nvSpPr>
          <p:cNvPr id="5" name="Line 10"/>
          <p:cNvSpPr>
            <a:spLocks noChangeShapeType="1"/>
          </p:cNvSpPr>
          <p:nvPr/>
        </p:nvSpPr>
        <p:spPr bwMode="auto">
          <a:xfrm>
            <a:off x="1928797" y="571480"/>
            <a:ext cx="4103687" cy="0"/>
          </a:xfrm>
          <a:prstGeom prst="line">
            <a:avLst/>
          </a:prstGeom>
          <a:noFill/>
          <a:ln w="3175">
            <a:solidFill>
              <a:srgbClr val="CC0099"/>
            </a:solidFill>
            <a:round/>
            <a:headEnd/>
            <a:tailEnd/>
          </a:ln>
          <a:effectLst/>
        </p:spPr>
        <p:txBody>
          <a:bodyPr wrap="none"/>
          <a:lstStyle/>
          <a:p>
            <a:endParaRPr lang="fr-FR"/>
          </a:p>
        </p:txBody>
      </p:sp>
      <p:sp>
        <p:nvSpPr>
          <p:cNvPr id="6" name="Oval 11"/>
          <p:cNvSpPr>
            <a:spLocks noChangeArrowheads="1"/>
          </p:cNvSpPr>
          <p:nvPr/>
        </p:nvSpPr>
        <p:spPr bwMode="auto">
          <a:xfrm>
            <a:off x="6000760" y="357166"/>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4</a:t>
            </a:r>
            <a:endParaRPr lang="fr-FR" sz="1400" b="1" dirty="0">
              <a:solidFill>
                <a:srgbClr val="000099"/>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2000" fill="hold"/>
                                        <p:tgtEl>
                                          <p:spTgt spid="6"/>
                                        </p:tgtEl>
                                        <p:attrNameLst>
                                          <p:attrName>ppt_w</p:attrName>
                                        </p:attrNameLst>
                                      </p:cBhvr>
                                      <p:tavLst>
                                        <p:tav tm="0">
                                          <p:val>
                                            <p:strVal val="#ppt_w"/>
                                          </p:val>
                                        </p:tav>
                                        <p:tav tm="100000">
                                          <p:val>
                                            <p:strVal val="#ppt_w"/>
                                          </p:val>
                                        </p:tav>
                                      </p:tavLst>
                                    </p:anim>
                                    <p:anim calcmode="lin" valueType="num">
                                      <p:cBhvr>
                                        <p:cTn id="12" dur="2000" fill="hold"/>
                                        <p:tgtEl>
                                          <p:spTgt spid="6"/>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ox(i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ox(in)">
                                      <p:cBhvr>
                                        <p:cTn id="2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6" grpId="0" animBg="1"/>
      <p:bldP spid="6"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5" y="-142900"/>
            <a:ext cx="8229600" cy="1143000"/>
          </a:xfrm>
        </p:spPr>
        <p:txBody>
          <a:bodyPr>
            <a:normAutofit/>
          </a:bodyPr>
          <a:lstStyle/>
          <a:p>
            <a:pPr algn="ctr"/>
            <a:r>
              <a:rPr lang="fr-FR" sz="2800" b="1" i="1" dirty="0" smtClean="0">
                <a:solidFill>
                  <a:schemeClr val="accent1"/>
                </a:solidFill>
                <a:latin typeface="Arial" charset="0"/>
                <a:ea typeface="+mn-ea"/>
                <a:cs typeface="+mn-cs"/>
              </a:rPr>
              <a:t>Conclusion :</a:t>
            </a:r>
          </a:p>
        </p:txBody>
      </p:sp>
      <p:sp>
        <p:nvSpPr>
          <p:cNvPr id="4" name="Line 31"/>
          <p:cNvSpPr>
            <a:spLocks noChangeShapeType="1"/>
          </p:cNvSpPr>
          <p:nvPr/>
        </p:nvSpPr>
        <p:spPr bwMode="auto">
          <a:xfrm>
            <a:off x="2786051" y="1071546"/>
            <a:ext cx="3429000" cy="0"/>
          </a:xfrm>
          <a:prstGeom prst="line">
            <a:avLst/>
          </a:prstGeom>
          <a:noFill/>
          <a:ln w="57150" cmpd="thinThick">
            <a:solidFill>
              <a:srgbClr val="CC00CC"/>
            </a:solidFill>
            <a:round/>
            <a:headEnd type="none" w="sm" len="sm"/>
            <a:tailEnd type="none" w="sm" len="sm"/>
          </a:ln>
          <a:effectLst/>
        </p:spPr>
        <p:txBody>
          <a:bodyPr/>
          <a:lstStyle/>
          <a:p>
            <a:endParaRPr lang="fr-FR"/>
          </a:p>
        </p:txBody>
      </p:sp>
      <p:sp>
        <p:nvSpPr>
          <p:cNvPr id="5" name="Espace réservé du contenu 4"/>
          <p:cNvSpPr>
            <a:spLocks noGrp="1"/>
          </p:cNvSpPr>
          <p:nvPr>
            <p:ph idx="1"/>
          </p:nvPr>
        </p:nvSpPr>
        <p:spPr>
          <a:xfrm>
            <a:off x="457200" y="1268760"/>
            <a:ext cx="8229600" cy="5055840"/>
          </a:xfrm>
        </p:spPr>
        <p:txBody>
          <a:bodyPr>
            <a:normAutofit/>
          </a:bodyPr>
          <a:lstStyle/>
          <a:p>
            <a:pPr algn="just">
              <a:lnSpc>
                <a:spcPct val="150000"/>
              </a:lnSpc>
              <a:buNone/>
            </a:pPr>
            <a:r>
              <a:rPr lang="fr-FR" sz="2000" b="1" i="1" dirty="0" smtClean="0"/>
              <a:t>visant à connaitre l’effet d’addition de la poudrette de caoutchouc issue des pneus usagés  sur les sols  gonflants</a:t>
            </a:r>
            <a:r>
              <a:rPr lang="fr-FR" dirty="0" smtClean="0"/>
              <a:t>. </a:t>
            </a:r>
          </a:p>
          <a:p>
            <a:pPr algn="just">
              <a:lnSpc>
                <a:spcPct val="150000"/>
              </a:lnSpc>
              <a:buFont typeface="Wingdings" pitchFamily="2" charset="2"/>
              <a:buChar char="Ø"/>
            </a:pPr>
            <a:r>
              <a:rPr lang="fr-FR" sz="2000" b="1" i="1" dirty="0" smtClean="0"/>
              <a:t>L’évaluation des paramètres de gonflement obtenus par les deux méthodes indirectes et directes sont très proches les unes des autres.</a:t>
            </a:r>
          </a:p>
          <a:p>
            <a:pPr lvl="0" algn="just">
              <a:lnSpc>
                <a:spcPct val="150000"/>
              </a:lnSpc>
              <a:buFont typeface="Wingdings" pitchFamily="2" charset="2"/>
              <a:buChar char="Ø"/>
            </a:pPr>
            <a:r>
              <a:rPr lang="fr-FR" sz="2000" b="1" i="1" dirty="0" smtClean="0"/>
              <a:t>Les résultats donnés, montrent que l’ajout de la poudrette de caoutchouc dans la matrice argileuse, réduit le module d’élasticité  les paramètres de gonflements  pour une teneur en caoutchouc allant de 0 à 50%.</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iterate type="lt">
                                    <p:tmPct val="5000"/>
                                  </p:iterate>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down)">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wipe(down)">
                                      <p:cBhvr>
                                        <p:cTn id="26" dur="500"/>
                                        <p:tgtEl>
                                          <p:spTgt spid="5">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
                                            <p:txEl>
                                              <p:pRg st="2" end="2"/>
                                            </p:txEl>
                                          </p:spTgt>
                                        </p:tgtEl>
                                        <p:attrNameLst>
                                          <p:attrName>style.visibility</p:attrName>
                                        </p:attrNameLst>
                                      </p:cBhvr>
                                      <p:to>
                                        <p:strVal val="visible"/>
                                      </p:to>
                                    </p:set>
                                    <p:animEffect transition="in" filter="wipe(down)">
                                      <p:cBhvr>
                                        <p:cTn id="31"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2000"/>
            <a:lum/>
          </a:blip>
          <a:srcRect/>
          <a:stretch>
            <a:fillRect l="-6000" r="-6000"/>
          </a:stretch>
        </a:blipFill>
        <a:effectLst/>
      </p:bgPr>
    </p:bg>
    <p:spTree>
      <p:nvGrpSpPr>
        <p:cNvPr id="1" name=""/>
        <p:cNvGrpSpPr/>
        <p:nvPr/>
      </p:nvGrpSpPr>
      <p:grpSpPr>
        <a:xfrm>
          <a:off x="0" y="0"/>
          <a:ext cx="0" cy="0"/>
          <a:chOff x="0" y="0"/>
          <a:chExt cx="0" cy="0"/>
        </a:xfrm>
      </p:grpSpPr>
      <p:sp>
        <p:nvSpPr>
          <p:cNvPr id="8" name="WordArt 2"/>
          <p:cNvSpPr>
            <a:spLocks noChangeArrowheads="1" noChangeShapeType="1" noTextEdit="1"/>
          </p:cNvSpPr>
          <p:nvPr/>
        </p:nvSpPr>
        <p:spPr bwMode="ltGray">
          <a:xfrm>
            <a:off x="714350" y="2357430"/>
            <a:ext cx="7786743" cy="2262190"/>
          </a:xfrm>
          <a:prstGeom prst="rect">
            <a:avLst/>
          </a:prstGeom>
        </p:spPr>
        <p:txBody>
          <a:bodyPr wrap="none" fromWordArt="1">
            <a:prstTxWarp prst="textPlain">
              <a:avLst>
                <a:gd name="adj" fmla="val 50000"/>
              </a:avLst>
            </a:prstTxWarp>
          </a:bodyPr>
          <a:lstStyle/>
          <a:p>
            <a:r>
              <a:rPr lang="ar-DZ" sz="3600"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عطر فمك بالصلاة على النبي</a:t>
            </a:r>
            <a:r>
              <a:rPr lang="fr-FR" sz="3600"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rPr>
              <a:t> </a:t>
            </a:r>
            <a:endParaRPr lang="fr-FR"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rial Black"/>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94" name="Line 10"/>
          <p:cNvSpPr>
            <a:spLocks noChangeShapeType="1"/>
          </p:cNvSpPr>
          <p:nvPr/>
        </p:nvSpPr>
        <p:spPr bwMode="auto">
          <a:xfrm>
            <a:off x="1258891" y="619125"/>
            <a:ext cx="4103687" cy="0"/>
          </a:xfrm>
          <a:prstGeom prst="line">
            <a:avLst/>
          </a:prstGeom>
          <a:noFill/>
          <a:ln w="3175">
            <a:solidFill>
              <a:srgbClr val="CC0099"/>
            </a:solidFill>
            <a:round/>
            <a:headEnd/>
            <a:tailEnd/>
          </a:ln>
          <a:effectLst/>
        </p:spPr>
        <p:txBody>
          <a:bodyPr wrap="none"/>
          <a:lstStyle/>
          <a:p>
            <a:endParaRPr lang="fr-FR" dirty="0"/>
          </a:p>
        </p:txBody>
      </p:sp>
      <p:sp>
        <p:nvSpPr>
          <p:cNvPr id="349196" name="Oval 12"/>
          <p:cNvSpPr>
            <a:spLocks noChangeArrowheads="1"/>
          </p:cNvSpPr>
          <p:nvPr/>
        </p:nvSpPr>
        <p:spPr bwMode="auto">
          <a:xfrm>
            <a:off x="5580065" y="403227"/>
            <a:ext cx="3024187" cy="415925"/>
          </a:xfrm>
          <a:prstGeom prst="ellipse">
            <a:avLst/>
          </a:prstGeom>
          <a:solidFill>
            <a:srgbClr val="66CCFF"/>
          </a:solidFill>
          <a:ln w="3175" algn="ctr">
            <a:solidFill>
              <a:srgbClr val="CC0099"/>
            </a:solidFill>
            <a:round/>
            <a:headEnd/>
            <a:tailEnd/>
          </a:ln>
          <a:effectLst/>
        </p:spPr>
        <p:txBody>
          <a:bodyPr wrap="none" anchor="ctr"/>
          <a:lstStyle/>
          <a:p>
            <a:r>
              <a:rPr lang="fr-FR" sz="1600" b="1" dirty="0" smtClean="0">
                <a:solidFill>
                  <a:srgbClr val="000099"/>
                </a:solidFill>
              </a:rPr>
              <a:t>Introduction générale</a:t>
            </a:r>
            <a:endParaRPr lang="fr-FR" sz="1600" b="1" dirty="0">
              <a:solidFill>
                <a:srgbClr val="000099"/>
              </a:solidFill>
            </a:endParaRPr>
          </a:p>
        </p:txBody>
      </p:sp>
      <p:sp>
        <p:nvSpPr>
          <p:cNvPr id="7" name="Espace réservé du contenu 2"/>
          <p:cNvSpPr txBox="1">
            <a:spLocks/>
          </p:cNvSpPr>
          <p:nvPr/>
        </p:nvSpPr>
        <p:spPr>
          <a:xfrm>
            <a:off x="539552" y="1196752"/>
            <a:ext cx="8229600" cy="4389120"/>
          </a:xfrm>
          <a:prstGeom prst="rect">
            <a:avLst/>
          </a:prstGeom>
        </p:spPr>
        <p:txBody>
          <a:bodyPr>
            <a:normAutofit fontScale="55000" lnSpcReduction="20000"/>
          </a:bodyPr>
          <a:lstStyle/>
          <a:p>
            <a:pPr marL="274320" indent="-274320" algn="just" eaLnBrk="1" fontAlgn="auto" hangingPunct="1">
              <a:lnSpc>
                <a:spcPct val="150000"/>
              </a:lnSpc>
              <a:spcBef>
                <a:spcPct val="20000"/>
              </a:spcBef>
              <a:spcAft>
                <a:spcPts val="0"/>
              </a:spcAft>
              <a:buClr>
                <a:schemeClr val="accent3"/>
              </a:buClr>
              <a:buSzPct val="95000"/>
              <a:defRPr/>
            </a:pPr>
            <a:r>
              <a:rPr kumimoji="0" lang="fr-FR" sz="3600" b="1" i="1" u="none" strike="noStrike" kern="1200" cap="none" spc="0" normalizeH="0" baseline="0" noProof="0" dirty="0" smtClean="0">
                <a:ln>
                  <a:noFill/>
                </a:ln>
                <a:solidFill>
                  <a:schemeClr val="tx1"/>
                </a:solidFill>
                <a:effectLst/>
                <a:uLnTx/>
                <a:uFillTx/>
                <a:latin typeface="+mn-lt"/>
                <a:ea typeface="+mn-ea"/>
                <a:cs typeface="+mn-cs"/>
              </a:rPr>
              <a:t>   Devant l’importance de la protection et la conservation de l’environnement, incite plusieurs chercheurs, à se pencher sur </a:t>
            </a:r>
            <a:r>
              <a:rPr lang="fr-FR" sz="3600" b="1" i="1" dirty="0" smtClean="0">
                <a:latin typeface="+mn-lt"/>
              </a:rPr>
              <a:t>l’utilisation des pneumatiques usagés dans le domaine du génie civil. Dans ce mémoire est une étude comparative entre </a:t>
            </a:r>
            <a:r>
              <a:rPr lang="fr-FR" sz="3600" b="1" i="1" dirty="0" err="1" smtClean="0">
                <a:latin typeface="+mn-lt"/>
              </a:rPr>
              <a:t>experementale</a:t>
            </a:r>
            <a:r>
              <a:rPr lang="fr-FR" sz="3600" b="1" i="1" dirty="0" smtClean="0">
                <a:latin typeface="+mn-lt"/>
              </a:rPr>
              <a:t> </a:t>
            </a:r>
            <a:r>
              <a:rPr lang="fr-FR" sz="3600" b="1" i="1" dirty="0" smtClean="0">
                <a:latin typeface="+mn-lt"/>
              </a:rPr>
              <a:t>et l’analyse utilisant les lois des mélanges, sera d’abord aborder, pour ensuite comparer ces résultats aux résultats d’une compagne expérimentale a été fait. En utilisant le programme (Scilab) pour estimer les paramètres de gonflement et le module de Young effectif des composites [sols (matrice) + fibre de caoutchouc (renfort)].</a:t>
            </a:r>
          </a:p>
          <a:p>
            <a:pPr marL="274320" lvl="0" indent="-274320" algn="just" eaLnBrk="1" fontAlgn="auto" hangingPunct="1">
              <a:lnSpc>
                <a:spcPct val="150000"/>
              </a:lnSpc>
              <a:spcBef>
                <a:spcPct val="20000"/>
              </a:spcBef>
              <a:spcAft>
                <a:spcPts val="0"/>
              </a:spcAft>
              <a:buClr>
                <a:schemeClr val="accent3"/>
              </a:buClr>
              <a:buSzPct val="95000"/>
              <a:defRPr/>
            </a:pPr>
            <a:r>
              <a:rPr lang="fr-FR" sz="2600" b="1" i="1" dirty="0" smtClean="0">
                <a:latin typeface="+mn-lt"/>
              </a:rPr>
              <a:t>  </a:t>
            </a:r>
            <a:endParaRPr lang="fr-FR" sz="2600" b="1" i="1" dirty="0">
              <a:latin typeface="+mn-lt"/>
            </a:endParaRPr>
          </a:p>
        </p:txBody>
      </p:sp>
    </p:spTree>
    <p:custDataLst>
      <p:tags r:id="rId1"/>
    </p:custDataLst>
  </p:cSld>
  <p:clrMapOvr>
    <a:masterClrMapping/>
  </p:clrMapOvr>
  <p:transition advTm="10937">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91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9194"/>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349196"/>
                                        </p:tgtEl>
                                        <p:attrNameLst>
                                          <p:attrName>style.visibility</p:attrName>
                                        </p:attrNameLst>
                                      </p:cBhvr>
                                      <p:to>
                                        <p:strVal val="visible"/>
                                      </p:to>
                                    </p:set>
                                    <p:anim calcmode="lin" valueType="num">
                                      <p:cBhvr>
                                        <p:cTn id="11" dur="3000" fill="hold"/>
                                        <p:tgtEl>
                                          <p:spTgt spid="349196"/>
                                        </p:tgtEl>
                                        <p:attrNameLst>
                                          <p:attrName>ppt_w</p:attrName>
                                        </p:attrNameLst>
                                      </p:cBhvr>
                                      <p:tavLst>
                                        <p:tav tm="0">
                                          <p:val>
                                            <p:strVal val="#ppt_w"/>
                                          </p:val>
                                        </p:tav>
                                        <p:tav tm="100000">
                                          <p:val>
                                            <p:strVal val="#ppt_w"/>
                                          </p:val>
                                        </p:tav>
                                      </p:tavLst>
                                    </p:anim>
                                    <p:anim calcmode="lin" valueType="num">
                                      <p:cBhvr>
                                        <p:cTn id="12" dur="3000" fill="hold"/>
                                        <p:tgtEl>
                                          <p:spTgt spid="349196"/>
                                        </p:tgtEl>
                                        <p:attrNameLst>
                                          <p:attrName>ppt_h</p:attrName>
                                        </p:attrNameLst>
                                      </p:cBhvr>
                                      <p:tavLst>
                                        <p:tav tm="0" fmla="#ppt_h*sin(2.5*pi*$)">
                                          <p:val>
                                            <p:fltVal val="0"/>
                                          </p:val>
                                        </p:tav>
                                        <p:tav tm="100000">
                                          <p:val>
                                            <p:fltVal val="1"/>
                                          </p:val>
                                        </p:tav>
                                      </p:tavLst>
                                    </p:anim>
                                  </p:childTnLst>
                                </p:cTn>
                              </p:par>
                            </p:childTnLst>
                          </p:cTn>
                        </p:par>
                        <p:par>
                          <p:cTn id="13" fill="hold">
                            <p:stCondLst>
                              <p:cond delay="3000"/>
                            </p:stCondLst>
                            <p:childTnLst>
                              <p:par>
                                <p:cTn id="14" presetID="8" presetClass="entr" presetSubtype="16" fill="hold" grpId="0" nodeType="afterEffect">
                                  <p:stCondLst>
                                    <p:cond delay="2000"/>
                                  </p:stCondLst>
                                  <p:iterate type="wd">
                                    <p:tmPct val="14000"/>
                                  </p:iterate>
                                  <p:childTnLst>
                                    <p:set>
                                      <p:cBhvr>
                                        <p:cTn id="15" dur="1" fill="hold">
                                          <p:stCondLst>
                                            <p:cond delay="0"/>
                                          </p:stCondLst>
                                        </p:cTn>
                                        <p:tgtEl>
                                          <p:spTgt spid="7">
                                            <p:txEl>
                                              <p:pRg st="0" end="0"/>
                                            </p:txEl>
                                          </p:spTgt>
                                        </p:tgtEl>
                                        <p:attrNameLst>
                                          <p:attrName>style.visibility</p:attrName>
                                        </p:attrNameLst>
                                      </p:cBhvr>
                                      <p:to>
                                        <p:strVal val="visible"/>
                                      </p:to>
                                    </p:set>
                                    <p:animEffect transition="in" filter="diamond(in)">
                                      <p:cBhvr>
                                        <p:cTn id="16" dur="2000"/>
                                        <p:tgtEl>
                                          <p:spTgt spid="7">
                                            <p:txEl>
                                              <p:pRg st="0" end="0"/>
                                            </p:txEl>
                                          </p:spTgt>
                                        </p:tgtEl>
                                      </p:cBhvr>
                                    </p:animEffect>
                                  </p:childTnLst>
                                </p:cTn>
                              </p:par>
                            </p:childTnLst>
                          </p:cTn>
                        </p:par>
                        <p:par>
                          <p:cTn id="17" fill="hold">
                            <p:stCondLst>
                              <p:cond delay="34440"/>
                            </p:stCondLst>
                            <p:childTnLst>
                              <p:par>
                                <p:cTn id="18" presetID="8" presetClass="entr" presetSubtype="16" fill="hold" grpId="0" nodeType="afterEffect">
                                  <p:stCondLst>
                                    <p:cond delay="2000"/>
                                  </p:stCondLst>
                                  <p:iterate type="wd">
                                    <p:tmPct val="14000"/>
                                  </p:iterate>
                                  <p:childTnLst>
                                    <p:set>
                                      <p:cBhvr>
                                        <p:cTn id="19" dur="1" fill="hold">
                                          <p:stCondLst>
                                            <p:cond delay="0"/>
                                          </p:stCondLst>
                                        </p:cTn>
                                        <p:tgtEl>
                                          <p:spTgt spid="7">
                                            <p:txEl>
                                              <p:pRg st="1" end="1"/>
                                            </p:txEl>
                                          </p:spTgt>
                                        </p:tgtEl>
                                        <p:attrNameLst>
                                          <p:attrName>style.visibility</p:attrName>
                                        </p:attrNameLst>
                                      </p:cBhvr>
                                      <p:to>
                                        <p:strVal val="visible"/>
                                      </p:to>
                                    </p:set>
                                    <p:animEffect transition="in" filter="diamond(in)">
                                      <p:cBhvr>
                                        <p:cTn id="20"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94" grpId="0" animBg="1"/>
      <p:bldP spid="349196" grpId="0" animBg="1"/>
      <p:bldP spid="349196" grpId="1" animBg="1"/>
      <p:bldP spid="7" grpId="0" build="p" advAuto="200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428604"/>
            <a:ext cx="8507288" cy="5786478"/>
          </a:xfrm>
        </p:spPr>
        <p:txBody>
          <a:bodyPr>
            <a:normAutofit fontScale="25000" lnSpcReduction="20000"/>
          </a:bodyPr>
          <a:lstStyle/>
          <a:p>
            <a:pPr>
              <a:buNone/>
            </a:pPr>
            <a:endParaRPr lang="fr-FR" sz="4300" dirty="0" smtClean="0"/>
          </a:p>
          <a:p>
            <a:pPr>
              <a:buNone/>
            </a:pPr>
            <a:endParaRPr lang="fr-FR" sz="4300" dirty="0" smtClean="0"/>
          </a:p>
          <a:p>
            <a:pPr>
              <a:buNone/>
            </a:pPr>
            <a:r>
              <a:rPr lang="fr-FR" sz="5600" b="1" dirty="0" smtClean="0"/>
              <a:t>// Gonflement</a:t>
            </a:r>
          </a:p>
          <a:p>
            <a:pPr>
              <a:buNone/>
            </a:pPr>
            <a:r>
              <a:rPr lang="fr-FR" sz="5600" b="1" dirty="0" smtClean="0"/>
              <a:t>clc</a:t>
            </a:r>
          </a:p>
          <a:p>
            <a:pPr>
              <a:buNone/>
            </a:pPr>
            <a:r>
              <a:rPr lang="fr-FR" sz="5600" b="1" dirty="0" smtClean="0"/>
              <a:t>clearglobal</a:t>
            </a:r>
          </a:p>
          <a:p>
            <a:pPr>
              <a:buNone/>
            </a:pPr>
            <a:r>
              <a:rPr lang="fr-FR" sz="5600" b="1" dirty="0" smtClean="0"/>
              <a:t>texte=x_dialog (["Indice de plasticité Ip(%)"],"");</a:t>
            </a:r>
          </a:p>
          <a:p>
            <a:pPr>
              <a:buNone/>
            </a:pPr>
            <a:r>
              <a:rPr lang="fr-FR" sz="5600" b="1" dirty="0" smtClean="0"/>
              <a:t>Ip=evstr (texte) </a:t>
            </a:r>
          </a:p>
          <a:p>
            <a:pPr>
              <a:buNone/>
            </a:pPr>
            <a:r>
              <a:rPr lang="fr-FR" sz="5600" b="1" dirty="0" smtClean="0"/>
              <a:t>texte=x_dialog (["limite de liquidité et Wl"],"");</a:t>
            </a:r>
          </a:p>
          <a:p>
            <a:pPr>
              <a:buNone/>
            </a:pPr>
            <a:r>
              <a:rPr lang="fr-FR" sz="5600" b="1" dirty="0" smtClean="0"/>
              <a:t>Wl=evstr (texte)</a:t>
            </a:r>
          </a:p>
          <a:p>
            <a:pPr>
              <a:buNone/>
            </a:pPr>
            <a:r>
              <a:rPr lang="fr-FR" sz="5600" b="1" dirty="0" smtClean="0"/>
              <a:t>texte=x_dialog (["La teneur en eau Wn"],"");</a:t>
            </a:r>
          </a:p>
          <a:p>
            <a:pPr>
              <a:buNone/>
            </a:pPr>
            <a:r>
              <a:rPr lang="fr-FR" sz="5600" b="1" dirty="0" smtClean="0"/>
              <a:t>Wn=evstr (texte)</a:t>
            </a:r>
          </a:p>
          <a:p>
            <a:pPr>
              <a:buNone/>
            </a:pPr>
            <a:r>
              <a:rPr lang="fr-FR" sz="5600" b="1" dirty="0" smtClean="0"/>
              <a:t>texte=x_dialog (["Le poids volumique sec gamad (kn/m3)"],"");</a:t>
            </a:r>
          </a:p>
          <a:p>
            <a:pPr>
              <a:buNone/>
            </a:pPr>
            <a:r>
              <a:rPr lang="fr-FR" sz="5600" b="1" dirty="0" smtClean="0"/>
              <a:t>gamad=evstr (texte)</a:t>
            </a:r>
          </a:p>
          <a:p>
            <a:pPr>
              <a:buNone/>
            </a:pPr>
            <a:r>
              <a:rPr lang="fr-FR" sz="5600" b="1" dirty="0" smtClean="0"/>
              <a:t>texte=x_dialog (["La profondeur prélèvement des échantillons Z(m)"],"");</a:t>
            </a:r>
          </a:p>
          <a:p>
            <a:pPr>
              <a:buNone/>
            </a:pPr>
            <a:r>
              <a:rPr lang="fr-FR" sz="5600" b="1" dirty="0" smtClean="0"/>
              <a:t>Z=evstr (texte)</a:t>
            </a:r>
          </a:p>
          <a:p>
            <a:pPr>
              <a:buNone/>
            </a:pPr>
            <a:r>
              <a:rPr lang="fr-FR" sz="5600" b="1" dirty="0" smtClean="0"/>
              <a:t>texte=x_dialog (["L activité d argile A"],"");</a:t>
            </a:r>
          </a:p>
          <a:p>
            <a:pPr>
              <a:buNone/>
            </a:pPr>
            <a:r>
              <a:rPr lang="fr-FR" sz="5600" b="1" dirty="0" smtClean="0"/>
              <a:t>A=evstr (texte)</a:t>
            </a:r>
          </a:p>
          <a:p>
            <a:pPr>
              <a:buNone/>
            </a:pPr>
            <a:r>
              <a:rPr lang="fr-FR" sz="5600" b="1" dirty="0" smtClean="0"/>
              <a:t>texte=x_dialog (["La teneur en argile C(%)"],"");</a:t>
            </a:r>
          </a:p>
          <a:p>
            <a:pPr>
              <a:buNone/>
            </a:pPr>
            <a:r>
              <a:rPr lang="fr-FR" sz="5600" b="1" dirty="0" smtClean="0"/>
              <a:t>C=evstr (texte)</a:t>
            </a:r>
          </a:p>
          <a:p>
            <a:pPr>
              <a:buNone/>
            </a:pPr>
            <a:r>
              <a:rPr lang="fr-FR" sz="5600" b="1" dirty="0" smtClean="0"/>
              <a:t>texte=x_dialog (["Indice des vide initial e0"],"");</a:t>
            </a:r>
          </a:p>
          <a:p>
            <a:pPr>
              <a:buNone/>
            </a:pPr>
            <a:r>
              <a:rPr lang="fr-FR" sz="5600" b="1" dirty="0" smtClean="0"/>
              <a:t>e0=evstr (texte)</a:t>
            </a:r>
          </a:p>
          <a:p>
            <a:pPr>
              <a:buNone/>
            </a:pPr>
            <a:r>
              <a:rPr lang="fr-FR" sz="5600" b="1" dirty="0" smtClean="0"/>
              <a:t>close</a:t>
            </a:r>
          </a:p>
          <a:p>
            <a:pPr>
              <a:buNone/>
            </a:pPr>
            <a:r>
              <a:rPr lang="fr-FR" sz="5600" b="1" dirty="0" smtClean="0"/>
              <a:t> //constante</a:t>
            </a:r>
          </a:p>
          <a:p>
            <a:pPr>
              <a:buNone/>
            </a:pPr>
            <a:r>
              <a:rPr lang="fr-FR" sz="5600" b="1" dirty="0" smtClean="0"/>
              <a:t>M=1</a:t>
            </a:r>
          </a:p>
          <a:p>
            <a:endParaRPr lang="fr-FR" sz="3700" b="1" dirty="0" smtClean="0"/>
          </a:p>
          <a:p>
            <a:pPr>
              <a:buNone/>
            </a:pPr>
            <a:r>
              <a:rPr lang="en-US" sz="3000" b="1" dirty="0" smtClean="0"/>
              <a:t>        </a:t>
            </a:r>
            <a:endParaRPr lang="fr-FR" sz="3000" b="1" dirty="0" smtClean="0"/>
          </a:p>
          <a:p>
            <a:pPr>
              <a:buNone/>
            </a:pPr>
            <a:endParaRPr lang="fr-FR" sz="3000" b="1" dirty="0" smtClean="0"/>
          </a:p>
          <a:p>
            <a:pPr>
              <a:buNone/>
            </a:pPr>
            <a:r>
              <a:rPr lang="en-US" sz="3000" dirty="0" smtClean="0"/>
              <a:t>    </a:t>
            </a:r>
            <a:endParaRPr lang="fr-FR" sz="3000" dirty="0" smtClean="0"/>
          </a:p>
        </p:txBody>
      </p:sp>
      <p:sp>
        <p:nvSpPr>
          <p:cNvPr id="7" name="Oval 11"/>
          <p:cNvSpPr>
            <a:spLocks noChangeArrowheads="1"/>
          </p:cNvSpPr>
          <p:nvPr/>
        </p:nvSpPr>
        <p:spPr bwMode="auto">
          <a:xfrm>
            <a:off x="6228184" y="0"/>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a:t>
            </a:r>
            <a:endParaRPr lang="fr-FR" sz="1400" b="1" dirty="0">
              <a:solidFill>
                <a:srgbClr val="000099"/>
              </a:solidFill>
            </a:endParaRPr>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00042"/>
            <a:ext cx="8229600" cy="6097310"/>
          </a:xfrm>
        </p:spPr>
        <p:txBody>
          <a:bodyPr>
            <a:noAutofit/>
          </a:bodyPr>
          <a:lstStyle/>
          <a:p>
            <a:pPr>
              <a:buNone/>
            </a:pPr>
            <a:endParaRPr lang="en-US" sz="1200" b="1" dirty="0" smtClean="0"/>
          </a:p>
          <a:p>
            <a:pPr>
              <a:buNone/>
            </a:pPr>
            <a:r>
              <a:rPr lang="fr-FR" sz="1200" b="1" dirty="0" smtClean="0"/>
              <a:t> </a:t>
            </a:r>
            <a:r>
              <a:rPr lang="en-US" sz="1200" b="1" dirty="0" smtClean="0"/>
              <a:t>//</a:t>
            </a:r>
            <a:r>
              <a:rPr lang="en-US" sz="1400" b="1" dirty="0" smtClean="0"/>
              <a:t>Seed et al.1</a:t>
            </a:r>
            <a:endParaRPr lang="fr-FR" sz="1400" b="1" dirty="0" smtClean="0"/>
          </a:p>
          <a:p>
            <a:pPr>
              <a:buNone/>
            </a:pPr>
            <a:r>
              <a:rPr lang="en-US" sz="1400" b="1" dirty="0" smtClean="0"/>
              <a:t> </a:t>
            </a:r>
            <a:endParaRPr lang="fr-FR" sz="1400" b="1" dirty="0" smtClean="0"/>
          </a:p>
          <a:p>
            <a:pPr>
              <a:buNone/>
            </a:pPr>
            <a:r>
              <a:rPr lang="en-US" sz="1400" b="1" dirty="0" smtClean="0"/>
              <a:t>     S1= ((0.1670877*A).*C+0.8221577)</a:t>
            </a:r>
            <a:endParaRPr lang="fr-FR" sz="1400" b="1" dirty="0" smtClean="0"/>
          </a:p>
          <a:p>
            <a:pPr>
              <a:buNone/>
            </a:pPr>
            <a:r>
              <a:rPr lang="en-US" sz="1400" b="1" dirty="0" smtClean="0"/>
              <a:t>  </a:t>
            </a:r>
            <a:endParaRPr lang="fr-FR" sz="1400" b="1" dirty="0" smtClean="0"/>
          </a:p>
          <a:p>
            <a:pPr>
              <a:buNone/>
            </a:pPr>
            <a:r>
              <a:rPr lang="en-US" sz="1400" b="1" dirty="0" smtClean="0"/>
              <a:t>     S2=2.16*10^ (-3)*(Ip) ^ (2.44)</a:t>
            </a:r>
            <a:endParaRPr lang="fr-FR" sz="1400" b="1" dirty="0" smtClean="0"/>
          </a:p>
          <a:p>
            <a:pPr>
              <a:buNone/>
            </a:pPr>
            <a:r>
              <a:rPr lang="en-US" sz="1400" b="1" dirty="0" smtClean="0"/>
              <a:t>  </a:t>
            </a:r>
            <a:endParaRPr lang="fr-FR" sz="1400" b="1" dirty="0" smtClean="0"/>
          </a:p>
          <a:p>
            <a:pPr>
              <a:buNone/>
            </a:pPr>
            <a:r>
              <a:rPr lang="en-US" sz="1200" b="1" dirty="0" smtClean="0"/>
              <a:t>  //Nayak et Christensen </a:t>
            </a:r>
            <a:endParaRPr lang="fr-FR" sz="1200" b="1" dirty="0" smtClean="0"/>
          </a:p>
          <a:p>
            <a:pPr>
              <a:buNone/>
            </a:pPr>
            <a:r>
              <a:rPr lang="en-US" sz="1200" b="1" dirty="0" smtClean="0"/>
              <a:t> </a:t>
            </a:r>
            <a:endParaRPr lang="fr-FR" sz="1200" b="1" dirty="0" smtClean="0"/>
          </a:p>
          <a:p>
            <a:pPr>
              <a:buNone/>
            </a:pPr>
            <a:r>
              <a:rPr lang="en-US" sz="1200" b="1" dirty="0" smtClean="0"/>
              <a:t>    S3= (0.0229*(Ip)*1.451).*C/Wn+6.38</a:t>
            </a:r>
            <a:endParaRPr lang="fr-FR" sz="1200" b="1" dirty="0" smtClean="0"/>
          </a:p>
          <a:p>
            <a:pPr>
              <a:buNone/>
            </a:pPr>
            <a:r>
              <a:rPr lang="en-US" sz="1200" b="1" dirty="0" smtClean="0"/>
              <a:t>    </a:t>
            </a:r>
            <a:endParaRPr lang="fr-FR" sz="1200" b="1" dirty="0" smtClean="0"/>
          </a:p>
          <a:p>
            <a:pPr>
              <a:buNone/>
            </a:pPr>
            <a:r>
              <a:rPr lang="en-US" sz="1200" b="1" dirty="0" smtClean="0"/>
              <a:t>   //Vijasyvergiya et Ghazzaly</a:t>
            </a:r>
          </a:p>
          <a:p>
            <a:endParaRPr lang="en-US" sz="1200" b="1" dirty="0" smtClean="0"/>
          </a:p>
          <a:p>
            <a:pPr>
              <a:buNone/>
            </a:pPr>
            <a:r>
              <a:rPr lang="en-US" sz="1200" b="1" dirty="0" smtClean="0"/>
              <a:t> </a:t>
            </a:r>
            <a:r>
              <a:rPr lang="en-US" sz="1400" b="1" dirty="0" smtClean="0"/>
              <a:t>S4=10^ (0.320102564*gamad+0.0333333333*Wl-0.051282051*Wn-6.692307692) </a:t>
            </a:r>
            <a:endParaRPr lang="fr-FR" sz="1400" b="1" dirty="0" smtClean="0"/>
          </a:p>
          <a:p>
            <a:pPr>
              <a:buNone/>
            </a:pPr>
            <a:r>
              <a:rPr lang="en-US" sz="1400" b="1" dirty="0" smtClean="0"/>
              <a:t>    </a:t>
            </a:r>
            <a:endParaRPr lang="fr-FR" sz="1400" b="1" dirty="0" smtClean="0"/>
          </a:p>
          <a:p>
            <a:pPr>
              <a:buNone/>
            </a:pPr>
            <a:r>
              <a:rPr lang="en-US" sz="1400" b="1" dirty="0" smtClean="0"/>
              <a:t>    S5=10^ (0.03333333*Wl-0.08333333*Wn+0.458333333)</a:t>
            </a:r>
            <a:endParaRPr lang="fr-FR" sz="1400" b="1" dirty="0" smtClean="0"/>
          </a:p>
          <a:p>
            <a:pPr>
              <a:buNone/>
            </a:pPr>
            <a:r>
              <a:rPr lang="en-US" sz="1400" b="1" dirty="0" smtClean="0"/>
              <a:t>    </a:t>
            </a:r>
            <a:endParaRPr lang="fr-FR" sz="1400" b="1" dirty="0" smtClean="0"/>
          </a:p>
          <a:p>
            <a:pPr>
              <a:buNone/>
            </a:pPr>
            <a:r>
              <a:rPr lang="en-US" sz="1400" b="1" dirty="0" smtClean="0"/>
              <a:t>  //Johnson et Snethen</a:t>
            </a:r>
            <a:endParaRPr lang="fr-FR" sz="1400" b="1" dirty="0" smtClean="0"/>
          </a:p>
          <a:p>
            <a:pPr>
              <a:buNone/>
            </a:pPr>
            <a:r>
              <a:rPr lang="en-US" sz="1400" b="1" dirty="0" smtClean="0"/>
              <a:t> </a:t>
            </a:r>
            <a:endParaRPr lang="fr-FR" sz="1400" b="1" dirty="0" smtClean="0"/>
          </a:p>
          <a:p>
            <a:pPr>
              <a:buNone/>
            </a:pPr>
            <a:r>
              <a:rPr lang="en-US" sz="1400" b="1" dirty="0" smtClean="0"/>
              <a:t>    S //Seed et al.2</a:t>
            </a:r>
            <a:endParaRPr lang="fr-FR" sz="1400" dirty="0" smtClean="0"/>
          </a:p>
          <a:p>
            <a:pPr>
              <a:buNone/>
            </a:pPr>
            <a:r>
              <a:rPr lang="en-US" sz="1400" b="1" dirty="0" smtClean="0"/>
              <a:t>     </a:t>
            </a:r>
            <a:endParaRPr lang="fr-FR" sz="1400" dirty="0" smtClean="0"/>
          </a:p>
          <a:p>
            <a:pPr>
              <a:buNone/>
            </a:pPr>
            <a:r>
              <a:rPr lang="en-US" sz="1400" b="1" dirty="0" smtClean="0"/>
              <a:t>   </a:t>
            </a:r>
            <a:r>
              <a:rPr lang="fr-FR" sz="1400" b="1" dirty="0" smtClean="0"/>
              <a:t>S7=0.1823723*Ip+0.4559623</a:t>
            </a:r>
            <a:endParaRPr lang="fr-FR" sz="1400" dirty="0" smtClean="0"/>
          </a:p>
          <a:p>
            <a:pPr>
              <a:buNone/>
            </a:pPr>
            <a:r>
              <a:rPr lang="fr-FR" sz="1400" b="1" dirty="0" smtClean="0"/>
              <a:t>     </a:t>
            </a:r>
            <a:endParaRPr lang="fr-FR" sz="1400" dirty="0" smtClean="0"/>
          </a:p>
          <a:p>
            <a:pPr>
              <a:buNone/>
            </a:pPr>
            <a:r>
              <a:rPr lang="fr-FR" sz="1400" b="1" dirty="0" smtClean="0"/>
              <a:t> // Bekkouche et Aissa Mamoune (2000) </a:t>
            </a:r>
            <a:endParaRPr lang="fr-FR" sz="1400" dirty="0" smtClean="0"/>
          </a:p>
          <a:p>
            <a:pPr>
              <a:buNone/>
            </a:pPr>
            <a:r>
              <a:rPr lang="fr-FR" sz="1200" b="1" dirty="0" smtClean="0"/>
              <a:t> </a:t>
            </a:r>
            <a:endParaRPr lang="fr-FR" sz="1200" dirty="0" smtClean="0"/>
          </a:p>
          <a:p>
            <a:pPr>
              <a:buNone/>
            </a:pPr>
            <a:r>
              <a:rPr lang="fr-FR" sz="1200" b="1" dirty="0" smtClean="0"/>
              <a:t> </a:t>
            </a:r>
            <a:endParaRPr lang="fr-FR" sz="1200" dirty="0" smtClean="0"/>
          </a:p>
          <a:p>
            <a:endParaRPr lang="fr-FR" sz="1200" dirty="0" smtClean="0"/>
          </a:p>
          <a:p>
            <a:endParaRPr lang="fr-FR" sz="1200" dirty="0"/>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ANNEXEII</a:t>
            </a:r>
            <a:endParaRPr lang="fr-FR" sz="1400" b="1" dirty="0">
              <a:solidFill>
                <a:srgbClr val="000099"/>
              </a:solidFill>
            </a:endParaRP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32656"/>
            <a:ext cx="8229600" cy="6525344"/>
          </a:xfrm>
        </p:spPr>
        <p:txBody>
          <a:bodyPr>
            <a:noAutofit/>
          </a:bodyPr>
          <a:lstStyle/>
          <a:p>
            <a:pPr>
              <a:buNone/>
            </a:pPr>
            <a:endParaRPr lang="fr-FR" sz="1200" dirty="0" smtClean="0"/>
          </a:p>
        </p:txBody>
      </p:sp>
      <p:sp>
        <p:nvSpPr>
          <p:cNvPr id="5" name="Oval 11"/>
          <p:cNvSpPr>
            <a:spLocks noChangeArrowheads="1"/>
          </p:cNvSpPr>
          <p:nvPr/>
        </p:nvSpPr>
        <p:spPr bwMode="auto">
          <a:xfrm>
            <a:off x="6215074" y="214290"/>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a:t>
            </a:r>
            <a:endParaRPr lang="fr-FR" sz="1400" b="1" dirty="0">
              <a:solidFill>
                <a:srgbClr val="000099"/>
              </a:solidFill>
            </a:endParaRPr>
          </a:p>
        </p:txBody>
      </p:sp>
      <p:sp>
        <p:nvSpPr>
          <p:cNvPr id="6" name="Rectangle 5"/>
          <p:cNvSpPr/>
          <p:nvPr/>
        </p:nvSpPr>
        <p:spPr>
          <a:xfrm>
            <a:off x="0" y="571480"/>
            <a:ext cx="7929618" cy="646331"/>
          </a:xfrm>
          <a:prstGeom prst="rect">
            <a:avLst/>
          </a:prstGeom>
        </p:spPr>
        <p:txBody>
          <a:bodyPr wrap="square">
            <a:spAutoFit/>
          </a:bodyPr>
          <a:lstStyle/>
          <a:p>
            <a:pPr algn="l"/>
            <a:r>
              <a:rPr lang="en-US" b="1" dirty="0" smtClean="0"/>
              <a:t>            </a:t>
            </a:r>
            <a:endParaRPr lang="fr-FR" dirty="0" smtClean="0"/>
          </a:p>
          <a:p>
            <a:r>
              <a:rPr lang="en-US" b="1" dirty="0" smtClean="0"/>
              <a:t> </a:t>
            </a:r>
            <a:endParaRPr lang="fr-FR" dirty="0"/>
          </a:p>
        </p:txBody>
      </p:sp>
      <p:sp>
        <p:nvSpPr>
          <p:cNvPr id="7" name="Rectangle 6"/>
          <p:cNvSpPr/>
          <p:nvPr/>
        </p:nvSpPr>
        <p:spPr>
          <a:xfrm>
            <a:off x="571472" y="571480"/>
            <a:ext cx="8143932" cy="5539978"/>
          </a:xfrm>
          <a:prstGeom prst="rect">
            <a:avLst/>
          </a:prstGeom>
        </p:spPr>
        <p:txBody>
          <a:bodyPr wrap="square">
            <a:spAutoFit/>
          </a:bodyPr>
          <a:lstStyle/>
          <a:p>
            <a:pPr algn="l"/>
            <a:r>
              <a:rPr lang="fr-FR" sz="1400" b="1" dirty="0" smtClean="0">
                <a:latin typeface="+mn-lt"/>
              </a:rPr>
              <a:t> </a:t>
            </a:r>
            <a:r>
              <a:rPr lang="en-US" sz="1400" b="1" dirty="0" smtClean="0">
                <a:latin typeface="+mn-lt"/>
              </a:rPr>
              <a:t>S8=10^ (-0.1*Z+1.06*A+0.22*gamad-0.04*Wn+0.82)</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//Komornik et David (1989)</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Ps1=10^ (2.08*WL+0.00688*gamad-2.96*Wn+0.132)</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//Vijasyvergiya et Ghazzaly</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Ps2=10^ (0.32*gamad+0.05416666*Wl-5.128205128)</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Ps3=10^ (0.03333333*Wl-0.2241666666*Wn+1.96666667)</a:t>
            </a:r>
            <a:endParaRPr lang="fr-FR" sz="1400" b="1" dirty="0" smtClean="0">
              <a:latin typeface="+mn-lt"/>
            </a:endParaRPr>
          </a:p>
          <a:p>
            <a:r>
              <a:rPr lang="en-US" sz="1400" b="1" dirty="0" smtClean="0">
                <a:latin typeface="+mn-lt"/>
              </a:rPr>
              <a:t>     </a:t>
            </a:r>
            <a:endParaRPr lang="fr-FR" sz="1400" b="1" dirty="0" smtClean="0">
              <a:latin typeface="+mn-lt"/>
            </a:endParaRPr>
          </a:p>
          <a:p>
            <a:pPr algn="l"/>
            <a:r>
              <a:rPr lang="en-US" sz="1400" b="1" dirty="0" smtClean="0">
                <a:latin typeface="+mn-lt"/>
              </a:rPr>
              <a:t> // Brackley (1975)  </a:t>
            </a:r>
            <a:endParaRPr lang="fr-FR" sz="1400" b="1" dirty="0" smtClean="0">
              <a:latin typeface="+mn-lt"/>
            </a:endParaRPr>
          </a:p>
          <a:p>
            <a:pPr algn="l"/>
            <a:r>
              <a:rPr lang="en-US" sz="1400" b="1" dirty="0" smtClean="0">
                <a:latin typeface="+mn-lt"/>
              </a:rPr>
              <a:t>     Ps4=10^ ((5.3-147)*(e0/Ip))</a:t>
            </a:r>
            <a:r>
              <a:rPr lang="fr-FR" sz="1400" b="1" dirty="0" smtClean="0">
                <a:latin typeface="+mn-lt"/>
              </a:rPr>
              <a:t> // David et Komornik (Bekkouche et al, 2000c)    </a:t>
            </a:r>
          </a:p>
          <a:p>
            <a:r>
              <a:rPr lang="fr-FR" sz="1400" b="1" dirty="0" smtClean="0">
                <a:latin typeface="+mn-lt"/>
              </a:rPr>
              <a:t>      </a:t>
            </a:r>
          </a:p>
          <a:p>
            <a:pPr algn="l"/>
            <a:r>
              <a:rPr lang="fr-FR" sz="1400" b="1" dirty="0" smtClean="0">
                <a:latin typeface="+mn-lt"/>
              </a:rPr>
              <a:t>     Ps5=10^ (0.0078182*Wl+0.006432451*gamad-0.00611536*Wn+1.1328183</a:t>
            </a:r>
            <a:r>
              <a:rPr lang="fr-FR" sz="1400" b="1" dirty="0" smtClean="0"/>
              <a:t>)</a:t>
            </a:r>
          </a:p>
          <a:p>
            <a:endParaRPr lang="fr-FR" sz="1400" b="1" dirty="0" smtClean="0"/>
          </a:p>
          <a:p>
            <a:pPr algn="l"/>
            <a:r>
              <a:rPr lang="fr-FR" sz="1400" b="1" dirty="0" smtClean="0"/>
              <a:t> //Bekkouche et Aissa Mamoune (2000)</a:t>
            </a:r>
          </a:p>
          <a:p>
            <a:r>
              <a:rPr lang="fr-FR" sz="1400" b="1" dirty="0" smtClean="0"/>
              <a:t> </a:t>
            </a:r>
          </a:p>
          <a:p>
            <a:pPr algn="l"/>
            <a:r>
              <a:rPr lang="fr-FR" sz="1400" b="1" dirty="0" smtClean="0"/>
              <a:t>     </a:t>
            </a:r>
            <a:r>
              <a:rPr lang="en-US" sz="1400" b="1" dirty="0" smtClean="0"/>
              <a:t>Ps6=10^ (0.01*Ip+1.26*gamad-0.008*Wn-0.1*M-2.179)</a:t>
            </a:r>
            <a:endParaRPr lang="fr-FR" sz="1400" b="1" dirty="0" smtClean="0"/>
          </a:p>
          <a:p>
            <a:r>
              <a:rPr lang="en-US" sz="1400" b="1" dirty="0" smtClean="0"/>
              <a:t>        </a:t>
            </a:r>
            <a:endParaRPr lang="fr-FR" sz="1400" b="1" dirty="0" smtClean="0"/>
          </a:p>
          <a:p>
            <a:pPr algn="l"/>
            <a:r>
              <a:rPr lang="en-US" sz="1400" b="1" dirty="0" smtClean="0"/>
              <a:t>     Ps7=10^ (-0.001*Wn.*Ip+0.024*WL+0.1*M-0.713)</a:t>
            </a:r>
            <a:endParaRPr lang="fr-FR" sz="1400" b="1" dirty="0" smtClean="0"/>
          </a:p>
          <a:p>
            <a:pPr algn="l"/>
            <a:endParaRPr lang="fr-FR" sz="1400" dirty="0" smtClean="0"/>
          </a:p>
          <a:p>
            <a:pPr algn="l"/>
            <a:endParaRPr lang="fr-FR" sz="1400" b="1" dirty="0" smtClean="0">
              <a:latin typeface="+mn-lt"/>
            </a:endParaRPr>
          </a:p>
          <a:p>
            <a:r>
              <a:rPr lang="en-US" b="1" dirty="0" smtClean="0"/>
              <a:t> </a:t>
            </a:r>
            <a:endParaRPr lang="fr-FR" dirty="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92697"/>
            <a:ext cx="8229600" cy="5631904"/>
          </a:xfrm>
        </p:spPr>
        <p:txBody>
          <a:bodyPr>
            <a:normAutofit/>
          </a:bodyPr>
          <a:lstStyle/>
          <a:p>
            <a:pPr>
              <a:buNone/>
            </a:pPr>
            <a:r>
              <a:rPr lang="en-US" sz="1500" b="1" dirty="0" smtClean="0"/>
              <a:t>      //end;</a:t>
            </a:r>
            <a:endParaRPr lang="fr-FR" sz="1500" b="1" dirty="0" smtClean="0"/>
          </a:p>
          <a:p>
            <a:pPr>
              <a:buNone/>
            </a:pPr>
            <a:r>
              <a:rPr lang="en-US" sz="1500" b="1" dirty="0" smtClean="0"/>
              <a:t> </a:t>
            </a:r>
            <a:endParaRPr lang="fr-FR" sz="1500" b="1" dirty="0" smtClean="0"/>
          </a:p>
          <a:p>
            <a:pPr>
              <a:buNone/>
            </a:pPr>
            <a:r>
              <a:rPr lang="en-US" sz="1500" b="1" dirty="0" smtClean="0"/>
              <a:t>     </a:t>
            </a:r>
            <a:r>
              <a:rPr lang="fr-FR" sz="1500" b="1" dirty="0" smtClean="0"/>
              <a:t>//end;</a:t>
            </a:r>
          </a:p>
          <a:p>
            <a:pPr>
              <a:buNone/>
            </a:pPr>
            <a:r>
              <a:rPr lang="fr-FR" sz="1500" b="1" dirty="0" smtClean="0"/>
              <a:t> </a:t>
            </a:r>
          </a:p>
          <a:p>
            <a:pPr>
              <a:buNone/>
            </a:pPr>
            <a:r>
              <a:rPr lang="fr-FR" sz="1500" b="1" dirty="0" smtClean="0"/>
              <a:t>     //else disp ("fin de programme");</a:t>
            </a:r>
          </a:p>
          <a:p>
            <a:pPr>
              <a:buNone/>
            </a:pPr>
            <a:r>
              <a:rPr lang="fr-FR" sz="1500" b="1" dirty="0" smtClean="0"/>
              <a:t> </a:t>
            </a:r>
          </a:p>
          <a:p>
            <a:pPr>
              <a:buNone/>
            </a:pPr>
            <a:r>
              <a:rPr lang="fr-FR" sz="1500" b="1" dirty="0" smtClean="0"/>
              <a:t>    </a:t>
            </a:r>
            <a:r>
              <a:rPr lang="en-US" sz="1500" b="1" dirty="0" smtClean="0"/>
              <a:t>//END</a:t>
            </a:r>
            <a:endParaRPr lang="fr-FR" sz="1500" b="1" dirty="0"/>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ANNEXEII</a:t>
            </a:r>
            <a:endParaRPr lang="fr-FR" sz="1400" b="1" dirty="0">
              <a:solidFill>
                <a:srgbClr val="000099"/>
              </a:solidFill>
            </a:endParaRP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92696"/>
            <a:ext cx="8229600" cy="5593824"/>
          </a:xfrm>
        </p:spPr>
        <p:txBody>
          <a:bodyPr>
            <a:normAutofit fontScale="32500" lnSpcReduction="20000"/>
          </a:bodyPr>
          <a:lstStyle/>
          <a:p>
            <a:pPr>
              <a:lnSpc>
                <a:spcPct val="170000"/>
              </a:lnSpc>
              <a:buNone/>
            </a:pPr>
            <a:r>
              <a:rPr lang="fr-FR" sz="3500" b="1" dirty="0" smtClean="0"/>
              <a:t>/// Modules d'élasticité effectifs des sol-fibres</a:t>
            </a:r>
            <a:endParaRPr lang="fr-FR" sz="3500" dirty="0" smtClean="0"/>
          </a:p>
          <a:p>
            <a:pPr>
              <a:lnSpc>
                <a:spcPct val="170000"/>
              </a:lnSpc>
              <a:buNone/>
            </a:pPr>
            <a:r>
              <a:rPr lang="en-US" sz="3500" b="1" dirty="0" smtClean="0"/>
              <a:t>clc, ///clear all, close all</a:t>
            </a:r>
            <a:endParaRPr lang="fr-FR" sz="3500" dirty="0" smtClean="0"/>
          </a:p>
          <a:p>
            <a:pPr>
              <a:lnSpc>
                <a:spcPct val="170000"/>
              </a:lnSpc>
              <a:buNone/>
            </a:pPr>
            <a:r>
              <a:rPr lang="en-US" sz="3500" b="1" dirty="0" smtClean="0"/>
              <a:t>clearglobal</a:t>
            </a:r>
            <a:endParaRPr lang="fr-FR" sz="3500" dirty="0" smtClean="0"/>
          </a:p>
          <a:p>
            <a:pPr>
              <a:lnSpc>
                <a:spcPct val="170000"/>
              </a:lnSpc>
              <a:buNone/>
            </a:pPr>
            <a:r>
              <a:rPr lang="fr-FR" sz="3500" b="1" dirty="0" smtClean="0"/>
              <a:t>texte=x_dialog(["Le module de YOUNG de la phase matrice (argile) Em (MPa)"],"");</a:t>
            </a:r>
            <a:endParaRPr lang="fr-FR" sz="3500" dirty="0" smtClean="0"/>
          </a:p>
          <a:p>
            <a:pPr>
              <a:lnSpc>
                <a:spcPct val="170000"/>
              </a:lnSpc>
              <a:buNone/>
            </a:pPr>
            <a:r>
              <a:rPr lang="fr-FR" sz="3500" b="1" dirty="0" smtClean="0"/>
              <a:t>Em=evstr(texte);</a:t>
            </a:r>
            <a:endParaRPr lang="fr-FR" sz="3500" dirty="0" smtClean="0"/>
          </a:p>
          <a:p>
            <a:pPr>
              <a:lnSpc>
                <a:spcPct val="170000"/>
              </a:lnSpc>
              <a:buNone/>
            </a:pPr>
            <a:r>
              <a:rPr lang="fr-FR" sz="3500" b="1" dirty="0" smtClean="0"/>
              <a:t>texte=x_dialog(["Le module de YOUNG de la phase renforcement (fibres de caoutchouc) Ea (MPa)"],"");</a:t>
            </a:r>
            <a:endParaRPr lang="fr-FR" sz="3500" dirty="0" smtClean="0"/>
          </a:p>
          <a:p>
            <a:pPr>
              <a:lnSpc>
                <a:spcPct val="170000"/>
              </a:lnSpc>
              <a:buNone/>
            </a:pPr>
            <a:r>
              <a:rPr lang="fr-FR" sz="3500" b="1" dirty="0" smtClean="0"/>
              <a:t>Ea=evstr (texte);</a:t>
            </a:r>
            <a:endParaRPr lang="fr-FR" sz="3500" dirty="0" smtClean="0"/>
          </a:p>
          <a:p>
            <a:pPr>
              <a:lnSpc>
                <a:spcPct val="170000"/>
              </a:lnSpc>
              <a:buNone/>
            </a:pPr>
            <a:r>
              <a:rPr lang="fr-FR" sz="3500" b="1" dirty="0" smtClean="0"/>
              <a:t>texte=x_dialog (["La fraction volumique de la phase matrice (argile) Vm (%)"],"");</a:t>
            </a:r>
            <a:endParaRPr lang="fr-FR" sz="3500" dirty="0" smtClean="0"/>
          </a:p>
          <a:p>
            <a:pPr>
              <a:lnSpc>
                <a:spcPct val="170000"/>
              </a:lnSpc>
              <a:buNone/>
            </a:pPr>
            <a:r>
              <a:rPr lang="fr-FR" sz="3500" b="1" dirty="0" smtClean="0"/>
              <a:t>Vm=evstr (texte);</a:t>
            </a:r>
            <a:endParaRPr lang="fr-FR" sz="3500" dirty="0" smtClean="0"/>
          </a:p>
          <a:p>
            <a:pPr>
              <a:lnSpc>
                <a:spcPct val="170000"/>
              </a:lnSpc>
              <a:buNone/>
            </a:pPr>
            <a:r>
              <a:rPr lang="fr-FR" sz="3500" b="1" dirty="0" smtClean="0"/>
              <a:t>texte=x_dialog(["la fraction volumique de la phase renforcement (fibres de caoutchouc)Va(%)"],"");</a:t>
            </a:r>
            <a:endParaRPr lang="fr-FR" sz="3500" dirty="0" smtClean="0"/>
          </a:p>
          <a:p>
            <a:pPr>
              <a:lnSpc>
                <a:spcPct val="170000"/>
              </a:lnSpc>
              <a:buNone/>
            </a:pPr>
            <a:r>
              <a:rPr lang="fr-FR" sz="3500" b="1" dirty="0" smtClean="0"/>
              <a:t>Va=evstr (texte);</a:t>
            </a:r>
            <a:endParaRPr lang="fr-FR" sz="3500" dirty="0" smtClean="0"/>
          </a:p>
          <a:p>
            <a:pPr>
              <a:lnSpc>
                <a:spcPct val="170000"/>
              </a:lnSpc>
              <a:buNone/>
            </a:pPr>
            <a:r>
              <a:rPr lang="fr-FR" sz="3500" b="1" dirty="0" smtClean="0"/>
              <a:t>   // Modèle de Voigt</a:t>
            </a:r>
            <a:endParaRPr lang="fr-FR" sz="3500" dirty="0" smtClean="0"/>
          </a:p>
          <a:p>
            <a:pPr>
              <a:lnSpc>
                <a:spcPct val="170000"/>
              </a:lnSpc>
              <a:buNone/>
            </a:pPr>
            <a:r>
              <a:rPr lang="fr-FR" sz="3500" b="1" dirty="0" smtClean="0"/>
              <a:t>    ECvoigt= (Em*Vm)+(Ea*Va);</a:t>
            </a:r>
            <a:endParaRPr lang="fr-FR" sz="3500" dirty="0" smtClean="0"/>
          </a:p>
          <a:p>
            <a:pPr>
              <a:lnSpc>
                <a:spcPct val="170000"/>
              </a:lnSpc>
              <a:buNone/>
            </a:pPr>
            <a:r>
              <a:rPr lang="fr-FR" sz="3500" b="1" dirty="0" smtClean="0"/>
              <a:t>    </a:t>
            </a:r>
            <a:r>
              <a:rPr lang="en-US" sz="3500" b="1" dirty="0" smtClean="0"/>
              <a:t>xset("window",1);</a:t>
            </a:r>
            <a:endParaRPr lang="fr-FR" sz="3500" dirty="0" smtClean="0"/>
          </a:p>
          <a:p>
            <a:pPr>
              <a:lnSpc>
                <a:spcPct val="170000"/>
              </a:lnSpc>
              <a:buNone/>
            </a:pPr>
            <a:r>
              <a:rPr lang="en-US" sz="3500" b="1" dirty="0" smtClean="0"/>
              <a:t>     plot (Va,ECvoigt,'bso-.');xgrid;</a:t>
            </a:r>
            <a:endParaRPr lang="fr-FR" sz="3500" dirty="0" smtClean="0"/>
          </a:p>
          <a:p>
            <a:pPr>
              <a:lnSpc>
                <a:spcPct val="170000"/>
              </a:lnSpc>
              <a:buNone/>
            </a:pPr>
            <a:r>
              <a:rPr lang="en-US" sz="3500" b="1" dirty="0" smtClean="0"/>
              <a:t>      </a:t>
            </a:r>
            <a:r>
              <a:rPr lang="fr-FR" sz="3500" b="1" dirty="0" smtClean="0"/>
              <a:t>xlabel ('Va');</a:t>
            </a:r>
            <a:endParaRPr lang="fr-FR" sz="3500" dirty="0" smtClean="0"/>
          </a:p>
          <a:p>
            <a:pPr>
              <a:lnSpc>
                <a:spcPct val="170000"/>
              </a:lnSpc>
              <a:buNone/>
            </a:pPr>
            <a:r>
              <a:rPr lang="fr-FR" sz="3500" b="1" dirty="0" smtClean="0"/>
              <a:t>   ylabel ('le module d élasticité effectif(MPA)');</a:t>
            </a:r>
            <a:endParaRPr lang="fr-FR" sz="3500" dirty="0" smtClean="0"/>
          </a:p>
          <a:p>
            <a:pPr>
              <a:lnSpc>
                <a:spcPct val="170000"/>
              </a:lnSpc>
              <a:buNone/>
            </a:pPr>
            <a:r>
              <a:rPr lang="fr-FR" sz="3500" b="1" dirty="0" smtClean="0"/>
              <a:t>     legend ('ECvoigt','ECreuss','ECHirsch','ECPopovics','ECHalpinTsai','ECHashin','ECBache', 1,1);</a:t>
            </a:r>
            <a:endParaRPr lang="fr-FR" sz="3500" dirty="0" smtClean="0"/>
          </a:p>
          <a:p>
            <a:pPr>
              <a:lnSpc>
                <a:spcPct val="170000"/>
              </a:lnSpc>
              <a:buNone/>
            </a:pPr>
            <a:r>
              <a:rPr lang="fr-FR" sz="3500" dirty="0" smtClean="0"/>
              <a:t>     </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III</a:t>
            </a:r>
            <a:endParaRPr lang="fr-FR" sz="1400" b="1" dirty="0">
              <a:solidFill>
                <a:srgbClr val="000099"/>
              </a:solidFill>
            </a:endParaRP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28670"/>
            <a:ext cx="8229600" cy="5395930"/>
          </a:xfrm>
        </p:spPr>
        <p:txBody>
          <a:bodyPr>
            <a:normAutofit fontScale="92500" lnSpcReduction="20000"/>
          </a:bodyPr>
          <a:lstStyle/>
          <a:p>
            <a:pPr>
              <a:lnSpc>
                <a:spcPct val="160000"/>
              </a:lnSpc>
              <a:buNone/>
            </a:pPr>
            <a:r>
              <a:rPr lang="fr-FR" sz="1400" b="1" dirty="0" smtClean="0"/>
              <a:t>mprintf("\n\r Va = %g", Va); mprintf("\n\r ECVoigt = %g", ECvoigt); // %g pour les réels</a:t>
            </a:r>
          </a:p>
          <a:p>
            <a:pPr>
              <a:lnSpc>
                <a:spcPct val="160000"/>
              </a:lnSpc>
              <a:buNone/>
            </a:pPr>
            <a:r>
              <a:rPr lang="fr-FR" sz="1400" b="1" dirty="0" smtClean="0"/>
              <a:t>      // Modèle de Reuss</a:t>
            </a:r>
          </a:p>
          <a:p>
            <a:pPr>
              <a:lnSpc>
                <a:spcPct val="160000"/>
              </a:lnSpc>
              <a:buNone/>
            </a:pPr>
            <a:r>
              <a:rPr lang="fr-FR" sz="1400" b="1" dirty="0" smtClean="0"/>
              <a:t>         ECreuss= (Vm/Em)+(Va/Ea);</a:t>
            </a:r>
          </a:p>
          <a:p>
            <a:pPr>
              <a:lnSpc>
                <a:spcPct val="160000"/>
              </a:lnSpc>
              <a:buNone/>
            </a:pPr>
            <a:r>
              <a:rPr lang="fr-FR" sz="1400" b="1" dirty="0" smtClean="0"/>
              <a:t>         </a:t>
            </a:r>
            <a:r>
              <a:rPr lang="en-US" sz="1400" b="1" dirty="0" smtClean="0"/>
              <a:t>xset ("window",1);</a:t>
            </a:r>
            <a:endParaRPr lang="fr-FR" sz="1400" b="1" dirty="0" smtClean="0"/>
          </a:p>
          <a:p>
            <a:pPr>
              <a:lnSpc>
                <a:spcPct val="160000"/>
              </a:lnSpc>
              <a:buNone/>
            </a:pPr>
            <a:r>
              <a:rPr lang="en-US" sz="1400" b="1" dirty="0" smtClean="0"/>
              <a:t>         //figure;</a:t>
            </a:r>
            <a:r>
              <a:rPr lang="fr-FR" sz="1400" b="1" dirty="0" smtClean="0"/>
              <a:t> plot (Va,ECreuss,'gdo-.');xgrid; </a:t>
            </a:r>
            <a:endParaRPr lang="fr-FR" sz="1400" dirty="0" smtClean="0"/>
          </a:p>
          <a:p>
            <a:pPr>
              <a:lnSpc>
                <a:spcPct val="160000"/>
              </a:lnSpc>
              <a:buNone/>
            </a:pPr>
            <a:r>
              <a:rPr lang="fr-FR" sz="1400" b="1" dirty="0" smtClean="0"/>
              <a:t>         xlabel ('Va');</a:t>
            </a:r>
            <a:endParaRPr lang="fr-FR" sz="1400" dirty="0" smtClean="0"/>
          </a:p>
          <a:p>
            <a:pPr>
              <a:lnSpc>
                <a:spcPct val="160000"/>
              </a:lnSpc>
              <a:buNone/>
            </a:pPr>
            <a:r>
              <a:rPr lang="fr-FR" sz="1400" b="1" dirty="0" smtClean="0"/>
              <a:t>         ylabel ('Le module d élasticité effectif(MPA)');</a:t>
            </a:r>
            <a:endParaRPr lang="fr-FR" sz="1400" dirty="0" smtClean="0"/>
          </a:p>
          <a:p>
            <a:pPr>
              <a:lnSpc>
                <a:spcPct val="160000"/>
              </a:lnSpc>
              <a:buNone/>
            </a:pPr>
            <a:r>
              <a:rPr lang="fr-FR" sz="1400" b="1" dirty="0" smtClean="0"/>
              <a:t>         legend ('ECvoigt','ECreuss','ECHirsch','ECPopovics','ECHalpinTsai','ECHashin','ECBache',1,1);</a:t>
            </a:r>
            <a:endParaRPr lang="fr-FR" sz="1400" dirty="0" smtClean="0"/>
          </a:p>
          <a:p>
            <a:pPr>
              <a:lnSpc>
                <a:spcPct val="160000"/>
              </a:lnSpc>
              <a:buNone/>
            </a:pPr>
            <a:r>
              <a:rPr lang="fr-FR" sz="1400" dirty="0" smtClean="0"/>
              <a:t>     </a:t>
            </a:r>
          </a:p>
          <a:p>
            <a:pPr>
              <a:lnSpc>
                <a:spcPct val="160000"/>
              </a:lnSpc>
              <a:buNone/>
            </a:pPr>
            <a:r>
              <a:rPr lang="fr-FR" sz="1400" b="1" dirty="0" smtClean="0"/>
              <a:t>         mprintf ("\n\r Va = %g", Va); mprintf ("\n\r ECreuss = %g", ECreuss); // %g pour les ree1ls</a:t>
            </a:r>
            <a:endParaRPr lang="fr-FR" sz="1400" dirty="0" smtClean="0"/>
          </a:p>
          <a:p>
            <a:pPr>
              <a:lnSpc>
                <a:spcPct val="160000"/>
              </a:lnSpc>
              <a:buNone/>
            </a:pPr>
            <a:r>
              <a:rPr lang="fr-FR" sz="1400" b="1" dirty="0" smtClean="0"/>
              <a:t>       </a:t>
            </a:r>
            <a:endParaRPr lang="fr-FR" sz="1400" dirty="0" smtClean="0"/>
          </a:p>
          <a:p>
            <a:pPr>
              <a:lnSpc>
                <a:spcPct val="160000"/>
              </a:lnSpc>
              <a:buNone/>
            </a:pPr>
            <a:r>
              <a:rPr lang="fr-FR" sz="1400" b="1" dirty="0" smtClean="0"/>
              <a:t>       //(Modèle de Hirsch-Dougill) </a:t>
            </a:r>
            <a:endParaRPr lang="fr-FR" sz="1400" dirty="0" smtClean="0"/>
          </a:p>
          <a:p>
            <a:pPr>
              <a:lnSpc>
                <a:spcPct val="160000"/>
              </a:lnSpc>
              <a:buNone/>
            </a:pPr>
            <a:r>
              <a:rPr lang="fr-FR" sz="1400" b="1" dirty="0" smtClean="0"/>
              <a:t>       </a:t>
            </a:r>
            <a:endParaRPr lang="fr-FR" sz="1400" dirty="0" smtClean="0"/>
          </a:p>
          <a:p>
            <a:pPr>
              <a:lnSpc>
                <a:spcPct val="160000"/>
              </a:lnSpc>
              <a:buNone/>
            </a:pPr>
            <a:r>
              <a:rPr lang="fr-FR" sz="1400" b="1" dirty="0" smtClean="0"/>
              <a:t>        ECHirsch= (0.5*ECvoigt+0.5*ECreuss)^(-1)</a:t>
            </a:r>
            <a:endParaRPr lang="fr-FR" sz="1400" dirty="0" smtClean="0"/>
          </a:p>
          <a:p>
            <a:pPr>
              <a:lnSpc>
                <a:spcPct val="160000"/>
              </a:lnSpc>
              <a:buNone/>
            </a:pPr>
            <a:r>
              <a:rPr lang="fr-FR" sz="1400" dirty="0" smtClean="0"/>
              <a:t>        </a:t>
            </a:r>
            <a:r>
              <a:rPr lang="en-US" sz="1400" b="1" dirty="0" smtClean="0"/>
              <a:t>xset("window",1);</a:t>
            </a:r>
            <a:endParaRPr lang="fr-FR" sz="1400" dirty="0" smtClean="0"/>
          </a:p>
          <a:p>
            <a:pPr>
              <a:lnSpc>
                <a:spcPct val="160000"/>
              </a:lnSpc>
              <a:buNone/>
            </a:pPr>
            <a:r>
              <a:rPr lang="en-US" sz="1400" b="1" dirty="0" smtClean="0"/>
              <a:t>        plot(Va,ECHirsch,'kxo-.');xgrid;</a:t>
            </a:r>
            <a:endParaRPr lang="fr-FR" sz="1400" dirty="0" smtClean="0"/>
          </a:p>
          <a:p>
            <a:pPr>
              <a:buNone/>
            </a:pPr>
            <a:r>
              <a:rPr lang="en-US" sz="1200" b="1" dirty="0" smtClean="0"/>
              <a:t>    </a:t>
            </a:r>
            <a:endParaRPr lang="fr-FR" sz="1200" b="1" dirty="0" smtClean="0"/>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III</a:t>
            </a:r>
            <a:endParaRPr lang="fr-FR" sz="1400" b="1" dirty="0">
              <a:solidFill>
                <a:srgbClr val="000099"/>
              </a:solidFill>
            </a:endParaRPr>
          </a:p>
        </p:txBody>
      </p:sp>
    </p:spTree>
  </p:cSld>
  <p:clrMapOvr>
    <a:masterClrMapping/>
  </p:clrMapOvr>
  <p:transition>
    <p:zo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42918"/>
            <a:ext cx="8229600" cy="5681682"/>
          </a:xfrm>
        </p:spPr>
        <p:txBody>
          <a:bodyPr>
            <a:normAutofit fontScale="62500" lnSpcReduction="20000"/>
          </a:bodyPr>
          <a:lstStyle/>
          <a:p>
            <a:pPr>
              <a:buNone/>
            </a:pPr>
            <a:r>
              <a:rPr lang="en-US" sz="1900" b="1" dirty="0" smtClean="0"/>
              <a:t>  </a:t>
            </a:r>
            <a:r>
              <a:rPr lang="fr-FR" sz="2100" b="1" dirty="0" smtClean="0"/>
              <a:t>xlabel ('Va');</a:t>
            </a:r>
          </a:p>
          <a:p>
            <a:pPr>
              <a:buNone/>
            </a:pPr>
            <a:r>
              <a:rPr lang="fr-FR" sz="2100" b="1" dirty="0" smtClean="0"/>
              <a:t>    ylabel ('Le module d élasticité effectif(MPA)');</a:t>
            </a:r>
          </a:p>
          <a:p>
            <a:pPr>
              <a:buNone/>
            </a:pPr>
            <a:r>
              <a:rPr lang="fr-FR" sz="2100" b="1" dirty="0" smtClean="0"/>
              <a:t>      legend ('ECvoigt','ECreuss','ECHirsch','ECPopovics','ECHalpinTsai','ECHashin','ECBache', 1,1);</a:t>
            </a:r>
          </a:p>
          <a:p>
            <a:pPr>
              <a:buNone/>
            </a:pPr>
            <a:r>
              <a:rPr lang="fr-FR" sz="2100" b="1" dirty="0" smtClean="0"/>
              <a:t>       mprintf ('\n\r Va = %g', Va),  mprintf ('\n\r ECHirsch = %g',ECHirsch); // %g pour les réels</a:t>
            </a:r>
          </a:p>
          <a:p>
            <a:pPr>
              <a:buNone/>
            </a:pPr>
            <a:r>
              <a:rPr lang="fr-FR" sz="2100" b="1" dirty="0" smtClean="0"/>
              <a:t> </a:t>
            </a:r>
          </a:p>
          <a:p>
            <a:pPr>
              <a:buNone/>
            </a:pPr>
            <a:r>
              <a:rPr lang="fr-FR" sz="2100" b="1" dirty="0" smtClean="0"/>
              <a:t>     //Modèle de Popovics</a:t>
            </a:r>
          </a:p>
          <a:p>
            <a:pPr>
              <a:buNone/>
            </a:pPr>
            <a:r>
              <a:rPr lang="fr-FR" sz="2100" b="1" dirty="0" smtClean="0"/>
              <a:t>       ECPopovics = (1/2)*(ECvoigt+ECreuss)</a:t>
            </a:r>
          </a:p>
          <a:p>
            <a:pPr>
              <a:buNone/>
            </a:pPr>
            <a:r>
              <a:rPr lang="fr-FR" sz="2100" b="1" dirty="0" smtClean="0"/>
              <a:t>       </a:t>
            </a:r>
            <a:r>
              <a:rPr lang="en-US" sz="2100" b="1" dirty="0" smtClean="0"/>
              <a:t>xset ("window",1);</a:t>
            </a:r>
            <a:endParaRPr lang="fr-FR" sz="2100" b="1" dirty="0" smtClean="0"/>
          </a:p>
          <a:p>
            <a:pPr>
              <a:buNone/>
            </a:pPr>
            <a:r>
              <a:rPr lang="en-US" sz="2100" b="1" dirty="0" smtClean="0"/>
              <a:t>      // figure</a:t>
            </a:r>
            <a:endParaRPr lang="fr-FR" sz="2100" b="1" dirty="0" smtClean="0"/>
          </a:p>
          <a:p>
            <a:pPr>
              <a:buNone/>
            </a:pPr>
            <a:r>
              <a:rPr lang="en-US" sz="2100" b="1" dirty="0" smtClean="0"/>
              <a:t>      plot(Va,ECPopovics,'redo-.');xgrid;</a:t>
            </a:r>
            <a:endParaRPr lang="fr-FR" sz="2100" b="1" dirty="0" smtClean="0"/>
          </a:p>
          <a:p>
            <a:pPr>
              <a:buNone/>
            </a:pPr>
            <a:r>
              <a:rPr lang="en-US" sz="2100" b="1" dirty="0" smtClean="0"/>
              <a:t>      </a:t>
            </a:r>
            <a:r>
              <a:rPr lang="fr-FR" sz="2100" b="1" dirty="0" smtClean="0"/>
              <a:t>xlabel ('Va');</a:t>
            </a:r>
          </a:p>
          <a:p>
            <a:pPr>
              <a:buNone/>
            </a:pPr>
            <a:r>
              <a:rPr lang="fr-FR" sz="2100" b="1" dirty="0" smtClean="0"/>
              <a:t>     ylabel ('le module d élasticité effectif(MPA)');</a:t>
            </a:r>
          </a:p>
          <a:p>
            <a:pPr>
              <a:buNone/>
            </a:pPr>
            <a:r>
              <a:rPr lang="fr-FR" sz="2100" b="1" dirty="0" smtClean="0"/>
              <a:t>     legend ('ECvoigt','ECreuss','ECHirsch','ECPopovics','ECHalpinTsai','ECHashin','ECBache', 1,1);</a:t>
            </a:r>
          </a:p>
          <a:p>
            <a:pPr>
              <a:buNone/>
            </a:pPr>
            <a:r>
              <a:rPr lang="fr-FR" sz="2100" b="1" dirty="0" smtClean="0"/>
              <a:t> </a:t>
            </a:r>
          </a:p>
          <a:p>
            <a:pPr>
              <a:buNone/>
            </a:pPr>
            <a:r>
              <a:rPr lang="fr-FR" sz="2100" b="1" dirty="0" smtClean="0"/>
              <a:t>      mprintf("\n\r Va = %g", Va); mprintf("\n\r ECPopovics = %g", ECPopovics); // %g pour les réels</a:t>
            </a:r>
          </a:p>
          <a:p>
            <a:pPr>
              <a:buNone/>
            </a:pPr>
            <a:r>
              <a:rPr lang="fr-FR" sz="2100" b="1" dirty="0" smtClean="0"/>
              <a:t>     </a:t>
            </a:r>
          </a:p>
          <a:p>
            <a:pPr>
              <a:buNone/>
            </a:pPr>
            <a:r>
              <a:rPr lang="fr-FR" sz="2100" b="1" dirty="0" smtClean="0"/>
              <a:t>       // Modèle de Halpin-Tsai</a:t>
            </a:r>
          </a:p>
          <a:p>
            <a:pPr>
              <a:buNone/>
            </a:pPr>
            <a:r>
              <a:rPr lang="fr-FR" sz="2100" b="1" dirty="0" smtClean="0"/>
              <a:t>       ECHalpinTsai= (3/8)*(ECvoigt)+(5/8)*(ECreuss)              </a:t>
            </a:r>
          </a:p>
          <a:p>
            <a:pPr>
              <a:buNone/>
            </a:pPr>
            <a:r>
              <a:rPr lang="fr-FR" sz="2100" b="1" dirty="0" smtClean="0"/>
              <a:t>                    </a:t>
            </a:r>
            <a:r>
              <a:rPr lang="en-US" sz="2100" b="1" dirty="0" smtClean="0"/>
              <a:t>xset ("window",1);</a:t>
            </a:r>
            <a:endParaRPr lang="fr-FR" sz="2100" b="1" dirty="0" smtClean="0"/>
          </a:p>
          <a:p>
            <a:pPr>
              <a:buNone/>
            </a:pPr>
            <a:r>
              <a:rPr lang="en-US" sz="2100" b="1" dirty="0" smtClean="0"/>
              <a:t>          //figure</a:t>
            </a:r>
            <a:endParaRPr lang="fr-FR" sz="2100" b="1" dirty="0" smtClean="0"/>
          </a:p>
          <a:p>
            <a:pPr>
              <a:buNone/>
            </a:pPr>
            <a:r>
              <a:rPr lang="en-US" sz="2100" b="1" dirty="0" smtClean="0"/>
              <a:t>          plot(Va,ECHalpinTsai,'c*o-.');xgrid;</a:t>
            </a:r>
            <a:endParaRPr lang="fr-FR" sz="2100" b="1" dirty="0" smtClean="0"/>
          </a:p>
          <a:p>
            <a:pPr>
              <a:buNone/>
            </a:pPr>
            <a:r>
              <a:rPr lang="en-US" sz="2100" b="1" dirty="0" smtClean="0"/>
              <a:t>          </a:t>
            </a:r>
            <a:r>
              <a:rPr lang="fr-FR" sz="2100" b="1" dirty="0" smtClean="0"/>
              <a:t>xlabel ('Va');</a:t>
            </a:r>
          </a:p>
          <a:p>
            <a:pPr>
              <a:buNone/>
            </a:pPr>
            <a:r>
              <a:rPr lang="fr-FR" sz="2100" b="1" dirty="0" smtClean="0"/>
              <a:t>         ylabel ('le module d élasticité effectif(MPA)');</a:t>
            </a:r>
          </a:p>
          <a:p>
            <a:pPr>
              <a:buNone/>
            </a:pPr>
            <a:r>
              <a:rPr lang="fr-FR" sz="2100" b="1" dirty="0" smtClean="0"/>
              <a:t>         legend('ECvoigt','ECreuss','ECHirsch','ECPopovics','ECHalpinTsai','ECHashin','ECBache',1,1);</a:t>
            </a:r>
          </a:p>
          <a:p>
            <a:pPr>
              <a:buNone/>
            </a:pPr>
            <a:r>
              <a:rPr lang="fr-FR" sz="2100" b="1" dirty="0" smtClean="0"/>
              <a:t>         </a:t>
            </a:r>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III</a:t>
            </a:r>
            <a:endParaRPr lang="fr-FR" sz="1400" b="1" dirty="0">
              <a:solidFill>
                <a:srgbClr val="000099"/>
              </a:solidFill>
            </a:endParaRPr>
          </a:p>
        </p:txBody>
      </p:sp>
    </p:spTree>
  </p:cSld>
  <p:clrMapOvr>
    <a:masterClrMapping/>
  </p:clrMapOvr>
  <p:transition>
    <p:zo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714356"/>
            <a:ext cx="8229600" cy="5610244"/>
          </a:xfrm>
        </p:spPr>
        <p:txBody>
          <a:bodyPr>
            <a:normAutofit fontScale="40000" lnSpcReduction="20000"/>
          </a:bodyPr>
          <a:lstStyle/>
          <a:p>
            <a:pPr>
              <a:lnSpc>
                <a:spcPct val="170000"/>
              </a:lnSpc>
              <a:buNone/>
            </a:pPr>
            <a:r>
              <a:rPr lang="fr-FR" sz="1700" b="1" dirty="0" smtClean="0"/>
              <a:t> </a:t>
            </a:r>
            <a:r>
              <a:rPr lang="fr-FR" sz="3000" b="1" dirty="0" smtClean="0"/>
              <a:t>mprintf("\n\r Va = %g", Va); mprintf("\n\r ECHalpin-Tsai = %g", ECHalpinTsai); // %g pour les réels</a:t>
            </a:r>
          </a:p>
          <a:p>
            <a:pPr>
              <a:lnSpc>
                <a:spcPct val="170000"/>
              </a:lnSpc>
              <a:buNone/>
            </a:pPr>
            <a:r>
              <a:rPr lang="fr-FR" sz="3000" b="1" dirty="0" smtClean="0"/>
              <a:t>        // Modèle Hashin</a:t>
            </a:r>
          </a:p>
          <a:p>
            <a:pPr>
              <a:lnSpc>
                <a:spcPct val="170000"/>
              </a:lnSpc>
              <a:buNone/>
            </a:pPr>
            <a:r>
              <a:rPr lang="fr-FR" sz="3000" b="1" dirty="0" smtClean="0"/>
              <a:t>        Q1= ((Ea*(1+Va) +Em*(1-Va))*Em);</a:t>
            </a:r>
          </a:p>
          <a:p>
            <a:pPr>
              <a:lnSpc>
                <a:spcPct val="170000"/>
              </a:lnSpc>
              <a:buNone/>
            </a:pPr>
            <a:r>
              <a:rPr lang="fr-FR" sz="3000" b="1" dirty="0" smtClean="0"/>
              <a:t>            Q2= (Em*(1+Va) +Ea*(1-Va))^ (-1);</a:t>
            </a:r>
          </a:p>
          <a:p>
            <a:pPr>
              <a:lnSpc>
                <a:spcPct val="170000"/>
              </a:lnSpc>
              <a:buNone/>
            </a:pPr>
            <a:r>
              <a:rPr lang="fr-FR" sz="3000" b="1" dirty="0" smtClean="0"/>
              <a:t>         ECHashin=Q1.*Q2</a:t>
            </a:r>
          </a:p>
          <a:p>
            <a:pPr>
              <a:lnSpc>
                <a:spcPct val="170000"/>
              </a:lnSpc>
              <a:buNone/>
            </a:pPr>
            <a:r>
              <a:rPr lang="fr-FR" sz="3000" b="1" dirty="0" smtClean="0"/>
              <a:t>        </a:t>
            </a:r>
            <a:r>
              <a:rPr lang="en-US" sz="3000" b="1" dirty="0" smtClean="0"/>
              <a:t>xset ("window",1);</a:t>
            </a:r>
            <a:endParaRPr lang="fr-FR" sz="3000" b="1" dirty="0" smtClean="0"/>
          </a:p>
          <a:p>
            <a:pPr>
              <a:lnSpc>
                <a:spcPct val="170000"/>
              </a:lnSpc>
              <a:buNone/>
            </a:pPr>
            <a:r>
              <a:rPr lang="en-US" sz="3000" b="1" dirty="0" smtClean="0"/>
              <a:t>          //figure</a:t>
            </a:r>
            <a:endParaRPr lang="fr-FR" sz="3000" b="1" dirty="0" smtClean="0"/>
          </a:p>
          <a:p>
            <a:pPr>
              <a:lnSpc>
                <a:spcPct val="170000"/>
              </a:lnSpc>
              <a:buNone/>
            </a:pPr>
            <a:r>
              <a:rPr lang="en-US" sz="3000" b="1" dirty="0" smtClean="0"/>
              <a:t>          plot (Va,ECHashin,'m^o-.');xgrid;</a:t>
            </a:r>
            <a:endParaRPr lang="fr-FR" sz="3000" b="1" dirty="0" smtClean="0"/>
          </a:p>
          <a:p>
            <a:pPr>
              <a:lnSpc>
                <a:spcPct val="170000"/>
              </a:lnSpc>
              <a:buNone/>
            </a:pPr>
            <a:r>
              <a:rPr lang="en-US" sz="3000" b="1" dirty="0" smtClean="0"/>
              <a:t>          </a:t>
            </a:r>
            <a:r>
              <a:rPr lang="fr-FR" sz="3000" b="1" dirty="0" smtClean="0"/>
              <a:t>xlabel ('Va');</a:t>
            </a:r>
          </a:p>
          <a:p>
            <a:pPr>
              <a:lnSpc>
                <a:spcPct val="170000"/>
              </a:lnSpc>
              <a:buNone/>
            </a:pPr>
            <a:r>
              <a:rPr lang="fr-FR" sz="3000" b="1" dirty="0" smtClean="0"/>
              <a:t>         ylabel ('le module d élasticité effectif(MPA)');</a:t>
            </a:r>
          </a:p>
          <a:p>
            <a:pPr>
              <a:lnSpc>
                <a:spcPct val="170000"/>
              </a:lnSpc>
              <a:buNone/>
            </a:pPr>
            <a:r>
              <a:rPr lang="fr-FR" sz="3000" b="1" dirty="0" smtClean="0"/>
              <a:t>         legend ('ECvoigt','ECreuss','ECHirsch','ECPopovics','ECHalpinTsai','ECHashin','ECBache', 1,1);</a:t>
            </a:r>
          </a:p>
          <a:p>
            <a:pPr>
              <a:lnSpc>
                <a:spcPct val="170000"/>
              </a:lnSpc>
              <a:buNone/>
            </a:pPr>
            <a:r>
              <a:rPr lang="fr-FR" sz="3000" b="1" dirty="0" smtClean="0"/>
              <a:t>         mprintf("\n\r Va = %g", Va); mprintf("\n\r ECHashin = %g", ECHashin); // %g pour les réels</a:t>
            </a:r>
          </a:p>
          <a:p>
            <a:pPr>
              <a:lnSpc>
                <a:spcPct val="170000"/>
              </a:lnSpc>
              <a:buNone/>
            </a:pPr>
            <a:r>
              <a:rPr lang="fr-FR" sz="3000" b="1" dirty="0" smtClean="0"/>
              <a:t> </a:t>
            </a:r>
            <a:endParaRPr lang="fr-FR" sz="3000" dirty="0" smtClean="0"/>
          </a:p>
          <a:p>
            <a:pPr>
              <a:lnSpc>
                <a:spcPct val="170000"/>
              </a:lnSpc>
              <a:buNone/>
            </a:pPr>
            <a:r>
              <a:rPr lang="fr-FR" sz="3000" b="1" dirty="0" smtClean="0"/>
              <a:t>        //Modèle Bache et Napper-Christensen</a:t>
            </a:r>
          </a:p>
          <a:p>
            <a:pPr>
              <a:lnSpc>
                <a:spcPct val="170000"/>
              </a:lnSpc>
              <a:buNone/>
            </a:pPr>
            <a:r>
              <a:rPr lang="fr-FR" sz="3000" b="1" dirty="0" smtClean="0"/>
              <a:t>       </a:t>
            </a:r>
          </a:p>
          <a:p>
            <a:pPr>
              <a:lnSpc>
                <a:spcPct val="170000"/>
              </a:lnSpc>
              <a:buNone/>
            </a:pPr>
            <a:r>
              <a:rPr lang="fr-FR" sz="3000" b="1" dirty="0" smtClean="0"/>
              <a:t>        </a:t>
            </a:r>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III</a:t>
            </a:r>
            <a:endParaRPr lang="fr-FR" sz="1400" b="1" dirty="0">
              <a:solidFill>
                <a:srgbClr val="000099"/>
              </a:solidFill>
            </a:endParaRPr>
          </a:p>
        </p:txBody>
      </p:sp>
    </p:spTree>
  </p:cSld>
  <p:clrMapOvr>
    <a:masterClrMapping/>
  </p:clrMapOvr>
  <p:transition>
    <p:zo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42918"/>
            <a:ext cx="8229600" cy="5681682"/>
          </a:xfrm>
        </p:spPr>
        <p:txBody>
          <a:bodyPr>
            <a:normAutofit fontScale="55000" lnSpcReduction="20000"/>
          </a:bodyPr>
          <a:lstStyle/>
          <a:p>
            <a:pPr>
              <a:lnSpc>
                <a:spcPct val="170000"/>
              </a:lnSpc>
              <a:buNone/>
            </a:pPr>
            <a:r>
              <a:rPr lang="fr-FR" sz="2800" b="1" dirty="0" smtClean="0"/>
              <a:t>ECBache= (Em^(Vm)).*(Ea^(Va))</a:t>
            </a:r>
          </a:p>
          <a:p>
            <a:pPr>
              <a:lnSpc>
                <a:spcPct val="170000"/>
              </a:lnSpc>
              <a:buNone/>
            </a:pPr>
            <a:r>
              <a:rPr lang="fr-FR" sz="2800" b="1" dirty="0" smtClean="0"/>
              <a:t>         </a:t>
            </a:r>
            <a:r>
              <a:rPr lang="en-US" sz="2800" b="1" dirty="0" smtClean="0"/>
              <a:t>xset("window",1);</a:t>
            </a:r>
            <a:endParaRPr lang="fr-FR" sz="2800" b="1" dirty="0" smtClean="0"/>
          </a:p>
          <a:p>
            <a:pPr>
              <a:lnSpc>
                <a:spcPct val="170000"/>
              </a:lnSpc>
              <a:buNone/>
            </a:pPr>
            <a:r>
              <a:rPr lang="en-US" sz="2800" b="1" dirty="0" smtClean="0"/>
              <a:t>          //figure</a:t>
            </a:r>
            <a:endParaRPr lang="fr-FR" sz="2800" b="1" dirty="0" smtClean="0"/>
          </a:p>
          <a:p>
            <a:pPr>
              <a:lnSpc>
                <a:spcPct val="170000"/>
              </a:lnSpc>
              <a:buNone/>
            </a:pPr>
            <a:r>
              <a:rPr lang="en-US" sz="2800" b="1" dirty="0" smtClean="0"/>
              <a:t>          plot(Va,ECBache,'ro-.');xgrid;</a:t>
            </a:r>
            <a:endParaRPr lang="fr-FR" sz="2800" b="1" dirty="0" smtClean="0"/>
          </a:p>
          <a:p>
            <a:pPr>
              <a:lnSpc>
                <a:spcPct val="170000"/>
              </a:lnSpc>
              <a:buNone/>
            </a:pPr>
            <a:r>
              <a:rPr lang="en-US" sz="2800" b="1" dirty="0" smtClean="0"/>
              <a:t>          </a:t>
            </a:r>
            <a:r>
              <a:rPr lang="fr-FR" sz="2800" b="1" dirty="0" smtClean="0"/>
              <a:t>xlabel ('Va');</a:t>
            </a:r>
          </a:p>
          <a:p>
            <a:pPr>
              <a:lnSpc>
                <a:spcPct val="170000"/>
              </a:lnSpc>
              <a:buNone/>
            </a:pPr>
            <a:r>
              <a:rPr lang="fr-FR" sz="2800" b="1" dirty="0" smtClean="0"/>
              <a:t>         ylabel ('le module d élasticité effectif(MPA)');</a:t>
            </a:r>
          </a:p>
          <a:p>
            <a:pPr>
              <a:lnSpc>
                <a:spcPct val="170000"/>
              </a:lnSpc>
              <a:buNone/>
            </a:pPr>
            <a:r>
              <a:rPr lang="fr-FR" sz="2800" b="1" dirty="0" smtClean="0"/>
              <a:t>         legend ('ECvoigt','ECreuss','ECHirsch','ECPopovics','ECHalpinTsai','ECHashin','ECBache', 1,1);</a:t>
            </a:r>
          </a:p>
          <a:p>
            <a:pPr>
              <a:lnSpc>
                <a:spcPct val="170000"/>
              </a:lnSpc>
              <a:buNone/>
            </a:pPr>
            <a:r>
              <a:rPr lang="fr-FR" sz="2800" b="1" dirty="0" smtClean="0"/>
              <a:t>         mprintf("\n\r Va = %g", Va); mprintf("\n\r ECBache = %g", ECBache); // %g pour les réels</a:t>
            </a:r>
          </a:p>
          <a:p>
            <a:pPr>
              <a:lnSpc>
                <a:spcPct val="170000"/>
              </a:lnSpc>
              <a:buNone/>
            </a:pPr>
            <a:r>
              <a:rPr lang="fr-FR" sz="2800" b="1" dirty="0" smtClean="0"/>
              <a:t>         </a:t>
            </a:r>
            <a:r>
              <a:rPr lang="en-US" sz="2800" b="1" dirty="0" smtClean="0"/>
              <a:t>//end;</a:t>
            </a:r>
            <a:endParaRPr lang="fr-FR" sz="2800" b="1" dirty="0" smtClean="0"/>
          </a:p>
          <a:p>
            <a:pPr>
              <a:lnSpc>
                <a:spcPct val="170000"/>
              </a:lnSpc>
              <a:buNone/>
            </a:pPr>
            <a:r>
              <a:rPr lang="en-US" sz="2800" b="1" dirty="0" smtClean="0"/>
              <a:t>        //end;</a:t>
            </a:r>
            <a:endParaRPr lang="fr-FR" sz="2800" b="1" dirty="0" smtClean="0"/>
          </a:p>
          <a:p>
            <a:pPr>
              <a:lnSpc>
                <a:spcPct val="170000"/>
              </a:lnSpc>
              <a:buNone/>
            </a:pPr>
            <a:r>
              <a:rPr lang="en-US" sz="2800" b="1" dirty="0" smtClean="0"/>
              <a:t>        //else disp ("fin de programme");</a:t>
            </a:r>
            <a:endParaRPr lang="fr-FR" sz="2800" b="1" dirty="0" smtClean="0"/>
          </a:p>
          <a:p>
            <a:pPr>
              <a:lnSpc>
                <a:spcPct val="170000"/>
              </a:lnSpc>
              <a:buNone/>
            </a:pPr>
            <a:r>
              <a:rPr lang="en-US" sz="2800" b="1" dirty="0" smtClean="0"/>
              <a:t>       //END</a:t>
            </a:r>
            <a:endParaRPr lang="fr-FR" dirty="0"/>
          </a:p>
        </p:txBody>
      </p:sp>
      <p:sp>
        <p:nvSpPr>
          <p:cNvPr id="5" name="Oval 11"/>
          <p:cNvSpPr>
            <a:spLocks noChangeArrowheads="1"/>
          </p:cNvSpPr>
          <p:nvPr/>
        </p:nvSpPr>
        <p:spPr bwMode="auto">
          <a:xfrm>
            <a:off x="6156176" y="116632"/>
            <a:ext cx="2686048" cy="428628"/>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ANNEXE III</a:t>
            </a:r>
            <a:endParaRPr lang="fr-FR" sz="1400" b="1" dirty="0">
              <a:solidFill>
                <a:srgbClr val="000099"/>
              </a:solidFill>
            </a:endParaRPr>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WordArt 7"/>
          <p:cNvSpPr>
            <a:spLocks noChangeArrowheads="1" noChangeShapeType="1" noTextEdit="1"/>
          </p:cNvSpPr>
          <p:nvPr/>
        </p:nvSpPr>
        <p:spPr bwMode="auto">
          <a:xfrm>
            <a:off x="1115618" y="2492898"/>
            <a:ext cx="7272337" cy="720725"/>
          </a:xfrm>
          <a:prstGeom prst="rect">
            <a:avLst/>
          </a:prstGeom>
        </p:spPr>
        <p:txBody>
          <a:bodyPr wrap="none" fromWordArt="1">
            <a:prstTxWarp prst="textPlain">
              <a:avLst>
                <a:gd name="adj" fmla="val 50000"/>
              </a:avLst>
            </a:prstTxWarp>
          </a:bodyPr>
          <a:lstStyle/>
          <a:p>
            <a:r>
              <a:rPr lang="fr-FR" sz="3600" kern="10" dirty="0" smtClean="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rPr>
              <a:t>CHAPITRE 1</a:t>
            </a:r>
            <a:endParaRPr lang="fr-FR" sz="3600" kern="10" dirty="0">
              <a:ln w="19050">
                <a:solidFill>
                  <a:srgbClr val="99CCFF"/>
                </a:solidFill>
                <a:round/>
                <a:headEnd/>
                <a:tailEnd/>
              </a:ln>
              <a:solidFill>
                <a:srgbClr val="0066CC"/>
              </a:solidFill>
              <a:effectLst>
                <a:outerShdw dist="35921" dir="2700000" algn="ctr" rotWithShape="0">
                  <a:srgbClr val="990000"/>
                </a:outerShdw>
              </a:effectLst>
              <a:latin typeface="GothicI" pitchFamily="2" charset="0"/>
              <a:cs typeface="GothicI" pitchFamily="2" charset="0"/>
            </a:endParaRPr>
          </a:p>
        </p:txBody>
      </p:sp>
      <p:sp>
        <p:nvSpPr>
          <p:cNvPr id="4" name="Rectangle 3"/>
          <p:cNvSpPr/>
          <p:nvPr/>
        </p:nvSpPr>
        <p:spPr>
          <a:xfrm>
            <a:off x="1214415" y="3643314"/>
            <a:ext cx="6429420" cy="1569660"/>
          </a:xfrm>
          <a:prstGeom prst="rect">
            <a:avLst/>
          </a:prstGeom>
        </p:spPr>
        <p:txBody>
          <a:bodyPr wrap="square">
            <a:spAutoFit/>
          </a:bodyPr>
          <a:lstStyle/>
          <a:p>
            <a:r>
              <a:rPr lang="fr-FR" sz="3200" b="1" i="1" dirty="0" smtClean="0">
                <a:solidFill>
                  <a:srgbClr val="FF0000"/>
                </a:solidFill>
              </a:rPr>
              <a:t>Étude  Phénoménologique du retrait-gonflement Approche bibliographique.</a:t>
            </a:r>
            <a:endParaRPr lang="fr-FR" sz="3200" dirty="0">
              <a:solidFill>
                <a:srgbClr val="FF0000"/>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2" name="Rectangle 4"/>
          <p:cNvSpPr>
            <a:spLocks noChangeArrowheads="1"/>
          </p:cNvSpPr>
          <p:nvPr/>
        </p:nvSpPr>
        <p:spPr bwMode="auto">
          <a:xfrm>
            <a:off x="1763688" y="1086416"/>
            <a:ext cx="5976664" cy="369332"/>
          </a:xfrm>
          <a:prstGeom prst="rect">
            <a:avLst/>
          </a:prstGeom>
          <a:noFill/>
          <a:ln w="12700">
            <a:noFill/>
            <a:miter lim="800000"/>
            <a:headEnd type="none" w="sm" len="sm"/>
            <a:tailEnd type="none" w="sm" len="sm"/>
          </a:ln>
          <a:effectLst/>
        </p:spPr>
        <p:txBody>
          <a:bodyPr wrap="square" anchor="ctr">
            <a:spAutoFit/>
          </a:bodyPr>
          <a:lstStyle/>
          <a:p>
            <a:pPr algn="l">
              <a:buSzPct val="80000"/>
            </a:pPr>
            <a:endParaRPr lang="fr-FR" b="1" dirty="0"/>
          </a:p>
        </p:txBody>
      </p:sp>
      <p:sp>
        <p:nvSpPr>
          <p:cNvPr id="355334" name="Rectangle 6"/>
          <p:cNvSpPr>
            <a:spLocks noChangeArrowheads="1"/>
          </p:cNvSpPr>
          <p:nvPr/>
        </p:nvSpPr>
        <p:spPr bwMode="auto">
          <a:xfrm>
            <a:off x="251521" y="1071546"/>
            <a:ext cx="8789587" cy="769441"/>
          </a:xfrm>
          <a:prstGeom prst="rect">
            <a:avLst/>
          </a:prstGeom>
          <a:noFill/>
          <a:ln w="12700">
            <a:noFill/>
            <a:miter lim="800000"/>
            <a:headEnd type="none" w="sm" len="sm"/>
            <a:tailEnd type="none" w="sm" len="sm"/>
          </a:ln>
          <a:effectLst/>
        </p:spPr>
        <p:txBody>
          <a:bodyPr wrap="square" anchor="ctr">
            <a:spAutoFit/>
          </a:bodyPr>
          <a:lstStyle/>
          <a:p>
            <a:pPr algn="l"/>
            <a:endParaRPr lang="fr-FR" sz="2600" b="1" i="1" dirty="0" smtClean="0">
              <a:latin typeface="+mn-lt"/>
            </a:endParaRPr>
          </a:p>
          <a:p>
            <a:pPr algn="l"/>
            <a:r>
              <a:rPr lang="fr-FR" dirty="0" smtClean="0"/>
              <a:t> </a:t>
            </a:r>
            <a:endParaRPr lang="fr-FR" dirty="0"/>
          </a:p>
        </p:txBody>
      </p:sp>
      <p:sp>
        <p:nvSpPr>
          <p:cNvPr id="355340" name="Line 12"/>
          <p:cNvSpPr>
            <a:spLocks noChangeShapeType="1"/>
          </p:cNvSpPr>
          <p:nvPr/>
        </p:nvSpPr>
        <p:spPr bwMode="auto">
          <a:xfrm>
            <a:off x="1258891" y="619125"/>
            <a:ext cx="4103687" cy="0"/>
          </a:xfrm>
          <a:prstGeom prst="line">
            <a:avLst/>
          </a:prstGeom>
          <a:noFill/>
          <a:ln w="3175">
            <a:solidFill>
              <a:srgbClr val="CC0099"/>
            </a:solidFill>
            <a:round/>
            <a:headEnd/>
            <a:tailEnd/>
          </a:ln>
          <a:effectLst/>
        </p:spPr>
        <p:txBody>
          <a:bodyPr wrap="none"/>
          <a:lstStyle/>
          <a:p>
            <a:endParaRPr lang="fr-FR" dirty="0"/>
          </a:p>
        </p:txBody>
      </p:sp>
      <p:sp>
        <p:nvSpPr>
          <p:cNvPr id="355341" name="Oval 13"/>
          <p:cNvSpPr>
            <a:spLocks noChangeArrowheads="1"/>
          </p:cNvSpPr>
          <p:nvPr/>
        </p:nvSpPr>
        <p:spPr bwMode="auto">
          <a:xfrm>
            <a:off x="5651500" y="403227"/>
            <a:ext cx="2971800" cy="415925"/>
          </a:xfrm>
          <a:prstGeom prst="ellipse">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r>
              <a:rPr lang="fr-FR" sz="1600" b="1" dirty="0" smtClean="0">
                <a:solidFill>
                  <a:srgbClr val="000099"/>
                </a:solidFill>
              </a:rPr>
              <a:t>chapitre1</a:t>
            </a:r>
            <a:endParaRPr lang="fr-FR" sz="1600" b="1" dirty="0">
              <a:solidFill>
                <a:srgbClr val="000099"/>
              </a:solidFill>
            </a:endParaRPr>
          </a:p>
        </p:txBody>
      </p:sp>
      <p:sp>
        <p:nvSpPr>
          <p:cNvPr id="12" name="Rectangle 11"/>
          <p:cNvSpPr/>
          <p:nvPr/>
        </p:nvSpPr>
        <p:spPr>
          <a:xfrm>
            <a:off x="357158" y="1000108"/>
            <a:ext cx="8501122" cy="4893647"/>
          </a:xfrm>
          <a:prstGeom prst="rect">
            <a:avLst/>
          </a:prstGeom>
        </p:spPr>
        <p:txBody>
          <a:bodyPr wrap="square">
            <a:spAutoFit/>
          </a:bodyPr>
          <a:lstStyle/>
          <a:p>
            <a:pPr algn="just"/>
            <a:r>
              <a:rPr lang="fr-FR" sz="2600" b="1" i="1" dirty="0" smtClean="0">
                <a:latin typeface="+mn-lt"/>
              </a:rPr>
              <a:t>La nature et la proportion des minéraux argileux sont en grande partie responsables des caractéristiques géotechniques, du comportement hydrique et mécanique du matériau (plasticité, compressibilité, phénomène de retrait-gonflement). Les variations de volume de ces sols argileux ne sont pas seulement proportionnelles aux variations de leur teneur en eau. Elle dépende également pour une large part de la nature minéralogique des argiles qui compose ces sols, et de la proportion de ces déférentes argiles entre elle.</a:t>
            </a:r>
          </a:p>
          <a:p>
            <a:pPr algn="just"/>
            <a:endParaRPr lang="fr-FR" sz="2600" b="1" i="1" dirty="0" smtClean="0">
              <a:latin typeface="+mn-lt"/>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53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5341"/>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355341"/>
                                        </p:tgtEl>
                                        <p:attrNameLst>
                                          <p:attrName>style.visibility</p:attrName>
                                        </p:attrNameLst>
                                      </p:cBhvr>
                                      <p:to>
                                        <p:strVal val="visible"/>
                                      </p:to>
                                    </p:set>
                                    <p:anim calcmode="lin" valueType="num">
                                      <p:cBhvr>
                                        <p:cTn id="11" dur="2000" fill="hold"/>
                                        <p:tgtEl>
                                          <p:spTgt spid="355341"/>
                                        </p:tgtEl>
                                        <p:attrNameLst>
                                          <p:attrName>ppt_w</p:attrName>
                                        </p:attrNameLst>
                                      </p:cBhvr>
                                      <p:tavLst>
                                        <p:tav tm="0">
                                          <p:val>
                                            <p:strVal val="#ppt_w"/>
                                          </p:val>
                                        </p:tav>
                                        <p:tav tm="100000">
                                          <p:val>
                                            <p:strVal val="#ppt_w"/>
                                          </p:val>
                                        </p:tav>
                                      </p:tavLst>
                                    </p:anim>
                                    <p:anim calcmode="lin" valueType="num">
                                      <p:cBhvr>
                                        <p:cTn id="12" dur="2000" fill="hold"/>
                                        <p:tgtEl>
                                          <p:spTgt spid="355341"/>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40" grpId="0" animBg="1"/>
      <p:bldP spid="355341" grpId="0" animBg="1"/>
      <p:bldP spid="35534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58406" name="Rectangle 6"/>
          <p:cNvSpPr>
            <a:spLocks noChangeArrowheads="1"/>
          </p:cNvSpPr>
          <p:nvPr/>
        </p:nvSpPr>
        <p:spPr bwMode="auto">
          <a:xfrm>
            <a:off x="1785918" y="3571876"/>
            <a:ext cx="1364476" cy="492443"/>
          </a:xfrm>
          <a:prstGeom prst="rect">
            <a:avLst/>
          </a:prstGeom>
          <a:noFill/>
          <a:ln w="12700">
            <a:noFill/>
            <a:miter lim="800000"/>
            <a:headEnd type="none" w="sm" len="sm"/>
            <a:tailEnd type="none" w="sm" len="sm"/>
          </a:ln>
          <a:effectLst/>
        </p:spPr>
        <p:txBody>
          <a:bodyPr wrap="square" anchor="ctr">
            <a:spAutoFit/>
          </a:bodyPr>
          <a:lstStyle/>
          <a:p>
            <a:pPr algn="l">
              <a:buFontTx/>
              <a:buBlip>
                <a:blip r:embed="rId3"/>
              </a:buBlip>
            </a:pPr>
            <a:r>
              <a:rPr lang="fr-FR" sz="2600" b="1" i="1" dirty="0" smtClean="0">
                <a:latin typeface="+mn-lt"/>
              </a:rPr>
              <a:t> </a:t>
            </a:r>
            <a:r>
              <a:rPr lang="fr-FR" sz="2400" b="1" dirty="0" smtClean="0">
                <a:solidFill>
                  <a:schemeClr val="tx2"/>
                </a:solidFill>
              </a:rPr>
              <a:t>L’illite</a:t>
            </a:r>
            <a:endParaRPr lang="fr-FR" sz="2400" b="1" dirty="0">
              <a:sym typeface="Symbol" pitchFamily="18" charset="2"/>
            </a:endParaRPr>
          </a:p>
        </p:txBody>
      </p:sp>
      <p:sp>
        <p:nvSpPr>
          <p:cNvPr id="358407" name="Rectangle 7"/>
          <p:cNvSpPr>
            <a:spLocks noChangeArrowheads="1"/>
          </p:cNvSpPr>
          <p:nvPr/>
        </p:nvSpPr>
        <p:spPr bwMode="auto">
          <a:xfrm>
            <a:off x="791072" y="1000108"/>
            <a:ext cx="8352928" cy="1692771"/>
          </a:xfrm>
          <a:prstGeom prst="rect">
            <a:avLst/>
          </a:prstGeom>
          <a:noFill/>
          <a:ln w="12700">
            <a:noFill/>
            <a:miter lim="800000"/>
            <a:headEnd type="none" w="sm" len="sm"/>
            <a:tailEnd type="none" w="sm" len="sm"/>
          </a:ln>
          <a:effectLst/>
        </p:spPr>
        <p:txBody>
          <a:bodyPr wrap="square" anchor="ctr">
            <a:spAutoFit/>
          </a:bodyPr>
          <a:lstStyle/>
          <a:p>
            <a:pPr algn="just"/>
            <a:r>
              <a:rPr lang="fr-FR" sz="2600" b="1" i="1" dirty="0" smtClean="0">
                <a:latin typeface="+mn-lt"/>
              </a:rPr>
              <a:t>Les trois familles de minéraux argileux les plus connues sont :</a:t>
            </a:r>
            <a:endParaRPr lang="fr-FR" sz="2800" b="1" dirty="0" smtClean="0"/>
          </a:p>
          <a:p>
            <a:pPr algn="l"/>
            <a:endParaRPr lang="fr-FR" sz="2800" dirty="0" smtClean="0"/>
          </a:p>
          <a:p>
            <a:pPr algn="l"/>
            <a:endParaRPr lang="fr-FR" sz="2400" dirty="0">
              <a:sym typeface="Symbol" pitchFamily="18" charset="2"/>
            </a:endParaRPr>
          </a:p>
        </p:txBody>
      </p:sp>
      <p:sp>
        <p:nvSpPr>
          <p:cNvPr id="358408" name="Rectangle 8"/>
          <p:cNvSpPr>
            <a:spLocks noChangeArrowheads="1"/>
          </p:cNvSpPr>
          <p:nvPr/>
        </p:nvSpPr>
        <p:spPr bwMode="auto">
          <a:xfrm>
            <a:off x="1785918" y="3000372"/>
            <a:ext cx="3166893" cy="461665"/>
          </a:xfrm>
          <a:prstGeom prst="rect">
            <a:avLst/>
          </a:prstGeom>
          <a:noFill/>
          <a:ln w="12700">
            <a:noFill/>
            <a:miter lim="800000"/>
            <a:headEnd type="none" w="sm" len="sm"/>
            <a:tailEnd type="none" w="sm" len="sm"/>
          </a:ln>
          <a:effectLst/>
        </p:spPr>
        <p:txBody>
          <a:bodyPr wrap="square" anchor="ctr">
            <a:spAutoFit/>
          </a:bodyPr>
          <a:lstStyle/>
          <a:p>
            <a:pPr algn="l">
              <a:buFontTx/>
              <a:buBlip>
                <a:blip r:embed="rId3"/>
              </a:buBlip>
            </a:pPr>
            <a:r>
              <a:rPr lang="fr-FR" sz="2400" b="1" dirty="0" smtClean="0">
                <a:solidFill>
                  <a:schemeClr val="tx2"/>
                </a:solidFill>
              </a:rPr>
              <a:t>La montmorillonite</a:t>
            </a:r>
            <a:endParaRPr lang="fr-FR" sz="2400" b="1" dirty="0">
              <a:solidFill>
                <a:schemeClr val="tx2"/>
              </a:solidFill>
              <a:sym typeface="Symbol" pitchFamily="18" charset="2"/>
            </a:endParaRPr>
          </a:p>
        </p:txBody>
      </p:sp>
      <p:sp>
        <p:nvSpPr>
          <p:cNvPr id="358409" name="Rectangle 9"/>
          <p:cNvSpPr>
            <a:spLocks noChangeArrowheads="1"/>
          </p:cNvSpPr>
          <p:nvPr/>
        </p:nvSpPr>
        <p:spPr bwMode="auto">
          <a:xfrm>
            <a:off x="2143108" y="3429000"/>
            <a:ext cx="400110" cy="461665"/>
          </a:xfrm>
          <a:prstGeom prst="rect">
            <a:avLst/>
          </a:prstGeom>
          <a:noFill/>
          <a:ln w="12700">
            <a:noFill/>
            <a:miter lim="800000"/>
            <a:headEnd type="none" w="sm" len="sm"/>
            <a:tailEnd type="none" w="sm" len="sm"/>
          </a:ln>
          <a:effectLst/>
        </p:spPr>
        <p:txBody>
          <a:bodyPr wrap="none" anchor="ctr">
            <a:spAutoFit/>
          </a:bodyPr>
          <a:lstStyle/>
          <a:p>
            <a:pPr algn="l">
              <a:buFontTx/>
              <a:buBlip>
                <a:blip r:embed="rId3"/>
              </a:buBlip>
            </a:pPr>
            <a:endParaRPr lang="fr-FR" sz="2400" b="1" dirty="0">
              <a:solidFill>
                <a:schemeClr val="tx2"/>
              </a:solidFill>
            </a:endParaRPr>
          </a:p>
        </p:txBody>
      </p:sp>
      <p:sp>
        <p:nvSpPr>
          <p:cNvPr id="358410" name="Line 10"/>
          <p:cNvSpPr>
            <a:spLocks noChangeShapeType="1"/>
          </p:cNvSpPr>
          <p:nvPr/>
        </p:nvSpPr>
        <p:spPr bwMode="auto">
          <a:xfrm>
            <a:off x="1258891" y="619125"/>
            <a:ext cx="4103687" cy="0"/>
          </a:xfrm>
          <a:prstGeom prst="line">
            <a:avLst/>
          </a:prstGeom>
          <a:noFill/>
          <a:ln w="3175">
            <a:solidFill>
              <a:srgbClr val="CC0099"/>
            </a:solidFill>
            <a:round/>
            <a:headEnd/>
            <a:tailEnd/>
          </a:ln>
          <a:effectLst/>
        </p:spPr>
        <p:txBody>
          <a:bodyPr wrap="none"/>
          <a:lstStyle/>
          <a:p>
            <a:endParaRPr lang="fr-FR" dirty="0"/>
          </a:p>
        </p:txBody>
      </p:sp>
      <p:sp>
        <p:nvSpPr>
          <p:cNvPr id="358411" name="Oval 11"/>
          <p:cNvSpPr>
            <a:spLocks noChangeArrowheads="1"/>
          </p:cNvSpPr>
          <p:nvPr/>
        </p:nvSpPr>
        <p:spPr bwMode="auto">
          <a:xfrm>
            <a:off x="5651500" y="377827"/>
            <a:ext cx="2971800" cy="441325"/>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1</a:t>
            </a:r>
            <a:endParaRPr lang="fr-FR" sz="1400" b="1" dirty="0">
              <a:solidFill>
                <a:srgbClr val="000099"/>
              </a:solidFill>
            </a:endParaRPr>
          </a:p>
        </p:txBody>
      </p:sp>
      <p:sp>
        <p:nvSpPr>
          <p:cNvPr id="9" name="Rectangle 8"/>
          <p:cNvSpPr>
            <a:spLocks noChangeArrowheads="1"/>
          </p:cNvSpPr>
          <p:nvPr/>
        </p:nvSpPr>
        <p:spPr bwMode="auto">
          <a:xfrm>
            <a:off x="1785918" y="2357430"/>
            <a:ext cx="2227533" cy="461665"/>
          </a:xfrm>
          <a:prstGeom prst="rect">
            <a:avLst/>
          </a:prstGeom>
          <a:noFill/>
          <a:ln w="12700">
            <a:noFill/>
            <a:miter lim="800000"/>
            <a:headEnd type="none" w="sm" len="sm"/>
            <a:tailEnd type="none" w="sm" len="sm"/>
          </a:ln>
          <a:effectLst/>
        </p:spPr>
        <p:txBody>
          <a:bodyPr wrap="square" anchor="ctr">
            <a:spAutoFit/>
          </a:bodyPr>
          <a:lstStyle/>
          <a:p>
            <a:pPr algn="l">
              <a:buFontTx/>
              <a:buBlip>
                <a:blip r:embed="rId3"/>
              </a:buBlip>
            </a:pPr>
            <a:r>
              <a:rPr lang="fr-FR" sz="2400" dirty="0">
                <a:solidFill>
                  <a:schemeClr val="tx2"/>
                </a:solidFill>
              </a:rPr>
              <a:t> </a:t>
            </a:r>
            <a:r>
              <a:rPr lang="fr-FR" sz="2400" b="1" dirty="0" smtClean="0">
                <a:solidFill>
                  <a:schemeClr val="tx2"/>
                </a:solidFill>
              </a:rPr>
              <a:t>La Kaolinite</a:t>
            </a:r>
            <a:endParaRPr lang="fr-FR" sz="2400" dirty="0">
              <a:sym typeface="Symbol" pitchFamily="18" charset="2"/>
            </a:endParaRPr>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84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8411"/>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358411"/>
                                        </p:tgtEl>
                                        <p:attrNameLst>
                                          <p:attrName>style.visibility</p:attrName>
                                        </p:attrNameLst>
                                      </p:cBhvr>
                                      <p:to>
                                        <p:strVal val="visible"/>
                                      </p:to>
                                    </p:set>
                                    <p:anim calcmode="lin" valueType="num">
                                      <p:cBhvr>
                                        <p:cTn id="11" dur="2000" fill="hold"/>
                                        <p:tgtEl>
                                          <p:spTgt spid="358411"/>
                                        </p:tgtEl>
                                        <p:attrNameLst>
                                          <p:attrName>ppt_w</p:attrName>
                                        </p:attrNameLst>
                                      </p:cBhvr>
                                      <p:tavLst>
                                        <p:tav tm="0">
                                          <p:val>
                                            <p:strVal val="#ppt_w"/>
                                          </p:val>
                                        </p:tav>
                                        <p:tav tm="100000">
                                          <p:val>
                                            <p:strVal val="#ppt_w"/>
                                          </p:val>
                                        </p:tav>
                                      </p:tavLst>
                                    </p:anim>
                                    <p:anim calcmode="lin" valueType="num">
                                      <p:cBhvr>
                                        <p:cTn id="12" dur="2000" fill="hold"/>
                                        <p:tgtEl>
                                          <p:spTgt spid="358411"/>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1" nodeType="clickEffect">
                                  <p:stCondLst>
                                    <p:cond delay="0"/>
                                  </p:stCondLst>
                                  <p:childTnLst>
                                    <p:set>
                                      <p:cBhvr>
                                        <p:cTn id="16" dur="1" fill="hold">
                                          <p:stCondLst>
                                            <p:cond delay="0"/>
                                          </p:stCondLst>
                                        </p:cTn>
                                        <p:tgtEl>
                                          <p:spTgt spid="358407"/>
                                        </p:tgtEl>
                                        <p:attrNameLst>
                                          <p:attrName>style.visibility</p:attrName>
                                        </p:attrNameLst>
                                      </p:cBhvr>
                                      <p:to>
                                        <p:strVal val="visible"/>
                                      </p:to>
                                    </p:set>
                                    <p:animEffect transition="in" filter="checkerboard(across)">
                                      <p:cBhvr>
                                        <p:cTn id="17" dur="500"/>
                                        <p:tgtEl>
                                          <p:spTgt spid="35840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1"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1" nodeType="clickEffect">
                                  <p:stCondLst>
                                    <p:cond delay="0"/>
                                  </p:stCondLst>
                                  <p:childTnLst>
                                    <p:set>
                                      <p:cBhvr>
                                        <p:cTn id="26" dur="1" fill="hold">
                                          <p:stCondLst>
                                            <p:cond delay="0"/>
                                          </p:stCondLst>
                                        </p:cTn>
                                        <p:tgtEl>
                                          <p:spTgt spid="358408"/>
                                        </p:tgtEl>
                                        <p:attrNameLst>
                                          <p:attrName>style.visibility</p:attrName>
                                        </p:attrNameLst>
                                      </p:cBhvr>
                                      <p:to>
                                        <p:strVal val="visible"/>
                                      </p:to>
                                    </p:set>
                                    <p:animEffect transition="in" filter="checkerboard(across)">
                                      <p:cBhvr>
                                        <p:cTn id="27" dur="500"/>
                                        <p:tgtEl>
                                          <p:spTgt spid="358408"/>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1" nodeType="clickEffect">
                                  <p:stCondLst>
                                    <p:cond delay="0"/>
                                  </p:stCondLst>
                                  <p:childTnLst>
                                    <p:set>
                                      <p:cBhvr>
                                        <p:cTn id="31" dur="1" fill="hold">
                                          <p:stCondLst>
                                            <p:cond delay="0"/>
                                          </p:stCondLst>
                                        </p:cTn>
                                        <p:tgtEl>
                                          <p:spTgt spid="358406"/>
                                        </p:tgtEl>
                                        <p:attrNameLst>
                                          <p:attrName>style.visibility</p:attrName>
                                        </p:attrNameLst>
                                      </p:cBhvr>
                                      <p:to>
                                        <p:strVal val="visible"/>
                                      </p:to>
                                    </p:set>
                                    <p:animEffect transition="in" filter="checkerboard(across)">
                                      <p:cBhvr>
                                        <p:cTn id="32" dur="500"/>
                                        <p:tgtEl>
                                          <p:spTgt spid="358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6" grpId="1"/>
      <p:bldP spid="358407" grpId="1"/>
      <p:bldP spid="358408" grpId="1"/>
      <p:bldP spid="358410" grpId="0" animBg="1"/>
      <p:bldP spid="358411" grpId="0" animBg="1"/>
      <p:bldP spid="358411" grpId="1" animBg="1"/>
      <p:bldP spid="9" grpId="1"/>
    </p:bldLst>
  </p:timing>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9" name="Line 10"/>
          <p:cNvSpPr>
            <a:spLocks noChangeShapeType="1"/>
          </p:cNvSpPr>
          <p:nvPr/>
        </p:nvSpPr>
        <p:spPr bwMode="auto">
          <a:xfrm>
            <a:off x="1428731" y="428604"/>
            <a:ext cx="4103687" cy="0"/>
          </a:xfrm>
          <a:prstGeom prst="line">
            <a:avLst/>
          </a:prstGeom>
          <a:noFill/>
          <a:ln w="3175">
            <a:solidFill>
              <a:srgbClr val="CC0099"/>
            </a:solidFill>
            <a:round/>
            <a:headEnd/>
            <a:tailEnd/>
          </a:ln>
          <a:effectLst/>
        </p:spPr>
        <p:txBody>
          <a:bodyPr wrap="none"/>
          <a:lstStyle/>
          <a:p>
            <a:endParaRPr lang="fr-FR" dirty="0"/>
          </a:p>
        </p:txBody>
      </p:sp>
      <p:sp>
        <p:nvSpPr>
          <p:cNvPr id="20" name="Oval 11"/>
          <p:cNvSpPr>
            <a:spLocks noChangeArrowheads="1"/>
          </p:cNvSpPr>
          <p:nvPr/>
        </p:nvSpPr>
        <p:spPr bwMode="auto">
          <a:xfrm>
            <a:off x="5857884" y="214292"/>
            <a:ext cx="2971800" cy="441325"/>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1</a:t>
            </a:r>
            <a:endParaRPr lang="fr-FR" sz="1400" b="1" dirty="0">
              <a:solidFill>
                <a:srgbClr val="000099"/>
              </a:solidFill>
            </a:endParaRPr>
          </a:p>
        </p:txBody>
      </p:sp>
      <p:sp>
        <p:nvSpPr>
          <p:cNvPr id="23" name="ZoneTexte 22"/>
          <p:cNvSpPr txBox="1"/>
          <p:nvPr/>
        </p:nvSpPr>
        <p:spPr>
          <a:xfrm>
            <a:off x="571472" y="642918"/>
            <a:ext cx="8286808" cy="369332"/>
          </a:xfrm>
          <a:prstGeom prst="rect">
            <a:avLst/>
          </a:prstGeom>
          <a:noFill/>
        </p:spPr>
        <p:txBody>
          <a:bodyPr wrap="square" rtlCol="0">
            <a:spAutoFit/>
          </a:bodyPr>
          <a:lstStyle/>
          <a:p>
            <a:endParaRPr lang="fr-FR" dirty="0"/>
          </a:p>
        </p:txBody>
      </p:sp>
      <p:sp>
        <p:nvSpPr>
          <p:cNvPr id="21507" name="Rectangle 3"/>
          <p:cNvSpPr>
            <a:spLocks noChangeArrowheads="1"/>
          </p:cNvSpPr>
          <p:nvPr/>
        </p:nvSpPr>
        <p:spPr bwMode="auto">
          <a:xfrm>
            <a:off x="323528" y="692698"/>
            <a:ext cx="8572560"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eaLnBrk="1" hangingPunct="1">
              <a:tabLst>
                <a:tab pos="238125" algn="l"/>
              </a:tabLst>
            </a:pPr>
            <a:r>
              <a:rPr lang="fr-FR" sz="2600" b="1" i="1" dirty="0" smtClean="0">
                <a:latin typeface="+mn-lt"/>
              </a:rPr>
              <a:t>LES GROUPES DES MINERAUX ARGILEUX</a:t>
            </a:r>
            <a:r>
              <a:rPr kumimoji="0" lang="fr-FR" b="1" i="1" u="none" strike="noStrike" cap="none" normalizeH="0" baseline="0" dirty="0" smtClean="0">
                <a:ln>
                  <a:noFill/>
                </a:ln>
                <a:solidFill>
                  <a:srgbClr val="000099"/>
                </a:solidFill>
                <a:effectLst/>
                <a:latin typeface="Arial" pitchFamily="34" charset="0"/>
                <a:ea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tab pos="238125" algn="l"/>
              </a:tabLst>
            </a:pPr>
            <a:r>
              <a:rPr kumimoji="0" lang="fr-FR" sz="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fr-FR" sz="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srcRect l="30930" t="26353" r="27122" b="19205"/>
          <a:stretch>
            <a:fillRect/>
          </a:stretch>
        </p:blipFill>
        <p:spPr bwMode="auto">
          <a:xfrm>
            <a:off x="344488" y="1196754"/>
            <a:ext cx="2859360" cy="4896544"/>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pic>
      <p:pic>
        <p:nvPicPr>
          <p:cNvPr id="10" name="Picture 5"/>
          <p:cNvPicPr>
            <a:picLocks noChangeAspect="1" noChangeArrowheads="1"/>
          </p:cNvPicPr>
          <p:nvPr/>
        </p:nvPicPr>
        <p:blipFill>
          <a:blip r:embed="rId4" cstate="print"/>
          <a:srcRect l="29178" t="22920" r="30659" b="12695"/>
          <a:stretch>
            <a:fillRect/>
          </a:stretch>
        </p:blipFill>
        <p:spPr bwMode="auto">
          <a:xfrm>
            <a:off x="3355977" y="1196754"/>
            <a:ext cx="2663825" cy="4896544"/>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pic>
        <p:nvPicPr>
          <p:cNvPr id="11" name="Picture 7"/>
          <p:cNvPicPr>
            <a:picLocks noChangeAspect="1" noChangeArrowheads="1"/>
          </p:cNvPicPr>
          <p:nvPr/>
        </p:nvPicPr>
        <p:blipFill>
          <a:blip r:embed="rId5" cstate="print"/>
          <a:srcRect l="31477" t="21013" r="29483" b="21292"/>
          <a:stretch>
            <a:fillRect/>
          </a:stretch>
        </p:blipFill>
        <p:spPr bwMode="auto">
          <a:xfrm>
            <a:off x="6361113" y="1196754"/>
            <a:ext cx="2592387" cy="4896544"/>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pic>
      <p:sp>
        <p:nvSpPr>
          <p:cNvPr id="12" name="Rectangle 6"/>
          <p:cNvSpPr>
            <a:spLocks noChangeArrowheads="1"/>
          </p:cNvSpPr>
          <p:nvPr/>
        </p:nvSpPr>
        <p:spPr bwMode="auto">
          <a:xfrm>
            <a:off x="-252536" y="6165304"/>
            <a:ext cx="9144000" cy="400110"/>
          </a:xfrm>
          <a:prstGeom prst="rect">
            <a:avLst/>
          </a:prstGeom>
          <a:noFill/>
          <a:ln w="9525">
            <a:noFill/>
            <a:miter lim="800000"/>
            <a:headEnd/>
            <a:tailEnd/>
          </a:ln>
          <a:effectLst/>
        </p:spPr>
        <p:txBody>
          <a:bodyPr wrap="square" anchor="ctr">
            <a:spAutoFit/>
          </a:bodyPr>
          <a:lstStyle/>
          <a:p>
            <a:pPr algn="ctr"/>
            <a:r>
              <a:rPr lang="fr-FR" sz="2000" b="1" i="1" dirty="0" smtClean="0">
                <a:latin typeface="+mn-lt"/>
              </a:rPr>
              <a:t>Structure</a:t>
            </a:r>
            <a:r>
              <a:rPr lang="fr-FR" sz="2000" b="1" dirty="0"/>
              <a:t> </a:t>
            </a:r>
            <a:r>
              <a:rPr lang="fr-FR" sz="2000" b="1" i="1" dirty="0" smtClean="0">
                <a:latin typeface="+mn-lt"/>
              </a:rPr>
              <a:t>atomique de la kaolinite, la montmorillonite et l’illite </a:t>
            </a:r>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9" presetClass="entr" presetSubtype="5" repeatCount="indefinite"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2000" fill="hold"/>
                                        <p:tgtEl>
                                          <p:spTgt spid="20"/>
                                        </p:tgtEl>
                                        <p:attrNameLst>
                                          <p:attrName>ppt_w</p:attrName>
                                        </p:attrNameLst>
                                      </p:cBhvr>
                                      <p:tavLst>
                                        <p:tav tm="0">
                                          <p:val>
                                            <p:strVal val="#ppt_w"/>
                                          </p:val>
                                        </p:tav>
                                        <p:tav tm="100000">
                                          <p:val>
                                            <p:strVal val="#ppt_w"/>
                                          </p:val>
                                        </p:tav>
                                      </p:tavLst>
                                    </p:anim>
                                    <p:anim calcmode="lin" valueType="num">
                                      <p:cBhvr>
                                        <p:cTn id="12" dur="2000" fill="hold"/>
                                        <p:tgtEl>
                                          <p:spTgt spid="20"/>
                                        </p:tgtEl>
                                        <p:attrNameLst>
                                          <p:attrName>ppt_h</p:attrName>
                                        </p:attrNameLst>
                                      </p:cBhvr>
                                      <p:tavLst>
                                        <p:tav tm="0" fmla="#ppt_h*sin(2.5*pi*$)">
                                          <p:val>
                                            <p:fltVal val="0"/>
                                          </p:val>
                                        </p:tav>
                                        <p:tav tm="100000">
                                          <p:val>
                                            <p:fltVal val="1"/>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1507"/>
                                        </p:tgtEl>
                                        <p:attrNameLst>
                                          <p:attrName>style.visibility</p:attrName>
                                        </p:attrNameLst>
                                      </p:cBhvr>
                                      <p:to>
                                        <p:strVal val="visible"/>
                                      </p:to>
                                    </p:set>
                                    <p:anim calcmode="lin" valueType="num">
                                      <p:cBhvr additive="base">
                                        <p:cTn id="17" dur="500" fill="hold"/>
                                        <p:tgtEl>
                                          <p:spTgt spid="21507"/>
                                        </p:tgtEl>
                                        <p:attrNameLst>
                                          <p:attrName>ppt_x</p:attrName>
                                        </p:attrNameLst>
                                      </p:cBhvr>
                                      <p:tavLst>
                                        <p:tav tm="0">
                                          <p:val>
                                            <p:strVal val="#ppt_x"/>
                                          </p:val>
                                        </p:tav>
                                        <p:tav tm="100000">
                                          <p:val>
                                            <p:strVal val="#ppt_x"/>
                                          </p:val>
                                        </p:tav>
                                      </p:tavLst>
                                    </p:anim>
                                    <p:anim calcmode="lin" valueType="num">
                                      <p:cBhvr additive="base">
                                        <p:cTn id="18" dur="500" fill="hold"/>
                                        <p:tgtEl>
                                          <p:spTgt spid="2150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Left)">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strips(downLeft)">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strips(downLeft)">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12">
                                            <p:txEl>
                                              <p:pRg st="0" end="0"/>
                                            </p:txEl>
                                          </p:spTgt>
                                        </p:tgtEl>
                                        <p:attrNameLst>
                                          <p:attrName>style.visibility</p:attrName>
                                        </p:attrNameLst>
                                      </p:cBhvr>
                                      <p:to>
                                        <p:strVal val="visible"/>
                                      </p:to>
                                    </p:set>
                                    <p:animEffect transition="in" filter="checkerboard(across)">
                                      <p:cBhvr>
                                        <p:cTn id="3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0" grpId="1" animBg="1"/>
      <p:bldP spid="2150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846" name="Rectangle 718"/>
          <p:cNvSpPr>
            <a:spLocks noChangeArrowheads="1"/>
          </p:cNvSpPr>
          <p:nvPr/>
        </p:nvSpPr>
        <p:spPr bwMode="auto">
          <a:xfrm>
            <a:off x="822326"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4849" name="Rectangle 721"/>
          <p:cNvSpPr>
            <a:spLocks noChangeArrowheads="1"/>
          </p:cNvSpPr>
          <p:nvPr/>
        </p:nvSpPr>
        <p:spPr bwMode="auto">
          <a:xfrm>
            <a:off x="822326"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4851" name="Rectangle 723"/>
          <p:cNvSpPr>
            <a:spLocks noChangeArrowheads="1"/>
          </p:cNvSpPr>
          <p:nvPr/>
        </p:nvSpPr>
        <p:spPr bwMode="auto">
          <a:xfrm>
            <a:off x="822327"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4853" name="Rectangle 725"/>
          <p:cNvSpPr>
            <a:spLocks noChangeArrowheads="1"/>
          </p:cNvSpPr>
          <p:nvPr/>
        </p:nvSpPr>
        <p:spPr bwMode="auto">
          <a:xfrm>
            <a:off x="822327"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4855" name="Rectangle 727"/>
          <p:cNvSpPr>
            <a:spLocks noChangeArrowheads="1"/>
          </p:cNvSpPr>
          <p:nvPr/>
        </p:nvSpPr>
        <p:spPr bwMode="auto">
          <a:xfrm>
            <a:off x="822326"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304857" name="Rectangle 729"/>
          <p:cNvSpPr>
            <a:spLocks noChangeArrowheads="1"/>
          </p:cNvSpPr>
          <p:nvPr/>
        </p:nvSpPr>
        <p:spPr bwMode="auto">
          <a:xfrm>
            <a:off x="822326" y="438150"/>
            <a:ext cx="184731" cy="369332"/>
          </a:xfrm>
          <a:prstGeom prst="rect">
            <a:avLst/>
          </a:prstGeom>
          <a:noFill/>
          <a:ln w="12700">
            <a:noFill/>
            <a:miter lim="800000"/>
            <a:headEnd type="none" w="sm" len="sm"/>
            <a:tailEnd type="none" w="sm" len="sm"/>
          </a:ln>
          <a:effectLst/>
        </p:spPr>
        <p:txBody>
          <a:bodyPr wrap="none" anchor="ctr">
            <a:spAutoFit/>
          </a:bodyPr>
          <a:lstStyle/>
          <a:p>
            <a:endParaRPr lang="fr-FR" dirty="0"/>
          </a:p>
        </p:txBody>
      </p:sp>
      <p:sp>
        <p:nvSpPr>
          <p:cNvPr id="13" name="Oval 11"/>
          <p:cNvSpPr>
            <a:spLocks noChangeArrowheads="1"/>
          </p:cNvSpPr>
          <p:nvPr/>
        </p:nvSpPr>
        <p:spPr bwMode="auto">
          <a:xfrm>
            <a:off x="5715008" y="357168"/>
            <a:ext cx="2971800" cy="441325"/>
          </a:xfrm>
          <a:prstGeom prst="ellipse">
            <a:avLst/>
          </a:prstGeom>
          <a:solidFill>
            <a:srgbClr val="66CCFF"/>
          </a:solidFill>
          <a:ln w="3175" algn="ctr">
            <a:solidFill>
              <a:srgbClr val="CC0099"/>
            </a:solidFill>
            <a:round/>
            <a:headEnd/>
            <a:tailEnd/>
          </a:ln>
          <a:effectLst/>
        </p:spPr>
        <p:txBody>
          <a:bodyPr wrap="none" anchor="ctr"/>
          <a:lstStyle/>
          <a:p>
            <a:r>
              <a:rPr lang="fr-FR" sz="1400" b="1" dirty="0" smtClean="0">
                <a:solidFill>
                  <a:srgbClr val="000099"/>
                </a:solidFill>
              </a:rPr>
              <a:t>Chapitre 1</a:t>
            </a:r>
            <a:endParaRPr lang="fr-FR" sz="1400" b="1" dirty="0">
              <a:solidFill>
                <a:srgbClr val="000099"/>
              </a:solidFill>
            </a:endParaRPr>
          </a:p>
        </p:txBody>
      </p:sp>
      <p:sp>
        <p:nvSpPr>
          <p:cNvPr id="14" name="Line 10"/>
          <p:cNvSpPr>
            <a:spLocks noChangeShapeType="1"/>
          </p:cNvSpPr>
          <p:nvPr/>
        </p:nvSpPr>
        <p:spPr bwMode="auto">
          <a:xfrm>
            <a:off x="1643045" y="571480"/>
            <a:ext cx="4103687" cy="0"/>
          </a:xfrm>
          <a:prstGeom prst="line">
            <a:avLst/>
          </a:prstGeom>
          <a:noFill/>
          <a:ln w="3175">
            <a:solidFill>
              <a:srgbClr val="CC0099"/>
            </a:solidFill>
            <a:round/>
            <a:headEnd/>
            <a:tailEnd/>
          </a:ln>
          <a:effectLst/>
        </p:spPr>
        <p:txBody>
          <a:bodyPr wrap="none"/>
          <a:lstStyle/>
          <a:p>
            <a:endParaRPr lang="fr-FR" dirty="0"/>
          </a:p>
        </p:txBody>
      </p:sp>
      <p:sp>
        <p:nvSpPr>
          <p:cNvPr id="15" name="Rectangle 2"/>
          <p:cNvSpPr txBox="1">
            <a:spLocks noChangeArrowheads="1"/>
          </p:cNvSpPr>
          <p:nvPr/>
        </p:nvSpPr>
        <p:spPr>
          <a:xfrm>
            <a:off x="1043609" y="764704"/>
            <a:ext cx="6840539" cy="432048"/>
          </a:xfrm>
          <a:prstGeom prst="rect">
            <a:avLst/>
          </a:prstGeom>
        </p:spPr>
        <p:txBody>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600" b="1" i="1" dirty="0" smtClean="0">
                <a:latin typeface="+mn-lt"/>
              </a:rPr>
              <a:t>STABILISATION DES SOLS GONFLANTS </a:t>
            </a:r>
            <a:endParaRPr lang="fr-FR" sz="2600" b="1" i="1" dirty="0">
              <a:latin typeface="+mn-lt"/>
            </a:endParaRPr>
          </a:p>
        </p:txBody>
      </p:sp>
      <p:sp>
        <p:nvSpPr>
          <p:cNvPr id="16" name="AutoShape 8"/>
          <p:cNvSpPr>
            <a:spLocks noChangeArrowheads="1"/>
          </p:cNvSpPr>
          <p:nvPr/>
        </p:nvSpPr>
        <p:spPr bwMode="auto">
          <a:xfrm rot="7440204">
            <a:off x="2687875" y="1140965"/>
            <a:ext cx="404039" cy="359591"/>
          </a:xfrm>
          <a:prstGeom prst="rightArrow">
            <a:avLst>
              <a:gd name="adj1" fmla="val 50000"/>
              <a:gd name="adj2" fmla="val 30882"/>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anchor="ctr">
            <a:flatTx/>
          </a:bodyPr>
          <a:lstStyle/>
          <a:p>
            <a:endParaRPr lang="fr-FR" dirty="0"/>
          </a:p>
        </p:txBody>
      </p:sp>
      <p:sp>
        <p:nvSpPr>
          <p:cNvPr id="17" name="AutoShape 9"/>
          <p:cNvSpPr>
            <a:spLocks noChangeArrowheads="1"/>
          </p:cNvSpPr>
          <p:nvPr/>
        </p:nvSpPr>
        <p:spPr bwMode="auto">
          <a:xfrm rot="2653667">
            <a:off x="6049758" y="1111771"/>
            <a:ext cx="502513" cy="311990"/>
          </a:xfrm>
          <a:prstGeom prst="rightArrow">
            <a:avLst>
              <a:gd name="adj1" fmla="val 50000"/>
              <a:gd name="adj2" fmla="val 36887"/>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p:spPr>
        <p:txBody>
          <a:bodyPr wrap="none" anchor="ctr">
            <a:flatTx/>
          </a:bodyPr>
          <a:lstStyle/>
          <a:p>
            <a:endParaRPr lang="fr-FR" dirty="0"/>
          </a:p>
        </p:txBody>
      </p:sp>
      <p:sp>
        <p:nvSpPr>
          <p:cNvPr id="18" name="AutoShape 10"/>
          <p:cNvSpPr>
            <a:spLocks noChangeArrowheads="1"/>
          </p:cNvSpPr>
          <p:nvPr/>
        </p:nvSpPr>
        <p:spPr bwMode="auto">
          <a:xfrm>
            <a:off x="1331642" y="1643050"/>
            <a:ext cx="2795588"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solidFill>
                  <a:srgbClr val="FFFF00"/>
                </a:solidFill>
              </a:rPr>
              <a:t> </a:t>
            </a:r>
            <a:r>
              <a:rPr lang="fr-FR" b="1" i="1" dirty="0" smtClean="0">
                <a:latin typeface="+mn-lt"/>
              </a:rPr>
              <a:t>Stabilisation mécanique </a:t>
            </a:r>
            <a:r>
              <a:rPr lang="fr-FR" b="1" dirty="0">
                <a:solidFill>
                  <a:srgbClr val="FFFF00"/>
                </a:solidFill>
              </a:rPr>
              <a:t> </a:t>
            </a:r>
            <a:r>
              <a:rPr lang="fr-FR" dirty="0">
                <a:solidFill>
                  <a:srgbClr val="FFFF00"/>
                </a:solidFill>
              </a:rPr>
              <a:t> </a:t>
            </a:r>
          </a:p>
        </p:txBody>
      </p:sp>
      <p:sp>
        <p:nvSpPr>
          <p:cNvPr id="19" name="AutoShape 12"/>
          <p:cNvSpPr>
            <a:spLocks noChangeArrowheads="1"/>
          </p:cNvSpPr>
          <p:nvPr/>
        </p:nvSpPr>
        <p:spPr bwMode="auto">
          <a:xfrm>
            <a:off x="2555776" y="2132857"/>
            <a:ext cx="216024" cy="288032"/>
          </a:xfrm>
          <a:prstGeom prst="downArrow">
            <a:avLst>
              <a:gd name="adj1" fmla="val 50000"/>
              <a:gd name="adj2" fmla="val 25551"/>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1" name="AutoShape 13"/>
          <p:cNvSpPr>
            <a:spLocks noChangeArrowheads="1"/>
          </p:cNvSpPr>
          <p:nvPr/>
        </p:nvSpPr>
        <p:spPr bwMode="auto">
          <a:xfrm>
            <a:off x="1475656" y="2420888"/>
            <a:ext cx="2447925" cy="576063"/>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Méthode de </a:t>
            </a:r>
          </a:p>
          <a:p>
            <a:pPr algn="ctr"/>
            <a:r>
              <a:rPr lang="fr-FR" b="1" dirty="0"/>
              <a:t>compactage</a:t>
            </a:r>
            <a:r>
              <a:rPr lang="fr-FR" dirty="0"/>
              <a:t> </a:t>
            </a:r>
            <a:r>
              <a:rPr lang="fr-FR" b="1" dirty="0"/>
              <a:t> </a:t>
            </a:r>
            <a:r>
              <a:rPr lang="fr-FR" dirty="0"/>
              <a:t> </a:t>
            </a:r>
            <a:r>
              <a:rPr lang="fr-FR" dirty="0">
                <a:solidFill>
                  <a:srgbClr val="33CC33"/>
                </a:solidFill>
              </a:rPr>
              <a:t> </a:t>
            </a:r>
          </a:p>
        </p:txBody>
      </p:sp>
      <p:sp>
        <p:nvSpPr>
          <p:cNvPr id="22" name="AutoShape 14"/>
          <p:cNvSpPr>
            <a:spLocks noChangeArrowheads="1"/>
          </p:cNvSpPr>
          <p:nvPr/>
        </p:nvSpPr>
        <p:spPr bwMode="auto">
          <a:xfrm>
            <a:off x="2555776" y="2996953"/>
            <a:ext cx="203200" cy="280988"/>
          </a:xfrm>
          <a:prstGeom prst="downArrow">
            <a:avLst>
              <a:gd name="adj1" fmla="val 50000"/>
              <a:gd name="adj2" fmla="val 34570"/>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3" name="AutoShape 15"/>
          <p:cNvSpPr>
            <a:spLocks noChangeArrowheads="1"/>
          </p:cNvSpPr>
          <p:nvPr/>
        </p:nvSpPr>
        <p:spPr bwMode="auto">
          <a:xfrm>
            <a:off x="1475658" y="3284985"/>
            <a:ext cx="2449513" cy="576262"/>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Méthode de </a:t>
            </a:r>
          </a:p>
          <a:p>
            <a:pPr algn="ctr"/>
            <a:r>
              <a:rPr lang="fr-FR" b="1" dirty="0"/>
              <a:t>substitution</a:t>
            </a:r>
            <a:r>
              <a:rPr lang="fr-FR" dirty="0"/>
              <a:t> </a:t>
            </a:r>
            <a:r>
              <a:rPr lang="fr-FR" b="1" dirty="0"/>
              <a:t> </a:t>
            </a:r>
          </a:p>
        </p:txBody>
      </p:sp>
      <p:sp>
        <p:nvSpPr>
          <p:cNvPr id="24" name="AutoShape 16"/>
          <p:cNvSpPr>
            <a:spLocks noChangeArrowheads="1"/>
          </p:cNvSpPr>
          <p:nvPr/>
        </p:nvSpPr>
        <p:spPr bwMode="auto">
          <a:xfrm>
            <a:off x="2555778" y="3861049"/>
            <a:ext cx="215900" cy="287337"/>
          </a:xfrm>
          <a:prstGeom prst="downArrow">
            <a:avLst>
              <a:gd name="adj1" fmla="val 50000"/>
              <a:gd name="adj2" fmla="val 33272"/>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5" name="AutoShape 17"/>
          <p:cNvSpPr>
            <a:spLocks noChangeArrowheads="1"/>
          </p:cNvSpPr>
          <p:nvPr/>
        </p:nvSpPr>
        <p:spPr bwMode="auto">
          <a:xfrm>
            <a:off x="1331640" y="4149080"/>
            <a:ext cx="2665413" cy="6477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 Méthode de </a:t>
            </a:r>
          </a:p>
          <a:p>
            <a:pPr algn="ctr"/>
            <a:r>
              <a:rPr lang="fr-FR" b="1" dirty="0"/>
              <a:t>préhumidification</a:t>
            </a:r>
            <a:r>
              <a:rPr lang="fr-FR" dirty="0"/>
              <a:t> </a:t>
            </a:r>
          </a:p>
        </p:txBody>
      </p:sp>
      <p:sp>
        <p:nvSpPr>
          <p:cNvPr id="26" name="AutoShape 19"/>
          <p:cNvSpPr>
            <a:spLocks noChangeArrowheads="1"/>
          </p:cNvSpPr>
          <p:nvPr/>
        </p:nvSpPr>
        <p:spPr bwMode="auto">
          <a:xfrm>
            <a:off x="2555778" y="4797152"/>
            <a:ext cx="215900" cy="287337"/>
          </a:xfrm>
          <a:prstGeom prst="downArrow">
            <a:avLst>
              <a:gd name="adj1" fmla="val 50000"/>
              <a:gd name="adj2" fmla="val 33272"/>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27" name="AutoShape 20"/>
          <p:cNvSpPr>
            <a:spLocks noChangeArrowheads="1"/>
          </p:cNvSpPr>
          <p:nvPr/>
        </p:nvSpPr>
        <p:spPr bwMode="auto">
          <a:xfrm>
            <a:off x="1259633" y="5085184"/>
            <a:ext cx="2736851" cy="576064"/>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Stabilisation par</a:t>
            </a:r>
          </a:p>
          <a:p>
            <a:pPr algn="ctr"/>
            <a:r>
              <a:rPr lang="fr-FR" b="1" dirty="0"/>
              <a:t> ajout de sable</a:t>
            </a:r>
            <a:r>
              <a:rPr lang="fr-FR" dirty="0"/>
              <a:t> </a:t>
            </a:r>
          </a:p>
        </p:txBody>
      </p:sp>
      <p:sp>
        <p:nvSpPr>
          <p:cNvPr id="30" name="AutoShape 11"/>
          <p:cNvSpPr>
            <a:spLocks noChangeArrowheads="1"/>
          </p:cNvSpPr>
          <p:nvPr/>
        </p:nvSpPr>
        <p:spPr bwMode="auto">
          <a:xfrm>
            <a:off x="5364090" y="1628800"/>
            <a:ext cx="2663825" cy="504056"/>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solidFill>
                  <a:schemeClr val="tx1"/>
                </a:solidFill>
              </a:rPr>
              <a:t>Stabilisation chimique</a:t>
            </a:r>
            <a:r>
              <a:rPr lang="fr-FR" dirty="0">
                <a:solidFill>
                  <a:schemeClr val="tx1"/>
                </a:solidFill>
              </a:rPr>
              <a:t>  </a:t>
            </a:r>
          </a:p>
        </p:txBody>
      </p:sp>
      <p:sp>
        <p:nvSpPr>
          <p:cNvPr id="31" name="AutoShape 24"/>
          <p:cNvSpPr>
            <a:spLocks noChangeArrowheads="1"/>
          </p:cNvSpPr>
          <p:nvPr/>
        </p:nvSpPr>
        <p:spPr bwMode="auto">
          <a:xfrm>
            <a:off x="6588226" y="2132856"/>
            <a:ext cx="215900" cy="287338"/>
          </a:xfrm>
          <a:prstGeom prst="downArrow">
            <a:avLst>
              <a:gd name="adj1" fmla="val 50000"/>
              <a:gd name="adj2" fmla="val 33272"/>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33" name="AutoShape 25"/>
          <p:cNvSpPr>
            <a:spLocks noChangeArrowheads="1"/>
          </p:cNvSpPr>
          <p:nvPr/>
        </p:nvSpPr>
        <p:spPr bwMode="auto">
          <a:xfrm>
            <a:off x="5364091" y="2420888"/>
            <a:ext cx="2735263" cy="6477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Stabilisation par  </a:t>
            </a:r>
          </a:p>
          <a:p>
            <a:pPr algn="ctr"/>
            <a:r>
              <a:rPr lang="fr-FR" b="1" dirty="0"/>
              <a:t>des solutions salines</a:t>
            </a:r>
            <a:r>
              <a:rPr lang="fr-FR" dirty="0"/>
              <a:t> </a:t>
            </a:r>
          </a:p>
        </p:txBody>
      </p:sp>
      <p:sp>
        <p:nvSpPr>
          <p:cNvPr id="34" name="AutoShape 26"/>
          <p:cNvSpPr>
            <a:spLocks noChangeArrowheads="1"/>
          </p:cNvSpPr>
          <p:nvPr/>
        </p:nvSpPr>
        <p:spPr bwMode="auto">
          <a:xfrm>
            <a:off x="6588226" y="3068960"/>
            <a:ext cx="215900" cy="287337"/>
          </a:xfrm>
          <a:prstGeom prst="downArrow">
            <a:avLst>
              <a:gd name="adj1" fmla="val 50000"/>
              <a:gd name="adj2" fmla="val 33272"/>
            </a:avLst>
          </a:prstGeom>
          <a:solidFill>
            <a:schemeClr val="accent1"/>
          </a:solidFill>
          <a:ln w="9525">
            <a:solidFill>
              <a:schemeClr val="tx1"/>
            </a:solidFill>
            <a:miter lim="800000"/>
            <a:headEnd/>
            <a:tailEnd/>
          </a:ln>
          <a:effectLst/>
        </p:spPr>
        <p:txBody>
          <a:bodyPr wrap="none" anchor="ctr"/>
          <a:lstStyle/>
          <a:p>
            <a:endParaRPr lang="fr-FR" dirty="0"/>
          </a:p>
        </p:txBody>
      </p:sp>
      <p:sp>
        <p:nvSpPr>
          <p:cNvPr id="35" name="AutoShape 27"/>
          <p:cNvSpPr>
            <a:spLocks noChangeArrowheads="1"/>
          </p:cNvSpPr>
          <p:nvPr/>
        </p:nvSpPr>
        <p:spPr bwMode="auto">
          <a:xfrm>
            <a:off x="5436098" y="3356992"/>
            <a:ext cx="2735263" cy="86360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flatTx/>
          </a:bodyPr>
          <a:lstStyle/>
          <a:p>
            <a:pPr algn="ctr"/>
            <a:r>
              <a:rPr lang="fr-FR" b="1" dirty="0"/>
              <a:t>Stabilisation par </a:t>
            </a:r>
          </a:p>
          <a:p>
            <a:pPr algn="ctr"/>
            <a:r>
              <a:rPr lang="fr-FR" b="1" dirty="0"/>
              <a:t>les liants hydrauliques </a:t>
            </a:r>
          </a:p>
          <a:p>
            <a:pPr algn="ctr"/>
            <a:r>
              <a:rPr lang="fr-FR" b="1" dirty="0"/>
              <a:t>(Chaux, Ciment)</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9" presetClass="entr" presetSubtype="5" repeatCount="indefinite" fill="hold" grpId="1" nodeType="withEffect">
                                  <p:stCondLst>
                                    <p:cond delay="0"/>
                                  </p:stCondLst>
                                  <p:childTnLst>
                                    <p:set>
                                      <p:cBhvr>
                                        <p:cTn id="8" dur="1" fill="hold">
                                          <p:stCondLst>
                                            <p:cond delay="0"/>
                                          </p:stCondLst>
                                        </p:cTn>
                                        <p:tgtEl>
                                          <p:spTgt spid="13"/>
                                        </p:tgtEl>
                                        <p:attrNameLst>
                                          <p:attrName>style.visibility</p:attrName>
                                        </p:attrNameLst>
                                      </p:cBhvr>
                                      <p:to>
                                        <p:strVal val="visible"/>
                                      </p:to>
                                    </p:set>
                                    <p:anim calcmode="lin" valueType="num">
                                      <p:cBhvr>
                                        <p:cTn id="9" dur="2000" fill="hold"/>
                                        <p:tgtEl>
                                          <p:spTgt spid="13"/>
                                        </p:tgtEl>
                                        <p:attrNameLst>
                                          <p:attrName>ppt_w</p:attrName>
                                        </p:attrNameLst>
                                      </p:cBhvr>
                                      <p:tavLst>
                                        <p:tav tm="0">
                                          <p:val>
                                            <p:strVal val="#ppt_w"/>
                                          </p:val>
                                        </p:tav>
                                        <p:tav tm="100000">
                                          <p:val>
                                            <p:strVal val="#ppt_w"/>
                                          </p:val>
                                        </p:tav>
                                      </p:tavLst>
                                    </p:anim>
                                    <p:anim calcmode="lin" valueType="num">
                                      <p:cBhvr>
                                        <p:cTn id="10" dur="2000" fill="hold"/>
                                        <p:tgtEl>
                                          <p:spTgt spid="13"/>
                                        </p:tgtEl>
                                        <p:attrNameLst>
                                          <p:attrName>ppt_h</p:attrName>
                                        </p:attrNameLst>
                                      </p:cBhvr>
                                      <p:tavLst>
                                        <p:tav tm="0" fmla="#ppt_h*sin(2.5*pi*$)">
                                          <p:val>
                                            <p:fltVal val="0"/>
                                          </p:val>
                                        </p:tav>
                                        <p:tav tm="100000">
                                          <p:val>
                                            <p:fltVal val="1"/>
                                          </p:val>
                                        </p:tav>
                                      </p:tavLst>
                                    </p:anim>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strips(downLeft)">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strips(downLeft)">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Left)">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strips(down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Left)">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8" presetClass="entr" presetSubtype="12" fill="hold" grpId="0"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trips(downLeft)">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checkerboard(across)">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checkerboard(across)">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checkerboard(across)">
                                      <p:cBhvr>
                                        <p:cTn id="61" dur="500"/>
                                        <p:tgtEl>
                                          <p:spTgt spid="25"/>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checkerboard(across)">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checkerboard(across)">
                                      <p:cBhvr>
                                        <p:cTn id="71" dur="5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18" presetClass="entr" presetSubtype="12" fill="hold" grpId="0" nodeType="click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strips(downLeft)">
                                      <p:cBhvr>
                                        <p:cTn id="76" dur="500"/>
                                        <p:tgtEl>
                                          <p:spTgt spid="30"/>
                                        </p:tgtEl>
                                      </p:cBhvr>
                                    </p:animEffect>
                                  </p:childTnLst>
                                </p:cTn>
                              </p:par>
                            </p:childTnLst>
                          </p:cTn>
                        </p:par>
                      </p:childTnLst>
                    </p:cTn>
                  </p:par>
                  <p:par>
                    <p:cTn id="77" fill="hold">
                      <p:stCondLst>
                        <p:cond delay="indefinite"/>
                      </p:stCondLst>
                      <p:childTnLst>
                        <p:par>
                          <p:cTn id="78" fill="hold">
                            <p:stCondLst>
                              <p:cond delay="0"/>
                            </p:stCondLst>
                            <p:childTnLst>
                              <p:par>
                                <p:cTn id="79" presetID="5" presetClass="entr" presetSubtype="10" fill="hold" grpId="0" nodeType="click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checkerboard(across)">
                                      <p:cBhvr>
                                        <p:cTn id="81" dur="500"/>
                                        <p:tgtEl>
                                          <p:spTgt spid="31"/>
                                        </p:tgtEl>
                                      </p:cBhvr>
                                    </p:animEffect>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grpId="0" nodeType="click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checkerboard(across)">
                                      <p:cBhvr>
                                        <p:cTn id="86" dur="500"/>
                                        <p:tgtEl>
                                          <p:spTgt spid="33"/>
                                        </p:tgtEl>
                                      </p:cBhvr>
                                    </p:animEffect>
                                  </p:childTnLst>
                                </p:cTn>
                              </p:par>
                            </p:childTnLst>
                          </p:cTn>
                        </p:par>
                      </p:childTnLst>
                    </p:cTn>
                  </p:par>
                  <p:par>
                    <p:cTn id="87" fill="hold">
                      <p:stCondLst>
                        <p:cond delay="indefinite"/>
                      </p:stCondLst>
                      <p:childTnLst>
                        <p:par>
                          <p:cTn id="88" fill="hold">
                            <p:stCondLst>
                              <p:cond delay="0"/>
                            </p:stCondLst>
                            <p:childTnLst>
                              <p:par>
                                <p:cTn id="89" presetID="5" presetClass="entr" presetSubtype="10" fill="hold" grpId="0" nodeType="click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checkerboard(across)">
                                      <p:cBhvr>
                                        <p:cTn id="91" dur="500"/>
                                        <p:tgtEl>
                                          <p:spTgt spid="34"/>
                                        </p:tgtEl>
                                      </p:cBhvr>
                                    </p:animEffect>
                                  </p:childTnLst>
                                </p:cTn>
                              </p:par>
                            </p:childTnLst>
                          </p:cTn>
                        </p:par>
                      </p:childTnLst>
                    </p:cTn>
                  </p:par>
                  <p:par>
                    <p:cTn id="92" fill="hold">
                      <p:stCondLst>
                        <p:cond delay="indefinite"/>
                      </p:stCondLst>
                      <p:childTnLst>
                        <p:par>
                          <p:cTn id="93" fill="hold">
                            <p:stCondLst>
                              <p:cond delay="0"/>
                            </p:stCondLst>
                            <p:childTnLst>
                              <p:par>
                                <p:cTn id="94" presetID="5" presetClass="entr" presetSubtype="10" fill="hold" grpId="0" nodeType="clickEffect">
                                  <p:stCondLst>
                                    <p:cond delay="0"/>
                                  </p:stCondLst>
                                  <p:childTnLst>
                                    <p:set>
                                      <p:cBhvr>
                                        <p:cTn id="95" dur="1" fill="hold">
                                          <p:stCondLst>
                                            <p:cond delay="0"/>
                                          </p:stCondLst>
                                        </p:cTn>
                                        <p:tgtEl>
                                          <p:spTgt spid="35"/>
                                        </p:tgtEl>
                                        <p:attrNameLst>
                                          <p:attrName>style.visibility</p:attrName>
                                        </p:attrNameLst>
                                      </p:cBhvr>
                                      <p:to>
                                        <p:strVal val="visible"/>
                                      </p:to>
                                    </p:set>
                                    <p:animEffect transition="in" filter="checkerboard(across)">
                                      <p:cBhvr>
                                        <p:cTn id="9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5" grpId="0"/>
      <p:bldP spid="16" grpId="0" animBg="1"/>
      <p:bldP spid="17" grpId="0" animBg="1"/>
      <p:bldP spid="18" grpId="0" animBg="1"/>
      <p:bldP spid="19" grpId="0" animBg="1"/>
      <p:bldP spid="21" grpId="0" animBg="1"/>
      <p:bldP spid="22" grpId="0" animBg="1"/>
      <p:bldP spid="23" grpId="0" animBg="1"/>
      <p:bldP spid="24" grpId="0" animBg="1"/>
      <p:bldP spid="25" grpId="0" animBg="1"/>
      <p:bldP spid="26" grpId="0" animBg="1"/>
      <p:bldP spid="27" grpId="0" animBg="1"/>
      <p:bldP spid="30" grpId="0" animBg="1"/>
      <p:bldP spid="31" grpId="0" animBg="1"/>
      <p:bldP spid="33" grpId="0" animBg="1"/>
      <p:bldP spid="34" grpId="0" animBg="1"/>
      <p:bldP spid="3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7.4"/>
</p:tagLst>
</file>

<file path=ppt/tags/tag2.xml><?xml version="1.0" encoding="utf-8"?>
<p:tagLst xmlns:a="http://schemas.openxmlformats.org/drawingml/2006/main" xmlns:r="http://schemas.openxmlformats.org/officeDocument/2006/relationships" xmlns:p="http://schemas.openxmlformats.org/presentationml/2006/main">
  <p:tag name="TIMING" val="|0|0.3|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9985</TotalTime>
  <Words>2943</Words>
  <Application>Microsoft Office PowerPoint</Application>
  <PresentationFormat>Affichage à l'écran (4:3)</PresentationFormat>
  <Paragraphs>882</Paragraphs>
  <Slides>48</Slides>
  <Notes>3</Notes>
  <HiddenSlides>0</HiddenSlides>
  <MMClips>0</MMClips>
  <ScaleCrop>false</ScaleCrop>
  <HeadingPairs>
    <vt:vector size="4" baseType="variant">
      <vt:variant>
        <vt:lpstr>Thème</vt:lpstr>
      </vt:variant>
      <vt:variant>
        <vt:i4>1</vt:i4>
      </vt:variant>
      <vt:variant>
        <vt:lpstr>Titres des diapositives</vt:lpstr>
      </vt:variant>
      <vt:variant>
        <vt:i4>48</vt:i4>
      </vt:variant>
    </vt:vector>
  </HeadingPairs>
  <TitlesOfParts>
    <vt:vector size="49" baseType="lpstr">
      <vt:lpstr>Débit</vt:lpstr>
      <vt:lpstr>Diapositive 1</vt:lpstr>
      <vt:lpstr> PLAN DE TRAVAIL</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  Les différents diamètre des granulats des pneus usées après broyage </vt:lpstr>
      <vt:lpstr>VALORISATION DE POUDRETTE DE CAOUTCHOUC  </vt:lpstr>
      <vt:lpstr>Diapositive 16</vt:lpstr>
      <vt:lpstr>Diapositive 17</vt:lpstr>
      <vt:lpstr>  </vt:lpstr>
      <vt:lpstr>Diapositive 19</vt:lpstr>
      <vt:lpstr> </vt:lpstr>
      <vt:lpstr> </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Conclusion :</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vector>
  </TitlesOfParts>
  <Company>LMH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TOUNSI</dc:creator>
  <cp:lastModifiedBy>pc</cp:lastModifiedBy>
  <cp:revision>687</cp:revision>
  <dcterms:created xsi:type="dcterms:W3CDTF">2001-08-25T09:26:51Z</dcterms:created>
  <dcterms:modified xsi:type="dcterms:W3CDTF">2014-06-22T08:27:33Z</dcterms:modified>
</cp:coreProperties>
</file>