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720" r:id="rId1"/>
  </p:sldMasterIdLst>
  <p:notesMasterIdLst>
    <p:notesMasterId r:id="rId44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236B"/>
  </p:clrMru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8B1032C-EA38-4F05-BA0D-38AFFFC7BED3}" styleName="Style léger 3 - Accentuation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6D9F66E-5EB9-4882-86FB-DCBF35E3C3E4}" styleName="Style moyen 4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8A107856-5554-42FB-B03E-39F5DBC370BA}" styleName="Style moyen 4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DA37D80-6434-44D0-A028-1B22A696006F}" styleName="Style léger 3 - Accentuation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02" autoAdjust="0"/>
    <p:restoredTop sz="94660"/>
  </p:normalViewPr>
  <p:slideViewPr>
    <p:cSldViewPr>
      <p:cViewPr varScale="1">
        <p:scale>
          <a:sx n="65" d="100"/>
          <a:sy n="65" d="100"/>
        </p:scale>
        <p:origin x="-144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E7C4D3-4256-46F2-8099-5C4475BFE398}" type="doc">
      <dgm:prSet loTypeId="urn:microsoft.com/office/officeart/2005/8/layout/target1" loCatId="relationship" qsTypeId="urn:microsoft.com/office/officeart/2005/8/quickstyle/3d5" qsCatId="3D" csTypeId="urn:microsoft.com/office/officeart/2005/8/colors/accent1_3" csCatId="accent1" phldr="1"/>
      <dgm:spPr/>
    </dgm:pt>
    <dgm:pt modelId="{3391E0BC-03CD-4469-B212-3C1CE8B3804C}">
      <dgm:prSet phldrT="[Texte]"/>
      <dgm:spPr/>
      <dgm:t>
        <a:bodyPr/>
        <a:lstStyle/>
        <a:p>
          <a:r>
            <a:rPr lang="ar-DZ" dirty="0" smtClean="0"/>
            <a:t>نظام تقييم الأداء</a:t>
          </a:r>
          <a:endParaRPr lang="fr-FR" dirty="0"/>
        </a:p>
      </dgm:t>
    </dgm:pt>
    <dgm:pt modelId="{539A8758-BD3A-4B5B-9AAE-0B8535FA037A}" type="parTrans" cxnId="{09BAF3F0-7E1B-4513-89A0-0AC23480BAF2}">
      <dgm:prSet/>
      <dgm:spPr/>
      <dgm:t>
        <a:bodyPr/>
        <a:lstStyle/>
        <a:p>
          <a:endParaRPr lang="fr-FR"/>
        </a:p>
      </dgm:t>
    </dgm:pt>
    <dgm:pt modelId="{502D44A0-22A2-4F74-9CF2-8200FFBD7D0E}" type="sibTrans" cxnId="{09BAF3F0-7E1B-4513-89A0-0AC23480BAF2}">
      <dgm:prSet/>
      <dgm:spPr/>
      <dgm:t>
        <a:bodyPr/>
        <a:lstStyle/>
        <a:p>
          <a:endParaRPr lang="fr-FR"/>
        </a:p>
      </dgm:t>
    </dgm:pt>
    <dgm:pt modelId="{4EA4E3AE-5384-48B2-951C-A3B5B71DE9FC}">
      <dgm:prSet phldrT="[Texte]"/>
      <dgm:spPr/>
      <dgm:t>
        <a:bodyPr/>
        <a:lstStyle/>
        <a:p>
          <a:r>
            <a:rPr lang="ar-DZ" dirty="0" smtClean="0"/>
            <a:t>نظم إدارة الموارد البشرية</a:t>
          </a:r>
          <a:endParaRPr lang="fr-FR" dirty="0"/>
        </a:p>
      </dgm:t>
    </dgm:pt>
    <dgm:pt modelId="{F6032ABE-F101-45CE-A487-6E933B29B698}" type="parTrans" cxnId="{71041A30-637E-4416-8B39-D0F3D221D026}">
      <dgm:prSet/>
      <dgm:spPr/>
      <dgm:t>
        <a:bodyPr/>
        <a:lstStyle/>
        <a:p>
          <a:endParaRPr lang="fr-FR"/>
        </a:p>
      </dgm:t>
    </dgm:pt>
    <dgm:pt modelId="{3DBEF4A9-B115-4D0C-A2E6-4083C1691DCF}" type="sibTrans" cxnId="{71041A30-637E-4416-8B39-D0F3D221D026}">
      <dgm:prSet/>
      <dgm:spPr/>
      <dgm:t>
        <a:bodyPr/>
        <a:lstStyle/>
        <a:p>
          <a:endParaRPr lang="fr-FR"/>
        </a:p>
      </dgm:t>
    </dgm:pt>
    <dgm:pt modelId="{9209EF65-202B-4917-B3FF-3D29EBD0B11F}">
      <dgm:prSet phldrT="[Texte]"/>
      <dgm:spPr/>
      <dgm:t>
        <a:bodyPr/>
        <a:lstStyle/>
        <a:p>
          <a:r>
            <a:rPr lang="ar-DZ" dirty="0" smtClean="0"/>
            <a:t>إدارة المنظمة</a:t>
          </a:r>
          <a:endParaRPr lang="fr-FR" dirty="0"/>
        </a:p>
      </dgm:t>
    </dgm:pt>
    <dgm:pt modelId="{A7B66A31-F323-462A-9E18-13C3F4063070}" type="parTrans" cxnId="{6A0E14D2-56A7-4DA4-A85C-D9841577E84D}">
      <dgm:prSet/>
      <dgm:spPr/>
      <dgm:t>
        <a:bodyPr/>
        <a:lstStyle/>
        <a:p>
          <a:endParaRPr lang="fr-FR"/>
        </a:p>
      </dgm:t>
    </dgm:pt>
    <dgm:pt modelId="{87EC2C7A-A167-4EF8-95CB-C29D10D223BE}" type="sibTrans" cxnId="{6A0E14D2-56A7-4DA4-A85C-D9841577E84D}">
      <dgm:prSet/>
      <dgm:spPr/>
      <dgm:t>
        <a:bodyPr/>
        <a:lstStyle/>
        <a:p>
          <a:endParaRPr lang="fr-FR"/>
        </a:p>
      </dgm:t>
    </dgm:pt>
    <dgm:pt modelId="{4502FEBA-64DA-4124-AF71-50CF4D5EAAEB}" type="pres">
      <dgm:prSet presAssocID="{C6E7C4D3-4256-46F2-8099-5C4475BFE398}" presName="composite" presStyleCnt="0">
        <dgm:presLayoutVars>
          <dgm:chMax val="5"/>
          <dgm:dir/>
          <dgm:resizeHandles val="exact"/>
        </dgm:presLayoutVars>
      </dgm:prSet>
      <dgm:spPr/>
    </dgm:pt>
    <dgm:pt modelId="{D0DCE00B-D878-45C4-803F-93DCB65DDA4E}" type="pres">
      <dgm:prSet presAssocID="{3391E0BC-03CD-4469-B212-3C1CE8B3804C}" presName="circle1" presStyleLbl="lnNode1" presStyleIdx="0" presStyleCnt="3"/>
      <dgm:spPr/>
    </dgm:pt>
    <dgm:pt modelId="{B5AEA342-85CA-43E7-BCCC-DA763F88A0FD}" type="pres">
      <dgm:prSet presAssocID="{3391E0BC-03CD-4469-B212-3C1CE8B3804C}" presName="text1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93F62CE-42A7-4CB3-AF4E-22A409A1D50D}" type="pres">
      <dgm:prSet presAssocID="{3391E0BC-03CD-4469-B212-3C1CE8B3804C}" presName="line1" presStyleLbl="callout" presStyleIdx="0" presStyleCnt="6"/>
      <dgm:spPr/>
    </dgm:pt>
    <dgm:pt modelId="{DF4F41A1-74B9-468C-AA12-FC791510B984}" type="pres">
      <dgm:prSet presAssocID="{3391E0BC-03CD-4469-B212-3C1CE8B3804C}" presName="d1" presStyleLbl="callout" presStyleIdx="1" presStyleCnt="6"/>
      <dgm:spPr/>
    </dgm:pt>
    <dgm:pt modelId="{0AF1AD13-8161-4040-84C2-A9DAA3021963}" type="pres">
      <dgm:prSet presAssocID="{4EA4E3AE-5384-48B2-951C-A3B5B71DE9FC}" presName="circle2" presStyleLbl="lnNode1" presStyleIdx="1" presStyleCnt="3"/>
      <dgm:spPr/>
    </dgm:pt>
    <dgm:pt modelId="{C14784E0-9F47-4477-A073-E784EB92530C}" type="pres">
      <dgm:prSet presAssocID="{4EA4E3AE-5384-48B2-951C-A3B5B71DE9FC}" presName="text2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21B8AED7-6F97-4B42-8512-15503A399983}" type="pres">
      <dgm:prSet presAssocID="{4EA4E3AE-5384-48B2-951C-A3B5B71DE9FC}" presName="line2" presStyleLbl="callout" presStyleIdx="2" presStyleCnt="6"/>
      <dgm:spPr/>
    </dgm:pt>
    <dgm:pt modelId="{EE5BCD95-38D8-4224-A192-795DA0916980}" type="pres">
      <dgm:prSet presAssocID="{4EA4E3AE-5384-48B2-951C-A3B5B71DE9FC}" presName="d2" presStyleLbl="callout" presStyleIdx="3" presStyleCnt="6"/>
      <dgm:spPr/>
    </dgm:pt>
    <dgm:pt modelId="{B45E1CA1-FD40-4B81-9E2A-1BDE671C072F}" type="pres">
      <dgm:prSet presAssocID="{9209EF65-202B-4917-B3FF-3D29EBD0B11F}" presName="circle3" presStyleLbl="lnNode1" presStyleIdx="2" presStyleCnt="3" custLinFactNeighborX="6771" custLinFactNeighborY="8854"/>
      <dgm:spPr/>
    </dgm:pt>
    <dgm:pt modelId="{0A00FD41-B3BF-4C87-BBCF-C6A0A136AF1C}" type="pres">
      <dgm:prSet presAssocID="{9209EF65-202B-4917-B3FF-3D29EBD0B11F}" presName="text3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67E03973-32D4-4F99-8089-946E13389715}" type="pres">
      <dgm:prSet presAssocID="{9209EF65-202B-4917-B3FF-3D29EBD0B11F}" presName="line3" presStyleLbl="callout" presStyleIdx="4" presStyleCnt="6"/>
      <dgm:spPr/>
    </dgm:pt>
    <dgm:pt modelId="{820FF16F-567E-4CCF-B57D-935B9637FA5B}" type="pres">
      <dgm:prSet presAssocID="{9209EF65-202B-4917-B3FF-3D29EBD0B11F}" presName="d3" presStyleLbl="callout" presStyleIdx="5" presStyleCnt="6"/>
      <dgm:spPr/>
    </dgm:pt>
  </dgm:ptLst>
  <dgm:cxnLst>
    <dgm:cxn modelId="{0D30AE4D-BED1-4C9C-83DC-90C940BBF542}" type="presOf" srcId="{3391E0BC-03CD-4469-B212-3C1CE8B3804C}" destId="{B5AEA342-85CA-43E7-BCCC-DA763F88A0FD}" srcOrd="0" destOrd="0" presId="urn:microsoft.com/office/officeart/2005/8/layout/target1"/>
    <dgm:cxn modelId="{6545F7F5-3D5C-4EFE-8756-91F01578F6CE}" type="presOf" srcId="{C6E7C4D3-4256-46F2-8099-5C4475BFE398}" destId="{4502FEBA-64DA-4124-AF71-50CF4D5EAAEB}" srcOrd="0" destOrd="0" presId="urn:microsoft.com/office/officeart/2005/8/layout/target1"/>
    <dgm:cxn modelId="{09BAF3F0-7E1B-4513-89A0-0AC23480BAF2}" srcId="{C6E7C4D3-4256-46F2-8099-5C4475BFE398}" destId="{3391E0BC-03CD-4469-B212-3C1CE8B3804C}" srcOrd="0" destOrd="0" parTransId="{539A8758-BD3A-4B5B-9AAE-0B8535FA037A}" sibTransId="{502D44A0-22A2-4F74-9CF2-8200FFBD7D0E}"/>
    <dgm:cxn modelId="{6A0E14D2-56A7-4DA4-A85C-D9841577E84D}" srcId="{C6E7C4D3-4256-46F2-8099-5C4475BFE398}" destId="{9209EF65-202B-4917-B3FF-3D29EBD0B11F}" srcOrd="2" destOrd="0" parTransId="{A7B66A31-F323-462A-9E18-13C3F4063070}" sibTransId="{87EC2C7A-A167-4EF8-95CB-C29D10D223BE}"/>
    <dgm:cxn modelId="{71041A30-637E-4416-8B39-D0F3D221D026}" srcId="{C6E7C4D3-4256-46F2-8099-5C4475BFE398}" destId="{4EA4E3AE-5384-48B2-951C-A3B5B71DE9FC}" srcOrd="1" destOrd="0" parTransId="{F6032ABE-F101-45CE-A487-6E933B29B698}" sibTransId="{3DBEF4A9-B115-4D0C-A2E6-4083C1691DCF}"/>
    <dgm:cxn modelId="{BAF6462D-138D-4903-9335-9FF573D6CED3}" type="presOf" srcId="{9209EF65-202B-4917-B3FF-3D29EBD0B11F}" destId="{0A00FD41-B3BF-4C87-BBCF-C6A0A136AF1C}" srcOrd="0" destOrd="0" presId="urn:microsoft.com/office/officeart/2005/8/layout/target1"/>
    <dgm:cxn modelId="{05946A4C-29B7-4032-B77A-AA070F1E3E16}" type="presOf" srcId="{4EA4E3AE-5384-48B2-951C-A3B5B71DE9FC}" destId="{C14784E0-9F47-4477-A073-E784EB92530C}" srcOrd="0" destOrd="0" presId="urn:microsoft.com/office/officeart/2005/8/layout/target1"/>
    <dgm:cxn modelId="{1B0AE818-4E10-4807-A944-4F1150DE4723}" type="presParOf" srcId="{4502FEBA-64DA-4124-AF71-50CF4D5EAAEB}" destId="{D0DCE00B-D878-45C4-803F-93DCB65DDA4E}" srcOrd="0" destOrd="0" presId="urn:microsoft.com/office/officeart/2005/8/layout/target1"/>
    <dgm:cxn modelId="{40608826-5D4D-4949-AD8D-7D459704E934}" type="presParOf" srcId="{4502FEBA-64DA-4124-AF71-50CF4D5EAAEB}" destId="{B5AEA342-85CA-43E7-BCCC-DA763F88A0FD}" srcOrd="1" destOrd="0" presId="urn:microsoft.com/office/officeart/2005/8/layout/target1"/>
    <dgm:cxn modelId="{7C4AD216-1CC1-43A5-8107-640B75CCEF0F}" type="presParOf" srcId="{4502FEBA-64DA-4124-AF71-50CF4D5EAAEB}" destId="{993F62CE-42A7-4CB3-AF4E-22A409A1D50D}" srcOrd="2" destOrd="0" presId="urn:microsoft.com/office/officeart/2005/8/layout/target1"/>
    <dgm:cxn modelId="{95C182C5-2EE5-47B8-B833-F08456309C64}" type="presParOf" srcId="{4502FEBA-64DA-4124-AF71-50CF4D5EAAEB}" destId="{DF4F41A1-74B9-468C-AA12-FC791510B984}" srcOrd="3" destOrd="0" presId="urn:microsoft.com/office/officeart/2005/8/layout/target1"/>
    <dgm:cxn modelId="{5FE5F76B-B286-4BA5-A322-B11AA947A95E}" type="presParOf" srcId="{4502FEBA-64DA-4124-AF71-50CF4D5EAAEB}" destId="{0AF1AD13-8161-4040-84C2-A9DAA3021963}" srcOrd="4" destOrd="0" presId="urn:microsoft.com/office/officeart/2005/8/layout/target1"/>
    <dgm:cxn modelId="{E42581D0-7F04-430A-83F7-6F7258BCF240}" type="presParOf" srcId="{4502FEBA-64DA-4124-AF71-50CF4D5EAAEB}" destId="{C14784E0-9F47-4477-A073-E784EB92530C}" srcOrd="5" destOrd="0" presId="urn:microsoft.com/office/officeart/2005/8/layout/target1"/>
    <dgm:cxn modelId="{FF91B385-6FD2-4CD7-A99A-3D4EE4C83038}" type="presParOf" srcId="{4502FEBA-64DA-4124-AF71-50CF4D5EAAEB}" destId="{21B8AED7-6F97-4B42-8512-15503A399983}" srcOrd="6" destOrd="0" presId="urn:microsoft.com/office/officeart/2005/8/layout/target1"/>
    <dgm:cxn modelId="{79A9C19E-4D43-4A1B-B06B-5A29E3D83E03}" type="presParOf" srcId="{4502FEBA-64DA-4124-AF71-50CF4D5EAAEB}" destId="{EE5BCD95-38D8-4224-A192-795DA0916980}" srcOrd="7" destOrd="0" presId="urn:microsoft.com/office/officeart/2005/8/layout/target1"/>
    <dgm:cxn modelId="{E7F1690E-7EA5-456D-A83C-C3246CAC06AE}" type="presParOf" srcId="{4502FEBA-64DA-4124-AF71-50CF4D5EAAEB}" destId="{B45E1CA1-FD40-4B81-9E2A-1BDE671C072F}" srcOrd="8" destOrd="0" presId="urn:microsoft.com/office/officeart/2005/8/layout/target1"/>
    <dgm:cxn modelId="{DC40340E-0A71-4B67-A0E5-AC282A896D0F}" type="presParOf" srcId="{4502FEBA-64DA-4124-AF71-50CF4D5EAAEB}" destId="{0A00FD41-B3BF-4C87-BBCF-C6A0A136AF1C}" srcOrd="9" destOrd="0" presId="urn:microsoft.com/office/officeart/2005/8/layout/target1"/>
    <dgm:cxn modelId="{A50B75A0-B4CB-4699-910A-95E046F6B157}" type="presParOf" srcId="{4502FEBA-64DA-4124-AF71-50CF4D5EAAEB}" destId="{67E03973-32D4-4F99-8089-946E13389715}" srcOrd="10" destOrd="0" presId="urn:microsoft.com/office/officeart/2005/8/layout/target1"/>
    <dgm:cxn modelId="{0A4C47F1-05A8-4021-99F6-C2AC18729B27}" type="presParOf" srcId="{4502FEBA-64DA-4124-AF71-50CF4D5EAAEB}" destId="{820FF16F-567E-4CCF-B57D-935B9637FA5B}" srcOrd="11" destOrd="0" presId="urn:microsoft.com/office/officeart/2005/8/layout/targe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7024D0-13A8-4136-B696-51B783BD15AA}" type="doc">
      <dgm:prSet loTypeId="urn:microsoft.com/office/officeart/2005/8/layout/process4" loCatId="list" qsTypeId="urn:microsoft.com/office/officeart/2005/8/quickstyle/3d7" qsCatId="3D" csTypeId="urn:microsoft.com/office/officeart/2005/8/colors/accent2_4" csCatId="accent2" phldr="1"/>
      <dgm:spPr/>
    </dgm:pt>
    <dgm:pt modelId="{BC54871C-FD44-4A6A-B495-890D9CB87971}">
      <dgm:prSet phldrT="[Texte]"/>
      <dgm:spPr/>
      <dgm:t>
        <a:bodyPr/>
        <a:lstStyle/>
        <a:p>
          <a:r>
            <a:rPr lang="ar-DZ" dirty="0" smtClean="0"/>
            <a:t> مشرف </a:t>
          </a:r>
          <a:r>
            <a:rPr lang="ar-DZ" dirty="0"/>
            <a:t>من مستوى </a:t>
          </a:r>
          <a:r>
            <a:rPr lang="ar-DZ" dirty="0" smtClean="0"/>
            <a:t>2 : المدير</a:t>
          </a:r>
          <a:endParaRPr lang="fr-FR" dirty="0"/>
        </a:p>
      </dgm:t>
    </dgm:pt>
    <dgm:pt modelId="{EEE379BC-2AF0-4E4F-9ED1-2539144F6AF0}" type="parTrans" cxnId="{27E94B69-9069-4ED5-ADEF-A41673C33813}">
      <dgm:prSet/>
      <dgm:spPr/>
      <dgm:t>
        <a:bodyPr/>
        <a:lstStyle/>
        <a:p>
          <a:endParaRPr lang="fr-FR"/>
        </a:p>
      </dgm:t>
    </dgm:pt>
    <dgm:pt modelId="{B72D6FBC-D3AC-4C15-8FB0-2913445DABDE}" type="sibTrans" cxnId="{27E94B69-9069-4ED5-ADEF-A41673C33813}">
      <dgm:prSet/>
      <dgm:spPr/>
      <dgm:t>
        <a:bodyPr/>
        <a:lstStyle/>
        <a:p>
          <a:endParaRPr lang="fr-FR"/>
        </a:p>
      </dgm:t>
    </dgm:pt>
    <dgm:pt modelId="{6F0B340E-DB33-41F4-B4F7-9EFE322361DA}">
      <dgm:prSet phldrT="[Texte]"/>
      <dgm:spPr/>
      <dgm:t>
        <a:bodyPr/>
        <a:lstStyle/>
        <a:p>
          <a:r>
            <a:rPr lang="ar-DZ" dirty="0"/>
            <a:t>مشرف من مستوى </a:t>
          </a:r>
          <a:r>
            <a:rPr lang="ar-DZ" dirty="0" smtClean="0"/>
            <a:t>1 : الرئيس المباشر</a:t>
          </a:r>
          <a:endParaRPr lang="fr-FR" dirty="0"/>
        </a:p>
      </dgm:t>
    </dgm:pt>
    <dgm:pt modelId="{4207E757-7B10-4610-A909-3D5D6D1C4734}" type="parTrans" cxnId="{946B423A-E678-4E3E-B90C-D344B9CCA4E9}">
      <dgm:prSet/>
      <dgm:spPr/>
      <dgm:t>
        <a:bodyPr/>
        <a:lstStyle/>
        <a:p>
          <a:endParaRPr lang="fr-FR"/>
        </a:p>
      </dgm:t>
    </dgm:pt>
    <dgm:pt modelId="{AA9557FD-8C33-4E40-B008-108E5BBE5921}" type="sibTrans" cxnId="{946B423A-E678-4E3E-B90C-D344B9CCA4E9}">
      <dgm:prSet/>
      <dgm:spPr/>
      <dgm:t>
        <a:bodyPr/>
        <a:lstStyle/>
        <a:p>
          <a:endParaRPr lang="fr-FR"/>
        </a:p>
      </dgm:t>
    </dgm:pt>
    <dgm:pt modelId="{B74EC175-857B-445E-8C82-FEBF9E911855}">
      <dgm:prSet phldrT="[Texte]"/>
      <dgm:spPr/>
      <dgm:t>
        <a:bodyPr/>
        <a:lstStyle/>
        <a:p>
          <a:r>
            <a:rPr lang="ar-DZ" b="1"/>
            <a:t>العامل</a:t>
          </a:r>
          <a:endParaRPr lang="fr-FR" b="1"/>
        </a:p>
      </dgm:t>
    </dgm:pt>
    <dgm:pt modelId="{AC83E855-57AF-44AB-AD50-B115EBDF736F}" type="parTrans" cxnId="{35134B31-E193-44E9-93EF-4C40D0CF8D4C}">
      <dgm:prSet/>
      <dgm:spPr/>
      <dgm:t>
        <a:bodyPr/>
        <a:lstStyle/>
        <a:p>
          <a:endParaRPr lang="fr-FR"/>
        </a:p>
      </dgm:t>
    </dgm:pt>
    <dgm:pt modelId="{D68682AE-C72A-4FD5-B55F-96D835DFB940}" type="sibTrans" cxnId="{35134B31-E193-44E9-93EF-4C40D0CF8D4C}">
      <dgm:prSet/>
      <dgm:spPr/>
      <dgm:t>
        <a:bodyPr/>
        <a:lstStyle/>
        <a:p>
          <a:endParaRPr lang="fr-FR"/>
        </a:p>
      </dgm:t>
    </dgm:pt>
    <dgm:pt modelId="{2B4D2DEF-1E21-450F-B3B4-32DEFDA2CE9C}" type="pres">
      <dgm:prSet presAssocID="{D17024D0-13A8-4136-B696-51B783BD15AA}" presName="Name0" presStyleCnt="0">
        <dgm:presLayoutVars>
          <dgm:dir val="rev"/>
          <dgm:animLvl val="lvl"/>
          <dgm:resizeHandles val="exact"/>
        </dgm:presLayoutVars>
      </dgm:prSet>
      <dgm:spPr/>
    </dgm:pt>
    <dgm:pt modelId="{1968FEB5-89D3-4374-AC89-189D5F5B9972}" type="pres">
      <dgm:prSet presAssocID="{B74EC175-857B-445E-8C82-FEBF9E911855}" presName="boxAndChildren" presStyleCnt="0"/>
      <dgm:spPr/>
    </dgm:pt>
    <dgm:pt modelId="{1C857CA1-F9B5-49EC-A903-8537D376BC3A}" type="pres">
      <dgm:prSet presAssocID="{B74EC175-857B-445E-8C82-FEBF9E911855}" presName="parentTextBox" presStyleLbl="node1" presStyleIdx="0" presStyleCnt="3"/>
      <dgm:spPr/>
      <dgm:t>
        <a:bodyPr/>
        <a:lstStyle/>
        <a:p>
          <a:endParaRPr lang="fr-FR"/>
        </a:p>
      </dgm:t>
    </dgm:pt>
    <dgm:pt modelId="{438C1E62-B2CA-4200-AC32-419E48E21E56}" type="pres">
      <dgm:prSet presAssocID="{AA9557FD-8C33-4E40-B008-108E5BBE5921}" presName="sp" presStyleCnt="0"/>
      <dgm:spPr/>
    </dgm:pt>
    <dgm:pt modelId="{9375A986-E10F-46DC-8143-52A1E638C556}" type="pres">
      <dgm:prSet presAssocID="{6F0B340E-DB33-41F4-B4F7-9EFE322361DA}" presName="arrowAndChildren" presStyleCnt="0"/>
      <dgm:spPr/>
    </dgm:pt>
    <dgm:pt modelId="{2127A5C8-AC1A-4ADD-B669-CF2523CAC4DC}" type="pres">
      <dgm:prSet presAssocID="{6F0B340E-DB33-41F4-B4F7-9EFE322361DA}" presName="parentTextArrow" presStyleLbl="node1" presStyleIdx="1" presStyleCnt="3"/>
      <dgm:spPr/>
      <dgm:t>
        <a:bodyPr/>
        <a:lstStyle/>
        <a:p>
          <a:endParaRPr lang="fr-FR"/>
        </a:p>
      </dgm:t>
    </dgm:pt>
    <dgm:pt modelId="{C7B327DE-082E-47F9-99D5-1B4E8BE93A7E}" type="pres">
      <dgm:prSet presAssocID="{B72D6FBC-D3AC-4C15-8FB0-2913445DABDE}" presName="sp" presStyleCnt="0"/>
      <dgm:spPr/>
    </dgm:pt>
    <dgm:pt modelId="{038DEC49-8687-4E7A-91B0-314D8360BEBA}" type="pres">
      <dgm:prSet presAssocID="{BC54871C-FD44-4A6A-B495-890D9CB87971}" presName="arrowAndChildren" presStyleCnt="0"/>
      <dgm:spPr/>
    </dgm:pt>
    <dgm:pt modelId="{9D438471-9C35-46FC-80F6-811B06D7579B}" type="pres">
      <dgm:prSet presAssocID="{BC54871C-FD44-4A6A-B495-890D9CB87971}" presName="parentTextArrow" presStyleLbl="node1" presStyleIdx="2" presStyleCnt="3"/>
      <dgm:spPr/>
      <dgm:t>
        <a:bodyPr/>
        <a:lstStyle/>
        <a:p>
          <a:endParaRPr lang="fr-FR"/>
        </a:p>
      </dgm:t>
    </dgm:pt>
  </dgm:ptLst>
  <dgm:cxnLst>
    <dgm:cxn modelId="{F1C5E27F-F615-42D2-8E75-9D120C66E882}" type="presOf" srcId="{B74EC175-857B-445E-8C82-FEBF9E911855}" destId="{1C857CA1-F9B5-49EC-A903-8537D376BC3A}" srcOrd="0" destOrd="0" presId="urn:microsoft.com/office/officeart/2005/8/layout/process4"/>
    <dgm:cxn modelId="{27E94B69-9069-4ED5-ADEF-A41673C33813}" srcId="{D17024D0-13A8-4136-B696-51B783BD15AA}" destId="{BC54871C-FD44-4A6A-B495-890D9CB87971}" srcOrd="0" destOrd="0" parTransId="{EEE379BC-2AF0-4E4F-9ED1-2539144F6AF0}" sibTransId="{B72D6FBC-D3AC-4C15-8FB0-2913445DABDE}"/>
    <dgm:cxn modelId="{35134B31-E193-44E9-93EF-4C40D0CF8D4C}" srcId="{D17024D0-13A8-4136-B696-51B783BD15AA}" destId="{B74EC175-857B-445E-8C82-FEBF9E911855}" srcOrd="2" destOrd="0" parTransId="{AC83E855-57AF-44AB-AD50-B115EBDF736F}" sibTransId="{D68682AE-C72A-4FD5-B55F-96D835DFB940}"/>
    <dgm:cxn modelId="{B172ACCA-1A71-40BD-A78B-1AE0FCC0B4C3}" type="presOf" srcId="{6F0B340E-DB33-41F4-B4F7-9EFE322361DA}" destId="{2127A5C8-AC1A-4ADD-B669-CF2523CAC4DC}" srcOrd="0" destOrd="0" presId="urn:microsoft.com/office/officeart/2005/8/layout/process4"/>
    <dgm:cxn modelId="{946B423A-E678-4E3E-B90C-D344B9CCA4E9}" srcId="{D17024D0-13A8-4136-B696-51B783BD15AA}" destId="{6F0B340E-DB33-41F4-B4F7-9EFE322361DA}" srcOrd="1" destOrd="0" parTransId="{4207E757-7B10-4610-A909-3D5D6D1C4734}" sibTransId="{AA9557FD-8C33-4E40-B008-108E5BBE5921}"/>
    <dgm:cxn modelId="{6B2BA48B-B06C-43D6-8AA5-A81C7DC3FDB2}" type="presOf" srcId="{D17024D0-13A8-4136-B696-51B783BD15AA}" destId="{2B4D2DEF-1E21-450F-B3B4-32DEFDA2CE9C}" srcOrd="0" destOrd="0" presId="urn:microsoft.com/office/officeart/2005/8/layout/process4"/>
    <dgm:cxn modelId="{CE9502AC-776A-44E1-9195-65CC45DB139B}" type="presOf" srcId="{BC54871C-FD44-4A6A-B495-890D9CB87971}" destId="{9D438471-9C35-46FC-80F6-811B06D7579B}" srcOrd="0" destOrd="0" presId="urn:microsoft.com/office/officeart/2005/8/layout/process4"/>
    <dgm:cxn modelId="{76986FCD-59F9-411A-A6D4-5EC9D3BF4907}" type="presParOf" srcId="{2B4D2DEF-1E21-450F-B3B4-32DEFDA2CE9C}" destId="{1968FEB5-89D3-4374-AC89-189D5F5B9972}" srcOrd="0" destOrd="0" presId="urn:microsoft.com/office/officeart/2005/8/layout/process4"/>
    <dgm:cxn modelId="{D13D3FBF-D40E-428B-B33C-F6F87DC1CE24}" type="presParOf" srcId="{1968FEB5-89D3-4374-AC89-189D5F5B9972}" destId="{1C857CA1-F9B5-49EC-A903-8537D376BC3A}" srcOrd="0" destOrd="0" presId="urn:microsoft.com/office/officeart/2005/8/layout/process4"/>
    <dgm:cxn modelId="{8DF450C4-E718-4F08-98ED-A0D9B536FC60}" type="presParOf" srcId="{2B4D2DEF-1E21-450F-B3B4-32DEFDA2CE9C}" destId="{438C1E62-B2CA-4200-AC32-419E48E21E56}" srcOrd="1" destOrd="0" presId="urn:microsoft.com/office/officeart/2005/8/layout/process4"/>
    <dgm:cxn modelId="{06E2B070-A19A-495F-A81A-AC0D69FFFDA5}" type="presParOf" srcId="{2B4D2DEF-1E21-450F-B3B4-32DEFDA2CE9C}" destId="{9375A986-E10F-46DC-8143-52A1E638C556}" srcOrd="2" destOrd="0" presId="urn:microsoft.com/office/officeart/2005/8/layout/process4"/>
    <dgm:cxn modelId="{60B8AF5F-F9B4-41AB-A459-B824B75D759F}" type="presParOf" srcId="{9375A986-E10F-46DC-8143-52A1E638C556}" destId="{2127A5C8-AC1A-4ADD-B669-CF2523CAC4DC}" srcOrd="0" destOrd="0" presId="urn:microsoft.com/office/officeart/2005/8/layout/process4"/>
    <dgm:cxn modelId="{6191D168-CDBA-4376-854E-3F93FE070C66}" type="presParOf" srcId="{2B4D2DEF-1E21-450F-B3B4-32DEFDA2CE9C}" destId="{C7B327DE-082E-47F9-99D5-1B4E8BE93A7E}" srcOrd="3" destOrd="0" presId="urn:microsoft.com/office/officeart/2005/8/layout/process4"/>
    <dgm:cxn modelId="{1B20CE57-98BE-4A3A-B395-7541D51D5A8D}" type="presParOf" srcId="{2B4D2DEF-1E21-450F-B3B4-32DEFDA2CE9C}" destId="{038DEC49-8687-4E7A-91B0-314D8360BEBA}" srcOrd="4" destOrd="0" presId="urn:microsoft.com/office/officeart/2005/8/layout/process4"/>
    <dgm:cxn modelId="{26F4F999-D6C8-4F54-B27D-A3F2B548C7BF}" type="presParOf" srcId="{038DEC49-8687-4E7A-91B0-314D8360BEBA}" destId="{9D438471-9C35-46FC-80F6-811B06D7579B}" srcOrd="0" destOrd="0" presId="urn:microsoft.com/office/officeart/2005/8/layout/process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1">
  <dgm:title val=""/>
  <dgm:desc val=""/>
  <dgm:catLst>
    <dgm:cat type="relationship" pri="25000"/>
    <dgm:cat type="convert" pri="2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equ" val="0">
            <dgm:constrLst/>
          </dgm:if>
          <dgm:if name="Name4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r" for="ch" forName="line1" refType="l" refFor="ch" refForName="text1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5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4432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6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86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717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7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r" for="ch" forName="text1" refType="w"/>
              <dgm:constr type="t" for="ch" forName="text1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29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r" for="ch" forName="text2" refType="w"/>
              <dgm:constr type="t" for="ch" forName="text2" refType="b" refFor="ch" refForName="text1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662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r" for="ch" forName="text3" refType="w"/>
              <dgm:constr type="t" for="ch" forName="text3" refType="b" refFor="ch" refForName="text2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425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r" for="ch" forName="text4" refType="w"/>
              <dgm:constr type="t" for="ch" forName="text4" refType="b" refFor="ch" refForName="text3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852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8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3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r" for="ch" forName="text1" refType="w"/>
              <dgm:constr type="ctrY" for="ch" forName="text1" refType="h" fact="0.13"/>
              <dgm:constr type="l" for="ch" forName="line1" refType="w" fact="0.625"/>
              <dgm:constr type="ctrY" for="ch" forName="line1" refType="ctrY" refFor="ch" refForName="text1"/>
              <dgm:constr type="w" for="ch" forName="line1" refType="w" fact="0.075"/>
              <dgm:constr type="h" for="ch" forName="line1"/>
              <dgm:constr type="l" for="ch" forName="d1" refType="w" fact="0.3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3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r" for="ch" forName="text2" refType="w"/>
              <dgm:constr type="ctrY" for="ch" forName="text2" refType="h" fact="0.27"/>
              <dgm:constr type="l" for="ch" forName="line2" refType="w" fact="0.625"/>
              <dgm:constr type="ctrY" for="ch" forName="line2" refType="ctrY" refFor="ch" refForName="text2"/>
              <dgm:constr type="w" for="ch" forName="line2" refType="w" fact="0.075"/>
              <dgm:constr type="h" for="ch" forName="line2"/>
              <dgm:constr type="l" for="ch" forName="d2" refType="w" fact="0.3498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r" for="ch" forName="text3" refType="w"/>
              <dgm:constr type="ctrY" for="ch" forName="text3" refType="h" fact="0.41"/>
              <dgm:constr type="l" for="ch" forName="line3" refType="w" fact="0.625"/>
              <dgm:constr type="ctrY" for="ch" forName="line3" refType="ctrY" refFor="ch" refForName="text3"/>
              <dgm:constr type="w" for="ch" forName="line3" refType="w" fact="0.075"/>
              <dgm:constr type="h" for="ch" forName="line3"/>
              <dgm:constr type="l" for="ch" forName="d3" refType="w" fact="0.394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r" for="ch" forName="text4" refType="w"/>
              <dgm:constr type="ctrY" for="ch" forName="text4" refType="h" fact="0.547"/>
              <dgm:constr type="l" for="ch" forName="line4" refType="w" fact="0.625"/>
              <dgm:constr type="ctrY" for="ch" forName="line4" refType="ctrY" refFor="ch" refForName="text4"/>
              <dgm:constr type="w" for="ch" forName="line4" refType="w" fact="0.075"/>
              <dgm:constr type="h" for="ch" forName="line4"/>
              <dgm:constr type="l" for="ch" forName="d4" refType="w" fact="0.446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r" for="ch" forName="text5" refType="w"/>
              <dgm:constr type="ctrY" for="ch" forName="text5" refType="h" fact="0.68"/>
              <dgm:constr type="l" for="ch" forName="line5" refType="w" fact="0.625"/>
              <dgm:constr type="ctrY" for="ch" forName="line5" refType="ctrY" refFor="ch" refForName="text5"/>
              <dgm:constr type="w" for="ch" forName="line5" refType="w" fact="0.075"/>
              <dgm:constr type="h" for="ch" forName="line5"/>
              <dgm:constr type="l" for="ch" forName="d5" refType="w" fact="0.49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9"/>
        </dgm:choose>
      </dgm:if>
      <dgm:else name="Name10">
        <dgm:choose name="Name11">
          <dgm:if name="Name12" axis="ch" ptType="node" func="cnt" op="equ" val="0">
            <dgm:constrLst/>
          </dgm:if>
          <dgm:if name="Name13" axis="ch" ptType="node" func="cnt" op="equ" val="1">
            <dgm:constrLst>
              <dgm:constr type="primFontSz" for="des" ptType="node" op="equ" val="65"/>
              <dgm:constr type="w" for="ch" forName="circle1" refType="w" fact="0.6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</dgm:constrLst>
          </dgm:if>
          <dgm:if name="Name14" axis="ch" ptType="node" func="cnt" op="equ" val="2">
            <dgm:constrLst>
              <dgm:constr type="primFontSz" for="des" ptType="node" op="equ" val="65"/>
              <dgm:constr type="w" for="ch" forName="circle1" refType="w" fact="0.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312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5"/>
              <dgm:constr type="h" for="ch" forName="d1" refType="h" fact="0.469"/>
              <dgm:constr type="w" for="ch" forName="circle2" refType="w" fact="0.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312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55675"/>
              <dgm:constr type="b" for="ch" forName="d2" refType="h" fact="0.7975"/>
              <dgm:constr type="w" for="ch" forName="d2" refType="w" fact="0.1815"/>
              <dgm:constr type="h" for="ch" forName="d2" refType="h" fact="0.3283"/>
            </dgm:constrLst>
          </dgm:if>
          <dgm:if name="Name15" axis="ch" ptType="node" func="cnt" op="equ" val="3">
            <dgm:constrLst>
              <dgm:constr type="primFontSz" for="des" ptType="node" op="equ" val="65"/>
              <dgm:constr type="w" for="ch" forName="circle1" refType="w" fact="0.12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21875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7"/>
              <dgm:constr type="h" for="ch" forName="d1" refType="h" fact="0.5155"/>
              <dgm:constr type="w" for="ch" forName="circle2" refType="w" fact="0.36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21875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14"/>
              <dgm:constr type="b" for="ch" forName="d2" refType="h" fact="0.72969"/>
              <dgm:constr type="w" for="ch" forName="d2" refType="w" fact="0.2387"/>
              <dgm:constr type="h" for="ch" forName="d2" refType="h" fact="0.4017"/>
              <dgm:constr type="w" for="ch" forName="circle3" refType="w" fact="0.6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21875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2825"/>
              <dgm:constr type="b" for="ch" forName="d3" refType="h" fact="0.83375"/>
              <dgm:constr type="w" for="ch" forName="d3" refType="w" fact="0.1527"/>
              <dgm:constr type="h" for="ch" forName="d3" refType="h" fact="0.287"/>
            </dgm:constrLst>
          </dgm:if>
          <dgm:if name="Name16" axis="ch" ptType="node" func="cnt" op="equ" val="4">
            <dgm:constrLst>
              <dgm:constr type="primFontSz" for="des" ptType="node" op="equ" val="65"/>
              <dgm:constr type="w" for="ch" forName="circle1" refType="w" fact="0.085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7938"/>
              <dgm:constr type="l" for="ch" forName="text1"/>
              <dgm:constr type="t" for="ch" forName="text1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05"/>
              <dgm:constr type="b" for="ch" forName="d1" refType="h" fact="0.62"/>
              <dgm:constr type="w" for="ch" forName="d1" refType="w" fact="0.33"/>
              <dgm:constr type="h" for="ch" forName="d1" refType="h" fact="0.53"/>
              <dgm:constr type="w" for="ch" forName="circle2" refType="w" fact="0.2571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7938"/>
              <dgm:constr type="l" for="ch" forName="text2"/>
              <dgm:constr type="t" for="ch" forName="text2" refType="b" refFor="ch" refForName="text1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3375"/>
              <dgm:constr type="b" for="ch" forName="d2" refType="h" fact="0.70438"/>
              <dgm:constr type="w" for="ch" forName="d2" refType="w" fact="0.2585"/>
              <dgm:constr type="h" for="ch" forName="d2" refType="h" fact="0.43525"/>
              <dgm:constr type="w" for="ch" forName="circle3" refType="w" fact="0.4285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7938"/>
              <dgm:constr type="l" for="ch" forName="text3"/>
              <dgm:constr type="t" for="ch" forName="text3" refType="b" refFor="ch" refForName="text2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5745"/>
              <dgm:constr type="b" for="ch" forName="d3" refType="h" fact="0.78031"/>
              <dgm:constr type="w" for="ch" forName="d3" refType="w" fact="0.1995"/>
              <dgm:constr type="h" for="ch" forName="d3" refType="h" fact="0.332"/>
              <dgm:constr type="w" for="ch" forName="circle4" refType="w" fact="0.6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7938"/>
              <dgm:constr type="l" for="ch" forName="text4"/>
              <dgm:constr type="t" for="ch" forName="text4" refType="b" refFor="ch" refForName="text3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1475"/>
              <dgm:constr type="b" for="ch" forName="d4" refType="h" fact="0.85594"/>
              <dgm:constr type="w" for="ch" forName="d4" refType="w" fact="0.1394"/>
              <dgm:constr type="h" for="ch" forName="d4" refType="h" fact="0.2282"/>
            </dgm:constrLst>
          </dgm:if>
          <dgm:if name="Name17" axis="ch" ptType="node" func="cnt" op="gte" val="5">
            <dgm:constrLst>
              <dgm:constr type="primFontSz" for="des" ptType="node" op="equ" val="65"/>
              <dgm:constr type="w" for="ch" forName="circle1" refType="w" fact="0.0667"/>
              <dgm:constr type="h" for="ch" forName="circle1" refType="w" refFor="ch" refForName="circle1"/>
              <dgm:constr type="ctrX" for="ch" forName="circle1" refType="w" fact="0.7"/>
              <dgm:constr type="ctrY" for="ch" forName="circle1" refType="h" fact="0.625"/>
              <dgm:constr type="w" for="ch" forName="text1" refType="w" fact="0.3"/>
              <dgm:constr type="h" for="ch" forName="text1" refType="h" fact="0.1324"/>
              <dgm:constr type="l" for="ch" forName="text1"/>
              <dgm:constr type="ctrY" for="ch" forName="text1" refType="h" fact="0.13"/>
              <dgm:constr type="l" for="ch" forName="line1" refType="r" refFor="ch" refForName="text1"/>
              <dgm:constr type="ctrY" for="ch" forName="line1" refType="ctrY" refFor="ch" refForName="text1"/>
              <dgm:constr type="r" for="ch" forName="line1" refType="w" fact="0.375"/>
              <dgm:constr type="h" for="ch" forName="line1"/>
              <dgm:constr type="r" for="ch" forName="d1" refType="w" fact="0.7"/>
              <dgm:constr type="b" for="ch" forName="d1" refType="h" fact="0.625"/>
              <dgm:constr type="w" for="ch" forName="d1" refType="w" fact="0.3245"/>
              <dgm:constr type="h" for="ch" forName="d1" refType="h" fact="0.495"/>
              <dgm:constr type="w" for="ch" forName="circle2" refType="w" fact="0.2"/>
              <dgm:constr type="h" for="ch" forName="circle2" refType="w" refFor="ch" refForName="circle2"/>
              <dgm:constr type="ctrX" for="ch" forName="circle2" refType="w" fact="0.7"/>
              <dgm:constr type="ctrY" for="ch" forName="circle2" refType="h" fact="0.625"/>
              <dgm:constr type="w" for="ch" forName="text2" refType="w" fact="0.3"/>
              <dgm:constr type="h" for="ch" forName="text2" refType="h" fact="0.1324"/>
              <dgm:constr type="l" for="ch" forName="text2"/>
              <dgm:constr type="ctrY" for="ch" forName="text2" refType="h" fact="0.27"/>
              <dgm:constr type="l" for="ch" forName="line2" refType="r" refFor="ch" refForName="text2"/>
              <dgm:constr type="ctrY" for="ch" forName="line2" refType="ctrY" refFor="ch" refForName="text2"/>
              <dgm:constr type="r" for="ch" forName="line2" refType="w" fact="0.375"/>
              <dgm:constr type="h" for="ch" forName="line2"/>
              <dgm:constr type="r" for="ch" forName="d2" refType="w" fact="0.6502"/>
              <dgm:constr type="b" for="ch" forName="d2" refType="h" fact="0.682"/>
              <dgm:constr type="w" for="ch" forName="d2" refType="w" fact="0.275"/>
              <dgm:constr type="h" for="ch" forName="d2" refType="h" fact="0.41215"/>
              <dgm:constr type="w" for="ch" forName="circle3" refType="w" fact="0.3334"/>
              <dgm:constr type="h" for="ch" forName="circle3" refType="w" refFor="ch" refForName="circle3"/>
              <dgm:constr type="ctrX" for="ch" forName="circle3" refType="ctrX" refFor="ch" refForName="circle1"/>
              <dgm:constr type="ctrY" for="ch" forName="circle3" refType="ctrY" refFor="ch" refForName="circle1"/>
              <dgm:constr type="w" for="ch" forName="text3" refType="w" fact="0.3"/>
              <dgm:constr type="h" for="ch" forName="text3" refType="h" fact="0.1324"/>
              <dgm:constr type="l" for="ch" forName="text3"/>
              <dgm:constr type="ctrY" for="ch" forName="text3" refType="h" fact="0.41"/>
              <dgm:constr type="l" for="ch" forName="line3" refType="r" refFor="ch" refForName="text3"/>
              <dgm:constr type="ctrY" for="ch" forName="line3" refType="ctrY" refFor="ch" refForName="text3"/>
              <dgm:constr type="r" for="ch" forName="line3" refType="w" fact="0.375"/>
              <dgm:constr type="h" for="ch" forName="line3"/>
              <dgm:constr type="r" for="ch" forName="d3" refType="w" fact="0.606"/>
              <dgm:constr type="b" for="ch" forName="d3" refType="h" fact="0.735"/>
              <dgm:constr type="w" for="ch" forName="d3" refType="w" fact="0.231"/>
              <dgm:constr type="h" for="ch" forName="d3" refType="h" fact="0.325"/>
              <dgm:constr type="w" for="ch" forName="circle4" refType="w" fact="0.4667"/>
              <dgm:constr type="h" for="ch" forName="circle4" refType="w" refFor="ch" refForName="circle4"/>
              <dgm:constr type="ctrX" for="ch" forName="circle4" refType="ctrX" refFor="ch" refForName="circle1"/>
              <dgm:constr type="ctrY" for="ch" forName="circle4" refType="ctrY" refFor="ch" refForName="circle1"/>
              <dgm:constr type="w" for="ch" forName="text4" refType="w" fact="0.3"/>
              <dgm:constr type="h" for="ch" forName="text4" refType="h" fact="0.1324"/>
              <dgm:constr type="l" for="ch" forName="text4"/>
              <dgm:constr type="ctrY" for="ch" forName="text4" refType="h" fact="0.547"/>
              <dgm:constr type="l" for="ch" forName="line4" refType="r" refFor="ch" refForName="text4"/>
              <dgm:constr type="ctrY" for="ch" forName="line4" refType="ctrY" refFor="ch" refForName="text4"/>
              <dgm:constr type="r" for="ch" forName="line4" refType="w" fact="0.375"/>
              <dgm:constr type="h" for="ch" forName="line4"/>
              <dgm:constr type="r" for="ch" forName="d4" refType="w" fact="0.554"/>
              <dgm:constr type="b" for="ch" forName="d4" refType="h" fact="0.795"/>
              <dgm:constr type="w" for="ch" forName="d4" refType="w" fact="0.179"/>
              <dgm:constr type="h" for="ch" forName="d4" refType="h" fact="0.248"/>
              <dgm:constr type="w" for="ch" forName="circle5" refType="w" fact="0.6"/>
              <dgm:constr type="h" for="ch" forName="circle5" refType="w" refFor="ch" refForName="circle5"/>
              <dgm:constr type="ctrX" for="ch" forName="circle5" refType="ctrX" refFor="ch" refForName="circle1"/>
              <dgm:constr type="ctrY" for="ch" forName="circle5" refType="ctrY" refFor="ch" refForName="circle1"/>
              <dgm:constr type="w" for="ch" forName="text5" refType="w" fact="0.3"/>
              <dgm:constr type="h" for="ch" forName="text5" refType="h" fact="0.1324"/>
              <dgm:constr type="l" for="ch" forName="text5"/>
              <dgm:constr type="ctrY" for="ch" forName="text5" refType="h" fact="0.68"/>
              <dgm:constr type="l" for="ch" forName="line5" refType="r" refFor="ch" refForName="text5"/>
              <dgm:constr type="ctrY" for="ch" forName="line5" refType="ctrY" refFor="ch" refForName="text5"/>
              <dgm:constr type="r" for="ch" forName="line5" refType="w" fact="0.375"/>
              <dgm:constr type="h" for="ch" forName="line5"/>
              <dgm:constr type="r" for="ch" forName="d5" refType="w" fact="0.505"/>
              <dgm:constr type="b" for="ch" forName="d5" refType="h" fact="0.855"/>
              <dgm:constr type="w" for="ch" forName="d5" refType="w" fact="0.13"/>
              <dgm:constr type="h" for="ch" forName="d5" refType="h" fact="0.175"/>
            </dgm:constrLst>
          </dgm:if>
          <dgm:else name="Name18"/>
        </dgm:choose>
      </dgm:else>
    </dgm:choose>
    <dgm:ruleLst/>
    <dgm:forEach name="Name19" axis="ch" ptType="node" cnt="1">
      <dgm:layoutNode name="circle1" styleLbl="l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text1" styleLbl="revTx">
        <dgm:varLst>
          <dgm:bulletEnabled val="1"/>
        </dgm:varLst>
        <dgm:choose name="Name20">
          <dgm:if name="Name21" func="var" arg="dir" op="equ" val="norm">
            <dgm:choose name="Name22">
              <dgm:if name="Name2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4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25">
            <dgm:choose name="Name26">
              <dgm:if name="Name2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28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29">
          <dgm:if name="Name30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31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1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1" styleLbl="callout">
        <dgm:alg type="sp"/>
        <dgm:choose name="Name32">
          <dgm:if name="Name33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34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35" axis="ch" ptType="node" st="2" cnt="1">
      <dgm:layoutNode name="circle2" styleLbl="lnNode1">
        <dgm:alg type="sp"/>
        <dgm:shape xmlns:r="http://schemas.openxmlformats.org/officeDocument/2006/relationships" type="ellipse" r:blip="" zOrderOff="-5">
          <dgm:adjLst/>
        </dgm:shape>
        <dgm:presOf/>
        <dgm:constrLst/>
        <dgm:ruleLst/>
      </dgm:layoutNode>
      <dgm:layoutNode name="text2" styleLbl="revTx">
        <dgm:varLst>
          <dgm:bulletEnabled val="1"/>
        </dgm:varLst>
        <dgm:choose name="Name36">
          <dgm:if name="Name37" func="var" arg="dir" op="equ" val="norm">
            <dgm:choose name="Name38">
              <dgm:if name="Name3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0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41">
            <dgm:choose name="Name42">
              <dgm:if name="Name43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44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45">
          <dgm:if name="Name46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47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2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2" styleLbl="callout">
        <dgm:alg type="sp"/>
        <dgm:choose name="Name48">
          <dgm:if name="Name49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50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51" axis="ch" ptType="node" st="3" cnt="1">
      <dgm:layoutNode name="circle3" styleLbl="lnNode1">
        <dgm:alg type="sp"/>
        <dgm:shape xmlns:r="http://schemas.openxmlformats.org/officeDocument/2006/relationships" type="ellipse" r:blip="" zOrderOff="-10">
          <dgm:adjLst/>
        </dgm:shape>
        <dgm:presOf/>
        <dgm:constrLst/>
        <dgm:ruleLst/>
      </dgm:layoutNode>
      <dgm:layoutNode name="text3" styleLbl="revTx">
        <dgm:varLst>
          <dgm:bulletEnabled val="1"/>
        </dgm:varLst>
        <dgm:choose name="Name52">
          <dgm:if name="Name53" func="var" arg="dir" op="equ" val="norm">
            <dgm:choose name="Name54">
              <dgm:if name="Name5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56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57">
            <dgm:choose name="Name58">
              <dgm:if name="Name59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60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61">
          <dgm:if name="Name62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63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3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3" styleLbl="callout">
        <dgm:alg type="sp"/>
        <dgm:choose name="Name64">
          <dgm:if name="Name65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66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67" axis="ch" ptType="node" st="4" cnt="1">
      <dgm:layoutNode name="circle4" styleLbl="lnNode1">
        <dgm:alg type="sp"/>
        <dgm:shape xmlns:r="http://schemas.openxmlformats.org/officeDocument/2006/relationships" type="ellipse" r:blip="" zOrderOff="-15">
          <dgm:adjLst/>
        </dgm:shape>
        <dgm:presOf/>
        <dgm:constrLst/>
        <dgm:ruleLst/>
      </dgm:layoutNode>
      <dgm:layoutNode name="text4" styleLbl="revTx">
        <dgm:varLst>
          <dgm:bulletEnabled val="1"/>
        </dgm:varLst>
        <dgm:choose name="Name68">
          <dgm:if name="Name69" func="var" arg="dir" op="equ" val="norm">
            <dgm:choose name="Name70">
              <dgm:if name="Name7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2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73">
            <dgm:choose name="Name74">
              <dgm:if name="Name75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6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77">
          <dgm:if name="Name78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79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4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4" styleLbl="callout">
        <dgm:alg type="sp"/>
        <dgm:choose name="Name80">
          <dgm:if name="Name81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82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  <dgm:forEach name="Name83" axis="ch" ptType="node" st="5" cnt="1">
      <dgm:layoutNode name="circle5" styleLbl="lnNode1">
        <dgm:alg type="sp"/>
        <dgm:shape xmlns:r="http://schemas.openxmlformats.org/officeDocument/2006/relationships" type="ellipse" r:blip="" zOrderOff="-20">
          <dgm:adjLst/>
        </dgm:shape>
        <dgm:presOf/>
        <dgm:constrLst/>
        <dgm:ruleLst/>
      </dgm:layoutNode>
      <dgm:layoutNode name="text5" styleLbl="revTx">
        <dgm:varLst>
          <dgm:bulletEnabled val="1"/>
        </dgm:varLst>
        <dgm:choose name="Name84">
          <dgm:if name="Name85" func="var" arg="dir" op="equ" val="norm">
            <dgm:choose name="Name86">
              <dgm:if name="Name87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88">
                <dgm:alg type="tx">
                  <dgm:param type="parTxLTRAlign" val="l"/>
                  <dgm:param type="parTxRTLAlign" val="l"/>
                </dgm:alg>
              </dgm:else>
            </dgm:choose>
          </dgm:if>
          <dgm:else name="Name89">
            <dgm:choose name="Name90">
              <dgm:if name="Name91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92">
                <dgm:alg type="tx">
                  <dgm:param type="parTxLTRAlign" val="r"/>
                  <dgm:param type="parTxRTLAlign" val="r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hoose name="Name93">
          <dgm:if name="Name94" func="var" arg="dir" op="equ" val="norm">
            <dgm:constrLst>
              <dgm:constr type="tMarg" refType="primFontSz" fact="0.1"/>
              <dgm:constr type="bMarg" refType="primFontSz" fact="0.1"/>
              <dgm:constr type="rMarg" refType="primFontSz" fact="0.1"/>
            </dgm:constrLst>
          </dgm:if>
          <dgm:else name="Name95">
            <dgm:constrLst>
              <dgm:constr type="tMarg" refType="primFontSz" fact="0.1"/>
              <dgm:constr type="bMarg" refType="primFontSz" fact="0.1"/>
              <dgm:constr type="lMarg" refType="primFontSz" fact="0.1"/>
            </dgm:constrLst>
          </dgm:else>
        </dgm:choose>
        <dgm:ruleLst>
          <dgm:rule type="primFontSz" val="5" fact="NaN" max="NaN"/>
        </dgm:ruleLst>
      </dgm:layoutNode>
      <dgm:layoutNode name="line5" styleLbl="callout">
        <dgm:alg type="sp"/>
        <dgm:shape xmlns:r="http://schemas.openxmlformats.org/officeDocument/2006/relationships" type="line" r:blip="">
          <dgm:adjLst/>
        </dgm:shape>
        <dgm:presOf/>
        <dgm:constrLst/>
        <dgm:ruleLst/>
      </dgm:layoutNode>
      <dgm:layoutNode name="d5" styleLbl="callout">
        <dgm:alg type="sp"/>
        <dgm:choose name="Name96">
          <dgm:if name="Name97" func="var" arg="dir" op="equ" val="norm">
            <dgm:shape xmlns:r="http://schemas.openxmlformats.org/officeDocument/2006/relationships" rot="90" type="line" r:blip="">
              <dgm:adjLst/>
            </dgm:shape>
          </dgm:if>
          <dgm:else name="Name98">
            <dgm:shape xmlns:r="http://schemas.openxmlformats.org/officeDocument/2006/relationships" rot="180" type="line" r:blip="">
              <dgm:adjLst/>
            </dgm:shape>
          </dgm:else>
        </dgm:choos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4537E0-4EA3-4972-8C9B-EDBF534793C3}" type="datetimeFigureOut">
              <a:rPr lang="fr-FR" smtClean="0"/>
              <a:pPr/>
              <a:t>01/10/2010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6FDF4E-FE08-4B0D-8581-404D3A0CF44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19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20</a:t>
            </a:fld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21</a:t>
            </a:fld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22</a:t>
            </a:fld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24</a:t>
            </a:fld>
            <a:endParaRPr lang="fr-F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25</a:t>
            </a:fld>
            <a:endParaRPr lang="fr-F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26</a:t>
            </a:fld>
            <a:endParaRPr lang="fr-F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27</a:t>
            </a:fld>
            <a:endParaRPr lang="fr-F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28</a:t>
            </a:fld>
            <a:endParaRPr lang="fr-F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29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30</a:t>
            </a:fld>
            <a:endParaRPr lang="fr-F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31</a:t>
            </a:fld>
            <a:endParaRPr lang="fr-F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32</a:t>
            </a:fld>
            <a:endParaRPr lang="fr-F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33</a:t>
            </a:fld>
            <a:endParaRPr lang="fr-F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34</a:t>
            </a:fld>
            <a:endParaRPr lang="fr-F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35</a:t>
            </a:fld>
            <a:endParaRPr lang="fr-F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36</a:t>
            </a:fld>
            <a:endParaRPr lang="fr-F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37</a:t>
            </a:fld>
            <a:endParaRPr lang="fr-FR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38</a:t>
            </a:fld>
            <a:endParaRPr lang="fr-FR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39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40</a:t>
            </a:fld>
            <a:endParaRPr lang="fr-FR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41</a:t>
            </a:fld>
            <a:endParaRPr lang="fr-FR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42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FDF4E-FE08-4B0D-8581-404D3A0CF440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2" name="Sous-titr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F9B8CD-342D-4579-98EC-A8FD6B7370E1}" type="datetimeFigureOut">
              <a:rPr lang="en-US" smtClean="0"/>
              <a:pPr/>
              <a:t>10/1/2010</a:t>
            </a:fld>
            <a:endParaRPr lang="en-US" dirty="0"/>
          </a:p>
        </p:txBody>
      </p:sp>
      <p:sp>
        <p:nvSpPr>
          <p:cNvPr id="20" name="Espace réservé du pied de pa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5E19-F10A-4C2F-BF6F-11C513378A2E}" type="slidenum">
              <a:rPr kumimoji="0" lang="en-US" smtClean="0"/>
              <a:pPr/>
              <a:t>‹N°›</a:t>
            </a:fld>
            <a:endParaRPr kumimoji="0" lang="en-US" dirty="0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F9B8CD-342D-4579-98EC-A8FD6B7370E1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5E19-F10A-4C2F-BF6F-11C513378A2E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F9B8CD-342D-4579-98EC-A8FD6B7370E1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5E19-F10A-4C2F-BF6F-11C513378A2E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10/1/2010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F9B8CD-342D-4579-98EC-A8FD6B7370E1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5E19-F10A-4C2F-BF6F-11C513378A2E}" type="slidenum">
              <a:rPr kumimoji="0" lang="en-US" smtClean="0"/>
              <a:pPr/>
              <a:t>‹N°›</a:t>
            </a:fld>
            <a:endParaRPr kumimoji="0"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F9B8CD-342D-4579-98EC-A8FD6B7370E1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5E19-F10A-4C2F-BF6F-11C513378A2E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F9B8CD-342D-4579-98EC-A8FD6B7370E1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5E19-F10A-4C2F-BF6F-11C513378A2E}" type="slidenum">
              <a:rPr kumimoji="0" lang="en-US" smtClean="0"/>
              <a:pPr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10/1/2010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F9B8CD-342D-4579-98EC-A8FD6B7370E1}" type="datetimeFigureOut">
              <a:rPr lang="en-US" smtClean="0"/>
              <a:pPr/>
              <a:t>10/1/2010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BBB5E19-F10A-4C2F-BF6F-11C513378A2E}" type="slidenum">
              <a:rPr kumimoji="0" lang="en-US" smtClean="0"/>
              <a:pPr/>
              <a:t>‹N°›</a:t>
            </a:fld>
            <a:endParaRPr kumimoji="0"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10/1/2010</a:t>
            </a:fld>
            <a:endParaRPr lang="en-US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‹N°›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10/1/2010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‹N°›</a:t>
            </a:fld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9" name="Organigramme : Processu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Organigramme : Processu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cteurs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Bouée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Espace réservé du titre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E6F9B8CD-342D-4579-98EC-A8FD6B7370E1}" type="datetimeFigureOut">
              <a:rPr lang="en-US" smtClean="0"/>
              <a:pPr algn="r" eaLnBrk="1" latinLnBrk="0" hangingPunct="1"/>
              <a:t>10/1/2010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l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2BBB5E19-F10A-4C2F-BF6F-11C513378A2E}" type="slidenum">
              <a:rPr kumimoji="0" lang="en-US" smtClean="0"/>
              <a:pPr algn="ctr" eaLnBrk="1" latinLnBrk="0" hangingPunct="1"/>
              <a:t>‹N°›</a:t>
            </a:fld>
            <a:endParaRPr kumimoji="0" lang="en-US" sz="1400" b="1" dirty="0">
              <a:solidFill>
                <a:srgbClr val="FFFFFF"/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071670" y="2571744"/>
            <a:ext cx="5715040" cy="76944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  <a:softEdge rad="63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44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DecoType Naskh Special" pitchFamily="2" charset="-78"/>
              </a:rPr>
              <a:t>بسم الله الرحمن الرحيم</a:t>
            </a:r>
            <a:endParaRPr lang="fr-FR" sz="4400" b="1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DecoType Naskh Special" pitchFamily="2" charset="-78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142852"/>
            <a:ext cx="3429024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الأسس المنهجية للدراسة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-71406" y="1246892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DZ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</a:rPr>
              <a:t> </a:t>
            </a:r>
            <a:r>
              <a:rPr kumimoji="0" lang="ar-DZ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1-</a:t>
            </a:r>
            <a:r>
              <a:rPr kumimoji="0" lang="ar-DZ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</a:t>
            </a:r>
            <a:r>
              <a:rPr kumimoji="0" lang="ar-DZ" sz="3200" b="1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مجالات الدراسة </a:t>
            </a:r>
            <a:r>
              <a:rPr kumimoji="0" lang="ar-DZ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: </a:t>
            </a:r>
            <a:endParaRPr lang="ar-DZ" sz="3200" b="1" dirty="0" smtClean="0">
              <a:latin typeface="Arial" pitchFamily="34" charset="0"/>
              <a:cs typeface="Traditional Arabic" pitchFamily="2" charset="-78"/>
            </a:endParaRPr>
          </a:p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DZ" sz="3200" b="1" dirty="0" smtClean="0">
                <a:latin typeface="Arial" pitchFamily="34" charset="0"/>
                <a:cs typeface="Traditional Arabic" pitchFamily="2" charset="-78"/>
              </a:rPr>
              <a:t>           مديرية توزيع الكهرباء </a:t>
            </a:r>
            <a:r>
              <a:rPr lang="ar-DZ" sz="3200" b="1" dirty="0" err="1" smtClean="0">
                <a:latin typeface="Arial" pitchFamily="34" charset="0"/>
                <a:cs typeface="Traditional Arabic" pitchFamily="2" charset="-78"/>
              </a:rPr>
              <a:t>و</a:t>
            </a:r>
            <a:r>
              <a:rPr lang="ar-DZ" sz="3200" b="1" dirty="0" smtClean="0">
                <a:latin typeface="Arial" pitchFamily="34" charset="0"/>
                <a:cs typeface="Traditional Arabic" pitchFamily="2" charset="-78"/>
              </a:rPr>
              <a:t> الغاز </a:t>
            </a:r>
            <a:r>
              <a:rPr lang="ar-DZ" sz="3200" b="1" dirty="0" err="1" smtClean="0">
                <a:latin typeface="Arial" pitchFamily="34" charset="0"/>
                <a:cs typeface="Traditional Arabic" pitchFamily="2" charset="-78"/>
              </a:rPr>
              <a:t>بالأغواط</a:t>
            </a:r>
            <a:r>
              <a:rPr lang="ar-DZ" sz="3200" b="1" dirty="0" smtClean="0">
                <a:latin typeface="Arial" pitchFamily="34" charset="0"/>
                <a:cs typeface="Traditional Arabic" pitchFamily="2" charset="-78"/>
              </a:rPr>
              <a:t> :</a:t>
            </a:r>
          </a:p>
          <a:p>
            <a:pPr marL="1887538" marR="0" lvl="0" indent="-192088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ar-DZ" sz="3200" b="1" dirty="0" smtClean="0">
                <a:latin typeface="Arial" pitchFamily="34" charset="0"/>
                <a:cs typeface="Traditional Arabic" pitchFamily="2" charset="-78"/>
              </a:rPr>
              <a:t> </a:t>
            </a:r>
            <a:r>
              <a:rPr lang="ar-DZ" sz="32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الموقع :  مدينة </a:t>
            </a:r>
            <a:r>
              <a:rPr lang="ar-DZ" sz="3200" b="1" dirty="0" err="1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الأغواط</a:t>
            </a:r>
            <a:r>
              <a:rPr lang="ar-DZ" sz="32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 </a:t>
            </a:r>
          </a:p>
          <a:p>
            <a:pPr marL="1887538" marR="0" lvl="0" indent="-192088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ar-DZ" sz="3200" b="1" dirty="0" smtClean="0">
                <a:latin typeface="Arial" pitchFamily="34" charset="0"/>
                <a:cs typeface="Traditional Arabic" pitchFamily="2" charset="-78"/>
              </a:rPr>
              <a:t> </a:t>
            </a:r>
            <a:r>
              <a:rPr lang="ar-DZ" sz="32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تعداد العاملين (</a:t>
            </a:r>
            <a:r>
              <a:rPr lang="ar-DZ" sz="28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نهاية 2008</a:t>
            </a:r>
            <a:r>
              <a:rPr lang="ar-DZ" sz="32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) = 189 عامل</a:t>
            </a:r>
          </a:p>
          <a:p>
            <a:pPr marL="176213" marR="0" lvl="0" indent="-87313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ar-DZ" sz="3200" b="1" u="sng" dirty="0" smtClean="0">
                <a:latin typeface="Arial" pitchFamily="34" charset="0"/>
                <a:ea typeface="Calibri" pitchFamily="34" charset="0"/>
                <a:cs typeface="Traditional Arabic" pitchFamily="2" charset="-78"/>
              </a:rPr>
              <a:t>2- مجتمع البحث : </a:t>
            </a:r>
          </a:p>
          <a:p>
            <a:pPr marL="176213" marR="0" lvl="0" indent="-87313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ar-DZ" sz="3200" b="1" dirty="0" smtClean="0">
                <a:latin typeface="Arial" pitchFamily="34" charset="0"/>
                <a:ea typeface="Calibri" pitchFamily="34" charset="0"/>
                <a:cs typeface="Traditional Arabic" pitchFamily="2" charset="-78"/>
              </a:rPr>
              <a:t> </a:t>
            </a:r>
            <a:r>
              <a:rPr lang="ar-DZ" sz="3200" dirty="0" smtClean="0">
                <a:latin typeface="Arial" pitchFamily="34" charset="0"/>
                <a:ea typeface="Calibri" pitchFamily="34" charset="0"/>
                <a:cs typeface="Traditional Arabic" pitchFamily="2" charset="-78"/>
              </a:rPr>
              <a:t>   </a:t>
            </a:r>
            <a:r>
              <a:rPr lang="ar-DZ" sz="3200" b="1" dirty="0" smtClean="0">
                <a:latin typeface="Arial" pitchFamily="34" charset="0"/>
                <a:cs typeface="Traditional Arabic" pitchFamily="2" charset="-78"/>
              </a:rPr>
              <a:t> تماشيا </a:t>
            </a:r>
            <a:r>
              <a:rPr lang="ar-DZ" sz="3200" b="1" dirty="0" err="1" smtClean="0">
                <a:latin typeface="Arial" pitchFamily="34" charset="0"/>
                <a:cs typeface="Traditional Arabic" pitchFamily="2" charset="-78"/>
              </a:rPr>
              <a:t>ً</a:t>
            </a:r>
            <a:r>
              <a:rPr lang="ar-DZ" sz="3200" b="1" dirty="0" smtClean="0">
                <a:latin typeface="Arial" pitchFamily="34" charset="0"/>
                <a:cs typeface="Traditional Arabic" pitchFamily="2" charset="-78"/>
              </a:rPr>
              <a:t> و طبيعة الموضوع ، تم اختيار </a:t>
            </a:r>
            <a:r>
              <a:rPr lang="ar-DZ" sz="32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المسح الكامل </a:t>
            </a:r>
            <a:r>
              <a:rPr lang="ar-DZ" sz="3200" b="1" dirty="0" smtClean="0">
                <a:latin typeface="Arial" pitchFamily="34" charset="0"/>
                <a:cs typeface="Traditional Arabic" pitchFamily="2" charset="-78"/>
              </a:rPr>
              <a:t>بدلا </a:t>
            </a:r>
            <a:r>
              <a:rPr lang="ar-DZ" sz="3200" b="1" dirty="0" err="1" smtClean="0">
                <a:latin typeface="Arial" pitchFamily="34" charset="0"/>
                <a:cs typeface="Traditional Arabic" pitchFamily="2" charset="-78"/>
              </a:rPr>
              <a:t>ً</a:t>
            </a:r>
            <a:r>
              <a:rPr lang="ar-DZ" sz="3200" b="1" dirty="0" smtClean="0">
                <a:latin typeface="Arial" pitchFamily="34" charset="0"/>
                <a:cs typeface="Traditional Arabic" pitchFamily="2" charset="-78"/>
              </a:rPr>
              <a:t> من العينة </a:t>
            </a:r>
          </a:p>
          <a:p>
            <a:pPr marL="176213" marR="0" lvl="0" indent="-87313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ar-DZ" sz="3200" b="1" dirty="0" smtClean="0">
                <a:latin typeface="Arial" pitchFamily="34" charset="0"/>
                <a:cs typeface="Traditional Arabic" pitchFamily="2" charset="-78"/>
              </a:rPr>
              <a:t>  مع إقصاء  من مجتمع البحث الأصلي  العاملين الذين تقل خبرتهم عن</a:t>
            </a:r>
          </a:p>
          <a:p>
            <a:pPr marL="176213" marR="0" lvl="0" indent="-87313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ar-DZ" sz="3200" b="1" dirty="0" smtClean="0">
                <a:latin typeface="Arial" pitchFamily="34" charset="0"/>
                <a:cs typeface="Traditional Arabic" pitchFamily="2" charset="-78"/>
              </a:rPr>
              <a:t>  سنتين (</a:t>
            </a:r>
            <a:r>
              <a:rPr lang="ar-DZ" sz="2800" b="1" dirty="0" smtClean="0">
                <a:latin typeface="Arial" pitchFamily="34" charset="0"/>
                <a:cs typeface="Traditional Arabic" pitchFamily="2" charset="-78"/>
              </a:rPr>
              <a:t>02</a:t>
            </a:r>
            <a:r>
              <a:rPr lang="ar-DZ" sz="3200" b="1" dirty="0" smtClean="0">
                <a:latin typeface="Arial" pitchFamily="34" charset="0"/>
                <a:cs typeface="Traditional Arabic" pitchFamily="2" charset="-78"/>
              </a:rPr>
              <a:t>) </a:t>
            </a:r>
            <a:r>
              <a:rPr lang="ar-DZ" sz="3200" b="1" dirty="0" err="1" smtClean="0">
                <a:latin typeface="Arial" pitchFamily="34" charset="0"/>
                <a:cs typeface="Traditional Arabic" pitchFamily="2" charset="-78"/>
              </a:rPr>
              <a:t>و</a:t>
            </a:r>
            <a:r>
              <a:rPr lang="ar-DZ" sz="3200" b="1" dirty="0" smtClean="0">
                <a:latin typeface="Arial" pitchFamily="34" charset="0"/>
                <a:cs typeface="Traditional Arabic" pitchFamily="2" charset="-78"/>
              </a:rPr>
              <a:t> عددهم </a:t>
            </a:r>
            <a:r>
              <a:rPr lang="ar-DZ" sz="2400" b="1" dirty="0" smtClean="0">
                <a:latin typeface="Arial" pitchFamily="34" charset="0"/>
                <a:cs typeface="Traditional Arabic" pitchFamily="2" charset="-78"/>
              </a:rPr>
              <a:t>63</a:t>
            </a:r>
            <a:r>
              <a:rPr lang="ar-DZ" sz="3200" b="1" dirty="0" smtClean="0">
                <a:latin typeface="Arial" pitchFamily="34" charset="0"/>
                <a:cs typeface="Traditional Arabic" pitchFamily="2" charset="-78"/>
              </a:rPr>
              <a:t> عامل، </a:t>
            </a:r>
            <a:r>
              <a:rPr lang="ar-DZ" sz="3200" b="1" dirty="0" err="1" smtClean="0">
                <a:latin typeface="Arial" pitchFamily="34" charset="0"/>
                <a:cs typeface="Traditional Arabic" pitchFamily="2" charset="-78"/>
              </a:rPr>
              <a:t>و</a:t>
            </a:r>
            <a:r>
              <a:rPr lang="ar-DZ" sz="3200" b="1" dirty="0" smtClean="0">
                <a:latin typeface="Arial" pitchFamily="34" charset="0"/>
                <a:cs typeface="Traditional Arabic" pitchFamily="2" charset="-78"/>
              </a:rPr>
              <a:t> بالتالي أصبح حجم مجتمع البحث :</a:t>
            </a:r>
          </a:p>
          <a:p>
            <a:pPr marL="176213" marR="0" lvl="0" indent="-87313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ar-DZ" sz="3200" b="1" dirty="0" smtClean="0">
                <a:latin typeface="Arial" pitchFamily="34" charset="0"/>
                <a:cs typeface="Traditional Arabic" pitchFamily="2" charset="-78"/>
              </a:rPr>
              <a:t>                   </a:t>
            </a:r>
            <a:r>
              <a:rPr lang="ar-DZ" sz="2800" b="1" dirty="0" smtClean="0">
                <a:latin typeface="Arial" pitchFamily="34" charset="0"/>
                <a:cs typeface="Traditional Arabic" pitchFamily="2" charset="-78"/>
              </a:rPr>
              <a:t>189-63 </a:t>
            </a:r>
            <a:r>
              <a:rPr lang="ar-DZ" sz="28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= 126 </a:t>
            </a:r>
            <a:r>
              <a:rPr lang="ar-DZ" sz="2800" b="1" u="sng" dirty="0" smtClean="0">
                <a:latin typeface="Arial" pitchFamily="34" charset="0"/>
                <a:cs typeface="Traditional Arabic" pitchFamily="2" charset="-78"/>
              </a:rPr>
              <a:t>مفردة إحصائية</a:t>
            </a:r>
            <a:endParaRPr lang="fr-FR" sz="2800" b="1" u="sng" dirty="0" smtClean="0">
              <a:latin typeface="Arial" pitchFamily="34" charset="0"/>
              <a:cs typeface="Traditional Arabic" pitchFamily="2" charset="-78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142852"/>
            <a:ext cx="3429024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منهج البحث </a:t>
            </a:r>
            <a:r>
              <a:rPr lang="ar-DZ" sz="3600" dirty="0" err="1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و</a:t>
            </a:r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 أدواته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85852" y="1214422"/>
            <a:ext cx="74295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ar-DZ" sz="1600" dirty="0" smtClean="0">
                <a:latin typeface="Arial" pitchFamily="34" charset="0"/>
                <a:cs typeface="DecoType Naskh" pitchFamily="2" charset="-78"/>
              </a:rPr>
              <a:t>1- </a:t>
            </a:r>
            <a:r>
              <a:rPr lang="ar-DZ" sz="3200" b="1" dirty="0" smtClean="0">
                <a:latin typeface="Arial" pitchFamily="34" charset="0"/>
                <a:cs typeface="DecoType Naskh" pitchFamily="2" charset="-78"/>
              </a:rPr>
              <a:t>المنهج المتبع  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: 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اخترنا لهذه الدراسة </a:t>
            </a:r>
            <a:r>
              <a:rPr lang="ar-SA" sz="3200" b="1" dirty="0" smtClean="0">
                <a:solidFill>
                  <a:srgbClr val="FF0000"/>
                </a:solidFill>
                <a:latin typeface="Arial" pitchFamily="34" charset="0"/>
                <a:cs typeface="DecoType Naskh" pitchFamily="2" charset="-78"/>
              </a:rPr>
              <a:t>المنهج الوصفي 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، كونه من أهم المناهج في البحث العلمي عموما </a:t>
            </a:r>
            <a:r>
              <a:rPr lang="ar-SA" sz="3200" dirty="0" err="1" smtClean="0">
                <a:latin typeface="Arial" pitchFamily="34" charset="0"/>
                <a:cs typeface="DecoType Naskh" pitchFamily="2" charset="-78"/>
              </a:rPr>
              <a:t>ً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 و أكثرها شيوعا </a:t>
            </a:r>
            <a:r>
              <a:rPr lang="ar-SA" sz="3200" dirty="0" err="1" smtClean="0">
                <a:latin typeface="Arial" pitchFamily="34" charset="0"/>
                <a:cs typeface="DecoType Naskh" pitchFamily="2" charset="-78"/>
              </a:rPr>
              <a:t>ً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 في مجال البحوث الاجتماعية على وجه الخصوص </a:t>
            </a:r>
            <a:r>
              <a:rPr lang="ar-SA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 الذي سيسمح بحصر </a:t>
            </a:r>
            <a:r>
              <a:rPr lang="ar-SA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 تكميم متغيرات الدراسة مستعينا بالأدوات الإحصائية </a:t>
            </a:r>
            <a:r>
              <a:rPr lang="ar-SA" sz="3200" dirty="0" err="1" smtClean="0">
                <a:latin typeface="Arial" pitchFamily="34" charset="0"/>
                <a:cs typeface="DecoType Naskh" pitchFamily="2" charset="-78"/>
              </a:rPr>
              <a:t>ً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 في جمع المعلومات 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   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و تبويبها ثم تحليلها.</a:t>
            </a:r>
            <a:endParaRPr lang="fr-FR" sz="3200" dirty="0" smtClean="0"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57290" y="4010103"/>
            <a:ext cx="74295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ar-DZ" sz="1600" dirty="0" smtClean="0">
                <a:latin typeface="Arial" pitchFamily="34" charset="0"/>
                <a:cs typeface="DecoType Naskh" pitchFamily="2" charset="-78"/>
              </a:rPr>
              <a:t>2- </a:t>
            </a:r>
            <a:r>
              <a:rPr lang="ar-DZ" sz="3200" b="1" dirty="0" smtClean="0">
                <a:latin typeface="Arial" pitchFamily="34" charset="0"/>
                <a:cs typeface="DecoType Naskh" pitchFamily="2" charset="-78"/>
              </a:rPr>
              <a:t>الأدوات المستخدمة  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: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لقد كانت تقنية </a:t>
            </a:r>
            <a:r>
              <a:rPr lang="ar-SA" sz="3200" b="1" dirty="0" smtClean="0">
                <a:solidFill>
                  <a:srgbClr val="FF0000"/>
                </a:solidFill>
                <a:latin typeface="Arial" pitchFamily="34" charset="0"/>
                <a:cs typeface="DecoType Naskh" pitchFamily="2" charset="-78"/>
              </a:rPr>
              <a:t>الاستمارة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 هي الأداة التي استخدمناها في هذه الدراسة لجمع المعلومات </a:t>
            </a:r>
            <a:r>
              <a:rPr lang="ar-SA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 التقصي </a:t>
            </a:r>
            <a:r>
              <a:rPr lang="ar-SA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 التي سمحت لنا بقياس الفرضيات </a:t>
            </a:r>
            <a:r>
              <a:rPr lang="ar-SA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 التحقق منها </a:t>
            </a:r>
            <a:r>
              <a:rPr lang="ar-SA" sz="3200" dirty="0" err="1" smtClean="0">
                <a:latin typeface="Arial" pitchFamily="34" charset="0"/>
                <a:cs typeface="DecoType Naskh" pitchFamily="2" charset="-78"/>
              </a:rPr>
              <a:t>إمبريقياً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، </a:t>
            </a:r>
            <a:r>
              <a:rPr lang="ar-SA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 كانت على الشكل التالي 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:</a:t>
            </a:r>
            <a:endParaRPr lang="fr-FR" sz="3200" dirty="0" smtClean="0">
              <a:latin typeface="Arial" pitchFamily="34" charset="0"/>
              <a:cs typeface="DecoType Naskh" pitchFamily="2" charset="-78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142852"/>
            <a:ext cx="3429024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منهج البحث </a:t>
            </a:r>
            <a:r>
              <a:rPr lang="ar-DZ" sz="3600" dirty="0" err="1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و</a:t>
            </a:r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 أدواته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2976" y="1285860"/>
            <a:ext cx="735811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بعد ضبط الفرضيات , قمنا بتحديد المفاهيم المتعلقة بموضوع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   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البحث 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و 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الممثلة في </a:t>
            </a:r>
            <a:r>
              <a:rPr lang="ar-SA" sz="3200" u="sng" dirty="0" smtClean="0">
                <a:solidFill>
                  <a:srgbClr val="FF0000"/>
                </a:solidFill>
                <a:latin typeface="Arial" pitchFamily="34" charset="0"/>
                <a:cs typeface="DecoType Naskh" pitchFamily="2" charset="-78"/>
              </a:rPr>
              <a:t>نظام تقييم الأداء,كمتغير مستقل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, </a:t>
            </a:r>
            <a:r>
              <a:rPr lang="ar-SA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 </a:t>
            </a:r>
            <a:r>
              <a:rPr lang="ar-SA" sz="3200" u="sng" dirty="0" smtClean="0">
                <a:solidFill>
                  <a:srgbClr val="03236B"/>
                </a:solidFill>
                <a:latin typeface="Arial" pitchFamily="34" charset="0"/>
                <a:cs typeface="DecoType Naskh" pitchFamily="2" charset="-78"/>
              </a:rPr>
              <a:t>برامج التدريب</a:t>
            </a:r>
            <a:r>
              <a:rPr lang="fr-FR" sz="3200" u="sng" dirty="0" smtClean="0">
                <a:solidFill>
                  <a:srgbClr val="03236B"/>
                </a:solidFill>
                <a:latin typeface="Arial" pitchFamily="34" charset="0"/>
                <a:cs typeface="DecoType Naskh" pitchFamily="2" charset="-78"/>
              </a:rPr>
              <a:t> </a:t>
            </a:r>
            <a:r>
              <a:rPr lang="ar-DZ" sz="3200" u="sng" dirty="0" smtClean="0">
                <a:solidFill>
                  <a:srgbClr val="03236B"/>
                </a:solidFill>
                <a:latin typeface="Arial" pitchFamily="34" charset="0"/>
                <a:cs typeface="DecoType Naskh" pitchFamily="2" charset="-78"/>
              </a:rPr>
              <a:t>و </a:t>
            </a:r>
            <a:r>
              <a:rPr lang="ar-DZ" sz="3200" u="sng" dirty="0" err="1" smtClean="0">
                <a:solidFill>
                  <a:srgbClr val="03236B"/>
                </a:solidFill>
                <a:latin typeface="Arial" pitchFamily="34" charset="0"/>
                <a:cs typeface="DecoType Naskh" pitchFamily="2" charset="-78"/>
              </a:rPr>
              <a:t>ا</a:t>
            </a:r>
            <a:r>
              <a:rPr lang="ar-SA" sz="3200" u="sng" dirty="0" smtClean="0">
                <a:solidFill>
                  <a:srgbClr val="03236B"/>
                </a:solidFill>
                <a:latin typeface="Arial" pitchFamily="34" charset="0"/>
                <a:cs typeface="DecoType Naskh" pitchFamily="2" charset="-78"/>
              </a:rPr>
              <a:t>لترقية كمتغيرين تابعين 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، 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كانت بذلك الأداة على الشكل التالي 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: </a:t>
            </a:r>
            <a:endParaRPr lang="fr-FR" sz="3200" dirty="0" smtClean="0"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28760" y="3286124"/>
            <a:ext cx="70008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buFont typeface="Arial" pitchFamily="34" charset="0"/>
              <a:buChar char="•"/>
            </a:pP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</a:t>
            </a:r>
            <a:r>
              <a:rPr lang="ar-SA" sz="3200" dirty="0" err="1" smtClean="0">
                <a:latin typeface="Arial" pitchFamily="34" charset="0"/>
                <a:cs typeface="DecoType Naskh" pitchFamily="2" charset="-78"/>
              </a:rPr>
              <a:t>إستمارة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 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موجهة </a:t>
            </a:r>
            <a:r>
              <a:rPr lang="ar-SA" sz="3200" u="sng" dirty="0" smtClean="0">
                <a:latin typeface="Arial" pitchFamily="34" charset="0"/>
                <a:cs typeface="DecoType Naskh" pitchFamily="2" charset="-78"/>
              </a:rPr>
              <a:t>للعاملين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 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(و عددهم </a:t>
            </a:r>
            <a:r>
              <a:rPr lang="ar-DZ" sz="1600" dirty="0" smtClean="0">
                <a:latin typeface="Arial" pitchFamily="34" charset="0"/>
                <a:cs typeface="DecoType Naskh" pitchFamily="2" charset="-78"/>
              </a:rPr>
              <a:t>126 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)</a:t>
            </a:r>
            <a:r>
              <a:rPr lang="ar-DZ" dirty="0" smtClean="0">
                <a:latin typeface="Arial" pitchFamily="34" charset="0"/>
                <a:cs typeface="DecoType Naskh" pitchFamily="2" charset="-78"/>
              </a:rPr>
              <a:t> 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احتوت </a:t>
            </a:r>
            <a:r>
              <a:rPr lang="ar-SA" dirty="0" smtClean="0">
                <a:latin typeface="Arial" pitchFamily="34" charset="0"/>
                <a:cs typeface="DecoType Naskh" pitchFamily="2" charset="-78"/>
              </a:rPr>
              <a:t>40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 سؤال في </a:t>
            </a:r>
            <a:r>
              <a:rPr lang="ar-SA" dirty="0" smtClean="0">
                <a:latin typeface="Arial" pitchFamily="34" charset="0"/>
                <a:cs typeface="DecoType Naskh" pitchFamily="2" charset="-78"/>
              </a:rPr>
              <a:t>05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 أجزاء مخصصة لمؤشرات الفرضيتين  الثانية </a:t>
            </a:r>
            <a:r>
              <a:rPr lang="ar-SA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 الثالثة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.</a:t>
            </a:r>
            <a:endParaRPr lang="fr-FR" sz="3200" dirty="0" smtClean="0"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42976" y="4572008"/>
            <a:ext cx="72866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buFont typeface="Arial" pitchFamily="34" charset="0"/>
              <a:buChar char="•"/>
            </a:pPr>
            <a:r>
              <a:rPr lang="ar-SA" sz="3200" dirty="0" err="1" smtClean="0">
                <a:latin typeface="Arial" pitchFamily="34" charset="0"/>
                <a:cs typeface="DecoType Naskh" pitchFamily="2" charset="-78"/>
              </a:rPr>
              <a:t>إستمارة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 </a:t>
            </a:r>
            <a:r>
              <a:rPr lang="ar-SA" sz="3200" u="sng" dirty="0" smtClean="0">
                <a:latin typeface="Arial" pitchFamily="34" charset="0"/>
                <a:cs typeface="DecoType Naskh" pitchFamily="2" charset="-78"/>
              </a:rPr>
              <a:t>خاصة </a:t>
            </a:r>
            <a:r>
              <a:rPr lang="ar-SA" sz="3200" u="sng" dirty="0" err="1" smtClean="0">
                <a:latin typeface="Arial" pitchFamily="34" charset="0"/>
                <a:cs typeface="DecoType Naskh" pitchFamily="2" charset="-78"/>
              </a:rPr>
              <a:t>ب</a:t>
            </a:r>
            <a:r>
              <a:rPr lang="ar-DZ" sz="3200" u="sng" dirty="0" smtClean="0">
                <a:latin typeface="Arial" pitchFamily="34" charset="0"/>
                <a:cs typeface="DecoType Naskh" pitchFamily="2" charset="-78"/>
              </a:rPr>
              <a:t>رؤساء الأقسام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(و عددهم </a:t>
            </a:r>
            <a:r>
              <a:rPr lang="ar-DZ" sz="1600" dirty="0" smtClean="0">
                <a:latin typeface="Arial" pitchFamily="34" charset="0"/>
                <a:cs typeface="DecoType Naskh" pitchFamily="2" charset="-78"/>
              </a:rPr>
              <a:t>07 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) الذين هم طرف فاعل في عملية تقييم الأداء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التي جاءت في </a:t>
            </a:r>
            <a:r>
              <a:rPr lang="ar-DZ" dirty="0" smtClean="0">
                <a:latin typeface="Arial" pitchFamily="34" charset="0"/>
                <a:cs typeface="DecoType Naskh" pitchFamily="2" charset="-78"/>
              </a:rPr>
              <a:t>14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سؤال في ثلاثة أجزاء مخصصة لمؤشرات الفرضية الأولى.</a:t>
            </a:r>
            <a:endParaRPr lang="fr-FR" sz="3200" dirty="0" smtClean="0">
              <a:latin typeface="Arial" pitchFamily="34" charset="0"/>
              <a:cs typeface="DecoType Naskh" pitchFamily="2" charset="-78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142852"/>
            <a:ext cx="3429024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المقاربات النظرية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85852" y="1142984"/>
            <a:ext cx="750099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ككل الدراسات العلمية التي تصبو للوصول لنتائج تثري المعرفة 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         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و تقترب أكثر 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من 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فهم الواقع لا بد من إطار أو نموذج نظري يعتبر كمنهج أساسي للتحليل ، </a:t>
            </a:r>
            <a:r>
              <a:rPr lang="ar-SA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 هو الإطار الفكري الذي يوجه الباحث نحو التحقق من فروضه </a:t>
            </a:r>
            <a:r>
              <a:rPr lang="ar-SA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 ذلك باستخدام المفاهيم 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النظرية 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و إسقاطها على الواقع محل الدراسة.</a:t>
            </a:r>
            <a:endParaRPr lang="fr-FR" sz="3200" dirty="0" smtClean="0"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85852" y="4000504"/>
            <a:ext cx="750099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في هذا المجال ، </a:t>
            </a:r>
            <a:r>
              <a:rPr lang="ar-SA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 نظرا </a:t>
            </a:r>
            <a:r>
              <a:rPr lang="ar-SA" sz="3200" dirty="0" err="1" smtClean="0">
                <a:latin typeface="Arial" pitchFamily="34" charset="0"/>
                <a:cs typeface="DecoType Naskh" pitchFamily="2" charset="-78"/>
              </a:rPr>
              <a:t>ً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 لطبيعة الموضوع المراد دراسته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اخترنا  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كنظرية أساسية لمعالجة هذه الموضوع </a:t>
            </a:r>
            <a:r>
              <a:rPr lang="ar-SA" sz="3200" dirty="0" err="1" smtClean="0">
                <a:solidFill>
                  <a:srgbClr val="FF0000"/>
                </a:solidFill>
                <a:latin typeface="Arial" pitchFamily="34" charset="0"/>
                <a:cs typeface="DecoType Naskh" pitchFamily="2" charset="-78"/>
              </a:rPr>
              <a:t>ال</a:t>
            </a:r>
            <a:r>
              <a:rPr lang="ar-DZ" sz="3200" dirty="0" smtClean="0">
                <a:solidFill>
                  <a:srgbClr val="FF0000"/>
                </a:solidFill>
                <a:latin typeface="Arial" pitchFamily="34" charset="0"/>
                <a:cs typeface="DecoType Naskh" pitchFamily="2" charset="-78"/>
              </a:rPr>
              <a:t>مقاربة</a:t>
            </a:r>
            <a:r>
              <a:rPr lang="ar-SA" sz="3200" dirty="0" smtClean="0">
                <a:solidFill>
                  <a:srgbClr val="FF0000"/>
                </a:solidFill>
                <a:latin typeface="Arial" pitchFamily="34" charset="0"/>
                <a:cs typeface="DecoType Naskh" pitchFamily="2" charset="-78"/>
              </a:rPr>
              <a:t> </a:t>
            </a:r>
            <a:r>
              <a:rPr lang="ar-SA" sz="3200" dirty="0" err="1" smtClean="0">
                <a:solidFill>
                  <a:srgbClr val="FF0000"/>
                </a:solidFill>
                <a:latin typeface="Arial" pitchFamily="34" charset="0"/>
                <a:cs typeface="DecoType Naskh" pitchFamily="2" charset="-78"/>
              </a:rPr>
              <a:t>النسقية</a:t>
            </a:r>
            <a:r>
              <a:rPr lang="ar-SA" sz="3200" dirty="0" smtClean="0">
                <a:solidFill>
                  <a:srgbClr val="FF0000"/>
                </a:solidFill>
                <a:latin typeface="Arial" pitchFamily="34" charset="0"/>
                <a:cs typeface="DecoType Naskh" pitchFamily="2" charset="-78"/>
              </a:rPr>
              <a:t> 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أو النظمية</a:t>
            </a:r>
            <a:r>
              <a:rPr lang="fr-FR" sz="3200" dirty="0" smtClean="0">
                <a:latin typeface="Arial" pitchFamily="34" charset="0"/>
                <a:cs typeface="DecoType Naskh" pitchFamily="2" charset="-78"/>
              </a:rPr>
              <a:t> </a:t>
            </a:r>
            <a:r>
              <a:rPr lang="fr-FR" sz="2000" dirty="0" smtClean="0">
                <a:solidFill>
                  <a:srgbClr val="FF0000"/>
                </a:solidFill>
                <a:latin typeface="Arial" pitchFamily="34" charset="0"/>
                <a:cs typeface="DecoType Naskh" pitchFamily="2" charset="-78"/>
              </a:rPr>
              <a:t>l’approche systémique</a:t>
            </a:r>
            <a:r>
              <a:rPr lang="fr-FR" sz="3200" dirty="0" smtClean="0">
                <a:latin typeface="Arial" pitchFamily="34" charset="0"/>
                <a:cs typeface="DecoType Naskh" pitchFamily="2" charset="-78"/>
              </a:rPr>
              <a:t> 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 ، أو كما يسميها البعض النظرية النظامية ، نسبة </a:t>
            </a:r>
            <a:r>
              <a:rPr lang="ar-SA" sz="3200" dirty="0" err="1" smtClean="0">
                <a:latin typeface="Arial" pitchFamily="34" charset="0"/>
                <a:cs typeface="DecoType Naskh" pitchFamily="2" charset="-78"/>
              </a:rPr>
              <a:t>ً</a:t>
            </a:r>
            <a:r>
              <a:rPr lang="ar-SA" sz="3200" dirty="0" smtClean="0">
                <a:latin typeface="Arial" pitchFamily="34" charset="0"/>
                <a:cs typeface="DecoType Naskh" pitchFamily="2" charset="-78"/>
              </a:rPr>
              <a:t> للنظام. </a:t>
            </a:r>
            <a:endParaRPr lang="fr-FR" sz="3200" dirty="0" smtClean="0">
              <a:latin typeface="Arial" pitchFamily="34" charset="0"/>
              <a:cs typeface="DecoType Naskh" pitchFamily="2" charset="-78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142852"/>
            <a:ext cx="3429024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المقاربات النظرية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28728" y="1285860"/>
            <a:ext cx="72152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أما المقاربة الثانية التي دعمنا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بها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دراستنا ،و التي كانت بمثابة  أداة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إستعنا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بها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في فهم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الترابطات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و العلاقات داخل النظام، فتمثلت في نظرية التحليل الاستراتيجي لرائدها الفرنسي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ميشال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كروزييه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</a:t>
            </a:r>
            <a:r>
              <a:rPr lang="fr-FR" sz="2400" dirty="0" smtClean="0">
                <a:latin typeface="Arial" pitchFamily="34" charset="0"/>
                <a:cs typeface="DecoType Naskh" pitchFamily="2" charset="-78"/>
              </a:rPr>
              <a:t>Michel Crozier </a:t>
            </a:r>
            <a:endParaRPr lang="fr-FR" sz="2400" dirty="0">
              <a:latin typeface="Arial" pitchFamily="34" charset="0"/>
              <a:cs typeface="DecoType Naskh" pitchFamily="2" charset="-78"/>
            </a:endParaRPr>
          </a:p>
        </p:txBody>
      </p:sp>
      <p:graphicFrame>
        <p:nvGraphicFramePr>
          <p:cNvPr id="8" name="Diagramme 7"/>
          <p:cNvGraphicFramePr/>
          <p:nvPr/>
        </p:nvGraphicFramePr>
        <p:xfrm>
          <a:off x="1857356" y="2786058"/>
          <a:ext cx="5572164" cy="34210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3357554" y="6215082"/>
            <a:ext cx="2714644" cy="400110"/>
          </a:xfrm>
          <a:prstGeom prst="rect">
            <a:avLst/>
          </a:prstGeom>
          <a:effectLst>
            <a:outerShdw blurRad="63500" dist="25400" dir="5400000" rotWithShape="0">
              <a:srgbClr val="000000">
                <a:alpha val="43137"/>
              </a:srgbClr>
            </a:outerShdw>
            <a:softEdge rad="6350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ar-DZ" sz="2000" b="1" dirty="0" smtClean="0"/>
              <a:t>الفاعلين في عملية تقييم الأداء</a:t>
            </a:r>
            <a:endParaRPr lang="fr-FR" sz="2000" b="1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282339"/>
            <a:ext cx="3429024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مستويات تقييم الأداء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graphicFrame>
        <p:nvGraphicFramePr>
          <p:cNvPr id="14" name="Diagramme 13"/>
          <p:cNvGraphicFramePr/>
          <p:nvPr/>
        </p:nvGraphicFramePr>
        <p:xfrm>
          <a:off x="2643174" y="1804984"/>
          <a:ext cx="3638566" cy="2909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" name="ZoneTexte 21"/>
          <p:cNvSpPr txBox="1"/>
          <p:nvPr/>
        </p:nvSpPr>
        <p:spPr>
          <a:xfrm>
            <a:off x="6929454" y="2000240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DZ" sz="2000" b="1" dirty="0" smtClean="0"/>
              <a:t>مستوى التنسيق</a:t>
            </a:r>
            <a:endParaRPr lang="fr-FR" sz="2000" b="1" dirty="0"/>
          </a:p>
        </p:txBody>
      </p:sp>
      <p:sp>
        <p:nvSpPr>
          <p:cNvPr id="23" name="ZoneTexte 22"/>
          <p:cNvSpPr txBox="1"/>
          <p:nvPr/>
        </p:nvSpPr>
        <p:spPr>
          <a:xfrm>
            <a:off x="7000892" y="3071810"/>
            <a:ext cx="16431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DZ" sz="2000" b="1" dirty="0" smtClean="0"/>
              <a:t>مستوى الرقابة</a:t>
            </a:r>
            <a:endParaRPr lang="fr-FR" sz="2000" b="1" dirty="0" smtClean="0"/>
          </a:p>
        </p:txBody>
      </p:sp>
      <p:sp>
        <p:nvSpPr>
          <p:cNvPr id="24" name="ZoneTexte 23"/>
          <p:cNvSpPr txBox="1"/>
          <p:nvPr/>
        </p:nvSpPr>
        <p:spPr>
          <a:xfrm>
            <a:off x="7072330" y="4143380"/>
            <a:ext cx="15002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DZ" sz="2000" b="1" dirty="0" smtClean="0"/>
              <a:t>مستوى الأداء</a:t>
            </a:r>
            <a:endParaRPr lang="fr-FR" sz="2000" b="1" dirty="0" smtClean="0"/>
          </a:p>
        </p:txBody>
      </p:sp>
      <p:cxnSp>
        <p:nvCxnSpPr>
          <p:cNvPr id="3084" name="AutoShape 12"/>
          <p:cNvCxnSpPr>
            <a:cxnSpLocks noChangeShapeType="1"/>
          </p:cNvCxnSpPr>
          <p:nvPr/>
        </p:nvCxnSpPr>
        <p:spPr bwMode="auto">
          <a:xfrm flipH="1">
            <a:off x="6500826" y="2214554"/>
            <a:ext cx="409575" cy="0"/>
          </a:xfrm>
          <a:prstGeom prst="straightConnector1">
            <a:avLst/>
          </a:prstGeom>
          <a:noFill/>
          <a:ln w="63500">
            <a:solidFill>
              <a:srgbClr val="00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3085" name="AutoShape 13"/>
          <p:cNvCxnSpPr>
            <a:cxnSpLocks noChangeShapeType="1"/>
          </p:cNvCxnSpPr>
          <p:nvPr/>
        </p:nvCxnSpPr>
        <p:spPr bwMode="auto">
          <a:xfrm flipH="1">
            <a:off x="6500826" y="3286124"/>
            <a:ext cx="409575" cy="0"/>
          </a:xfrm>
          <a:prstGeom prst="straightConnector1">
            <a:avLst/>
          </a:prstGeom>
          <a:noFill/>
          <a:ln w="63500">
            <a:solidFill>
              <a:srgbClr val="000000"/>
            </a:solidFill>
            <a:round/>
            <a:headEnd/>
            <a:tailEnd type="triangle" w="med" len="med"/>
          </a:ln>
          <a:effectLst/>
        </p:spPr>
      </p:cxnSp>
      <p:cxnSp>
        <p:nvCxnSpPr>
          <p:cNvPr id="3086" name="AutoShape 14"/>
          <p:cNvCxnSpPr>
            <a:cxnSpLocks noChangeShapeType="1"/>
          </p:cNvCxnSpPr>
          <p:nvPr/>
        </p:nvCxnSpPr>
        <p:spPr bwMode="auto">
          <a:xfrm flipH="1">
            <a:off x="6572264" y="4357694"/>
            <a:ext cx="409575" cy="0"/>
          </a:xfrm>
          <a:prstGeom prst="straightConnector1">
            <a:avLst/>
          </a:prstGeom>
          <a:noFill/>
          <a:ln w="63500">
            <a:solidFill>
              <a:srgbClr val="000000"/>
            </a:solidFill>
            <a:round/>
            <a:headEnd/>
            <a:tailEnd type="triangle" w="med" len="med"/>
          </a:ln>
          <a:effectLst/>
        </p:spPr>
      </p:cxnSp>
      <p:sp>
        <p:nvSpPr>
          <p:cNvPr id="3087" name="AutoShape 15"/>
          <p:cNvSpPr>
            <a:spLocks noChangeArrowheads="1"/>
          </p:cNvSpPr>
          <p:nvPr/>
        </p:nvSpPr>
        <p:spPr bwMode="auto">
          <a:xfrm>
            <a:off x="8429652" y="2428868"/>
            <a:ext cx="314325" cy="619125"/>
          </a:xfrm>
          <a:prstGeom prst="curvedLeftArrow">
            <a:avLst>
              <a:gd name="adj1" fmla="val 15156"/>
              <a:gd name="adj2" fmla="val 54550"/>
              <a:gd name="adj3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088" name="AutoShape 16"/>
          <p:cNvSpPr>
            <a:spLocks noChangeArrowheads="1"/>
          </p:cNvSpPr>
          <p:nvPr/>
        </p:nvSpPr>
        <p:spPr bwMode="auto">
          <a:xfrm>
            <a:off x="8501090" y="3500438"/>
            <a:ext cx="314325" cy="619125"/>
          </a:xfrm>
          <a:prstGeom prst="curvedLeftArrow">
            <a:avLst>
              <a:gd name="adj1" fmla="val 15156"/>
              <a:gd name="adj2" fmla="val 54550"/>
              <a:gd name="adj3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0" name="ZoneTexte 29"/>
          <p:cNvSpPr txBox="1"/>
          <p:nvPr/>
        </p:nvSpPr>
        <p:spPr>
          <a:xfrm>
            <a:off x="650970" y="5072074"/>
            <a:ext cx="849303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انطلاقا ً من هذا الشكل يمكن لنا أن نستنتج تعدد مستويات تقييم الأداء </a:t>
            </a:r>
          </a:p>
          <a:p>
            <a:pPr algn="r"/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، بالنظر إلى عدد الفاعلين المتورطين في هذه العملية ..</a:t>
            </a:r>
            <a:r>
              <a:rPr lang="ar-DZ" sz="3200" dirty="0" smtClean="0"/>
              <a:t> 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و هو ما يزيدها تعقيدا </a:t>
            </a:r>
            <a:r>
              <a:rPr lang="ar-DZ" sz="3200" dirty="0" err="1" smtClean="0"/>
              <a:t>ً</a:t>
            </a:r>
            <a:r>
              <a:rPr lang="ar-DZ" sz="3200" dirty="0" smtClean="0"/>
              <a:t> </a:t>
            </a:r>
            <a:endParaRPr lang="fr-FR" sz="32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282339"/>
            <a:ext cx="3429024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تحليل المعطيات الميدانية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428728" y="1071546"/>
            <a:ext cx="763741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DZ" sz="2400" b="1" u="sng" dirty="0" smtClean="0"/>
              <a:t>1- </a:t>
            </a:r>
            <a:r>
              <a:rPr lang="ar-DZ" sz="2400" b="1" u="sng" dirty="0" err="1" smtClean="0"/>
              <a:t>إختبار</a:t>
            </a:r>
            <a:r>
              <a:rPr lang="ar-DZ" sz="2400" b="1" u="sng" dirty="0" smtClean="0"/>
              <a:t> الفرضية الأولى </a:t>
            </a:r>
            <a:r>
              <a:rPr lang="ar-DZ" sz="2400" b="1" dirty="0" smtClean="0"/>
              <a:t>:</a:t>
            </a:r>
          </a:p>
          <a:p>
            <a:pPr algn="r" rtl="1"/>
            <a:endParaRPr lang="ar-DZ" sz="1600" b="1" dirty="0" smtClean="0"/>
          </a:p>
          <a:p>
            <a:pPr algn="r" rtl="1"/>
            <a:r>
              <a:rPr lang="ar-DZ" sz="2000" b="1" dirty="0" smtClean="0"/>
              <a:t>نص الفرضية : </a:t>
            </a:r>
            <a:r>
              <a:rPr lang="fr-FR" sz="2000" b="1" dirty="0" smtClean="0"/>
              <a:t> »</a:t>
            </a:r>
            <a:r>
              <a:rPr lang="ar-DZ" sz="2000" b="1" dirty="0" smtClean="0"/>
              <a:t> </a:t>
            </a:r>
            <a:r>
              <a:rPr lang="ar-DZ" sz="2400" i="1" dirty="0" smtClean="0">
                <a:solidFill>
                  <a:srgbClr val="C00000"/>
                </a:solidFill>
              </a:rPr>
              <a:t>تكشف مخرجات نظام تقييم الأداء عن مستويات أداء </a:t>
            </a:r>
            <a:r>
              <a:rPr lang="ar-DZ" sz="2400" i="1" dirty="0" err="1" smtClean="0">
                <a:solidFill>
                  <a:srgbClr val="C00000"/>
                </a:solidFill>
              </a:rPr>
              <a:t>و</a:t>
            </a:r>
            <a:r>
              <a:rPr lang="ar-DZ" sz="2400" i="1" dirty="0" smtClean="0">
                <a:solidFill>
                  <a:srgbClr val="C00000"/>
                </a:solidFill>
              </a:rPr>
              <a:t> كفاءة الموارد البشرية داخل مؤسسة توزيع الكهرباء  </a:t>
            </a:r>
            <a:r>
              <a:rPr lang="ar-DZ" sz="2400" i="1" dirty="0" err="1" smtClean="0">
                <a:solidFill>
                  <a:srgbClr val="C00000"/>
                </a:solidFill>
              </a:rPr>
              <a:t>و</a:t>
            </a:r>
            <a:r>
              <a:rPr lang="ar-DZ" sz="2400" i="1" dirty="0" smtClean="0">
                <a:solidFill>
                  <a:srgbClr val="C00000"/>
                </a:solidFill>
              </a:rPr>
              <a:t> الغاز </a:t>
            </a:r>
            <a:r>
              <a:rPr lang="ar-DZ" sz="2400" i="1" dirty="0" err="1" smtClean="0">
                <a:solidFill>
                  <a:srgbClr val="C00000"/>
                </a:solidFill>
              </a:rPr>
              <a:t>بالأغواط</a:t>
            </a:r>
            <a:r>
              <a:rPr lang="ar-DZ" sz="2400" i="1" dirty="0" smtClean="0">
                <a:solidFill>
                  <a:srgbClr val="C00000"/>
                </a:solidFill>
              </a:rPr>
              <a:t> </a:t>
            </a:r>
            <a:r>
              <a:rPr lang="fr-FR" sz="2000" i="1" dirty="0" smtClean="0"/>
              <a:t>« </a:t>
            </a:r>
            <a:endParaRPr lang="ar-DZ" sz="2000" b="1" dirty="0" smtClean="0"/>
          </a:p>
          <a:p>
            <a:pPr algn="r" rtl="1"/>
            <a:r>
              <a:rPr lang="ar-DZ" dirty="0" smtClean="0"/>
              <a:t> </a:t>
            </a:r>
            <a:endParaRPr lang="fr-FR" dirty="0"/>
          </a:p>
        </p:txBody>
      </p:sp>
      <p:sp>
        <p:nvSpPr>
          <p:cNvPr id="16" name="Rectangle 15"/>
          <p:cNvSpPr/>
          <p:nvPr/>
        </p:nvSpPr>
        <p:spPr>
          <a:xfrm>
            <a:off x="1357290" y="2645158"/>
            <a:ext cx="75724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buFont typeface="Arial" pitchFamily="34" charset="0"/>
              <a:buChar char="•"/>
            </a:pPr>
            <a:r>
              <a:rPr lang="ar-DZ" sz="2400" dirty="0" smtClean="0"/>
              <a:t>اخترنا بالنسبة لقياس الفرضية الأولى أن نقوم بتجميع كل المعطيات الإحصائية</a:t>
            </a:r>
            <a:r>
              <a:rPr lang="fr-FR" sz="2400" dirty="0" smtClean="0"/>
              <a:t>  </a:t>
            </a:r>
            <a:r>
              <a:rPr lang="ar-DZ" sz="2400" dirty="0" smtClean="0"/>
              <a:t>و الجداول المعبرة عن المؤشرات ذات الدلالة القوية عن متغيرات الفرضية </a:t>
            </a:r>
            <a:r>
              <a:rPr lang="ar-DZ" sz="2400" dirty="0" err="1" smtClean="0"/>
              <a:t>و</a:t>
            </a:r>
            <a:r>
              <a:rPr lang="ar-DZ" sz="2400" dirty="0" smtClean="0"/>
              <a:t> من ثم استنتاج الاتجاه الذي تصب فيه نحو نفي أو تأكيد فرضية البحث</a:t>
            </a:r>
            <a:r>
              <a:rPr lang="fr-FR" sz="2400" dirty="0" smtClean="0"/>
              <a:t>.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428728" y="4300373"/>
            <a:ext cx="74295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ar-DZ" sz="2400" dirty="0" smtClean="0"/>
              <a:t> بفضل أداة الاستمارة التي وجهت إلى </a:t>
            </a:r>
            <a:r>
              <a:rPr lang="ar-DZ" sz="2400" dirty="0" err="1" smtClean="0"/>
              <a:t>المسؤولين</a:t>
            </a:r>
            <a:r>
              <a:rPr lang="ar-DZ" sz="2400" dirty="0" smtClean="0"/>
              <a:t> باعتبارهم أحد الأطراف الفاعلة في تقييم الأداء ، تمكنا من تجميع المعطيات </a:t>
            </a:r>
            <a:r>
              <a:rPr lang="ar-DZ" sz="2400" dirty="0" err="1" smtClean="0"/>
              <a:t>و</a:t>
            </a:r>
            <a:r>
              <a:rPr lang="ar-DZ" sz="2400" dirty="0" smtClean="0"/>
              <a:t> البيانات التي سمحت لنا باستخلاص ما يلي :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282339"/>
            <a:ext cx="3429024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تحليل المعطيات الميدانية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28728" y="1357298"/>
            <a:ext cx="72866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buFont typeface="Wingdings" pitchFamily="2" charset="2"/>
              <a:buChar char="q"/>
            </a:pPr>
            <a:r>
              <a:rPr lang="ar-DZ" sz="2400" dirty="0" smtClean="0"/>
              <a:t> إن قياس متغير السن </a:t>
            </a:r>
            <a:r>
              <a:rPr lang="ar-DZ" sz="2400" dirty="0" err="1" smtClean="0"/>
              <a:t>و</a:t>
            </a:r>
            <a:r>
              <a:rPr lang="ar-DZ" sz="2400" dirty="0" smtClean="0"/>
              <a:t> </a:t>
            </a:r>
            <a:r>
              <a:rPr lang="ar-DZ" sz="2400" dirty="0" err="1" smtClean="0"/>
              <a:t>الأقدمية</a:t>
            </a:r>
            <a:r>
              <a:rPr lang="ar-DZ" sz="2400" dirty="0" smtClean="0"/>
              <a:t> في المؤسسة كشف لنا أن أغلب رؤساء الأقسام هم من الفئة التي تزيد عن 16 سنة </a:t>
            </a:r>
            <a:r>
              <a:rPr lang="ar-DZ" sz="2400" dirty="0" err="1" smtClean="0"/>
              <a:t>و</a:t>
            </a:r>
            <a:r>
              <a:rPr lang="ar-DZ" sz="2400" dirty="0" smtClean="0"/>
              <a:t> بالتالي فهي تتمتع بخبرة مهنية مؤكدة </a:t>
            </a:r>
            <a:r>
              <a:rPr lang="ar-DZ" sz="2400" dirty="0" err="1" smtClean="0"/>
              <a:t>و</a:t>
            </a:r>
            <a:r>
              <a:rPr lang="ar-DZ" sz="2400" dirty="0" smtClean="0"/>
              <a:t> على دراية كافية بكل ما يتعلق بأنظمة المؤسسة.</a:t>
            </a:r>
            <a:endParaRPr lang="fr-FR" sz="24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1571604" y="2669441"/>
            <a:ext cx="7143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buFont typeface="Wingdings" pitchFamily="2" charset="2"/>
              <a:buChar char="q"/>
            </a:pPr>
            <a:r>
              <a:rPr lang="ar-DZ" sz="2400" dirty="0" smtClean="0"/>
              <a:t> إطلاع رؤساء الأقسام على معايير التي اعتمدت في تصميم نظام تقييم الأداء ، </a:t>
            </a:r>
            <a:r>
              <a:rPr lang="ar-DZ" sz="2400" dirty="0" err="1" smtClean="0"/>
              <a:t>و</a:t>
            </a:r>
            <a:r>
              <a:rPr lang="ar-DZ" sz="2400" dirty="0" smtClean="0"/>
              <a:t> هو ما يشكل جانب مهم </a:t>
            </a:r>
            <a:r>
              <a:rPr lang="ar-DZ" sz="2400" dirty="0" err="1" smtClean="0"/>
              <a:t>و</a:t>
            </a:r>
            <a:r>
              <a:rPr lang="ar-DZ" sz="2400" dirty="0" smtClean="0"/>
              <a:t> أساسي في نجاح تطبيق هذا النظام.</a:t>
            </a:r>
            <a:endParaRPr lang="fr-FR" sz="2400" dirty="0" smtClean="0"/>
          </a:p>
        </p:txBody>
      </p:sp>
      <p:sp>
        <p:nvSpPr>
          <p:cNvPr id="9" name="Rectangle 8"/>
          <p:cNvSpPr/>
          <p:nvPr/>
        </p:nvSpPr>
        <p:spPr>
          <a:xfrm>
            <a:off x="1285852" y="3643314"/>
            <a:ext cx="7429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buFont typeface="Wingdings" pitchFamily="2" charset="2"/>
              <a:buChar char="q"/>
            </a:pPr>
            <a:r>
              <a:rPr lang="ar-DZ" sz="2400" dirty="0" smtClean="0"/>
              <a:t> تركيز نظام تقييم الأداء على الجوانب الإنتاجية في تقييم أداء المرؤوسين </a:t>
            </a:r>
            <a:r>
              <a:rPr lang="ar-DZ" sz="2400" dirty="0" err="1" smtClean="0"/>
              <a:t>و</a:t>
            </a:r>
            <a:r>
              <a:rPr lang="ar-DZ" sz="2400" dirty="0" smtClean="0"/>
              <a:t> هو ما يتماشى </a:t>
            </a:r>
            <a:r>
              <a:rPr lang="ar-DZ" sz="2400" dirty="0" err="1" smtClean="0"/>
              <a:t>و</a:t>
            </a:r>
            <a:r>
              <a:rPr lang="ar-DZ" sz="2400" dirty="0" smtClean="0"/>
              <a:t> طبيعة نشاط مجمع </a:t>
            </a:r>
            <a:r>
              <a:rPr lang="ar-DZ" sz="2400" dirty="0" err="1" smtClean="0"/>
              <a:t>سونلغاز</a:t>
            </a:r>
            <a:r>
              <a:rPr lang="ar-DZ" sz="2400" dirty="0" smtClean="0"/>
              <a:t> على العموم </a:t>
            </a:r>
            <a:r>
              <a:rPr lang="ar-DZ" sz="2400" dirty="0" err="1" smtClean="0"/>
              <a:t>و</a:t>
            </a:r>
            <a:r>
              <a:rPr lang="ar-DZ" sz="2400" dirty="0" smtClean="0"/>
              <a:t> مديرية توزيع الكهرباء </a:t>
            </a:r>
            <a:r>
              <a:rPr lang="ar-DZ" sz="2400" dirty="0" err="1" smtClean="0"/>
              <a:t>و</a:t>
            </a:r>
            <a:r>
              <a:rPr lang="ar-DZ" sz="2400" dirty="0" smtClean="0"/>
              <a:t> الغاز </a:t>
            </a:r>
            <a:r>
              <a:rPr lang="ar-DZ" sz="2400" dirty="0" err="1" smtClean="0"/>
              <a:t>بالأغواط</a:t>
            </a:r>
            <a:r>
              <a:rPr lang="ar-DZ" sz="2400" dirty="0" smtClean="0"/>
              <a:t> على وجه الخصوص.</a:t>
            </a:r>
            <a:endParaRPr lang="fr-FR" sz="2400" dirty="0" smtClean="0"/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1500198" y="4929198"/>
            <a:ext cx="721520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lang="fr-FR" sz="2000" dirty="0" smtClean="0"/>
              <a:t>% 85,72 </a:t>
            </a:r>
            <a:r>
              <a:rPr lang="ar-DZ" sz="2000" dirty="0" smtClean="0"/>
              <a:t> </a:t>
            </a:r>
            <a:r>
              <a:rPr lang="ar-SA" sz="2400" dirty="0" smtClean="0"/>
              <a:t>من رؤساء الأقسام  أكدوا أن معايير التقييم تتوافق مع طبيعة نشاط الأقسام التي يديرونها ، </a:t>
            </a:r>
            <a:r>
              <a:rPr lang="ar-SA" sz="2400" dirty="0" err="1" smtClean="0"/>
              <a:t>و</a:t>
            </a:r>
            <a:r>
              <a:rPr lang="ar-SA" sz="2400" dirty="0" smtClean="0"/>
              <a:t> هو ما يؤكد توافق معايير تقييم الأداء مع طبيعة نشاط الأقسام </a:t>
            </a:r>
            <a:r>
              <a:rPr lang="ar-SA" sz="2400" dirty="0" err="1" smtClean="0"/>
              <a:t>و</a:t>
            </a:r>
            <a:r>
              <a:rPr lang="ar-SA" sz="2400" dirty="0" smtClean="0"/>
              <a:t> قدرة النظام المعتمد على قياس أداء </a:t>
            </a:r>
            <a:r>
              <a:rPr lang="ar-SA" sz="2400" dirty="0" err="1" smtClean="0"/>
              <a:t>و</a:t>
            </a:r>
            <a:r>
              <a:rPr lang="ar-SA" sz="2400" dirty="0" smtClean="0"/>
              <a:t> كفاءة الموارد البشرية التابعة لهذه المؤسسة.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282339"/>
            <a:ext cx="3429024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تحليل المعطيات الميدانية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214414" y="1357298"/>
            <a:ext cx="72866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buFont typeface="Wingdings" pitchFamily="2" charset="2"/>
              <a:buChar char="q"/>
            </a:pPr>
            <a:r>
              <a:rPr lang="ar-DZ" sz="2400" dirty="0" smtClean="0"/>
              <a:t> </a:t>
            </a:r>
            <a:r>
              <a:rPr lang="ar-SA" sz="2400" dirty="0" smtClean="0"/>
              <a:t>توصلنا كذلك إلى أن</a:t>
            </a:r>
            <a:r>
              <a:rPr lang="ar-DZ" sz="2400" dirty="0" smtClean="0"/>
              <a:t> </a:t>
            </a:r>
            <a:r>
              <a:rPr lang="fr-FR" sz="2400" dirty="0" smtClean="0"/>
              <a:t>71,42</a:t>
            </a:r>
            <a:r>
              <a:rPr lang="ar-DZ" sz="2400" dirty="0" smtClean="0"/>
              <a:t>  </a:t>
            </a:r>
            <a:r>
              <a:rPr lang="fr-FR" sz="2400" dirty="0" smtClean="0">
                <a:sym typeface="Symbol"/>
              </a:rPr>
              <a:t></a:t>
            </a:r>
            <a:r>
              <a:rPr lang="ar-DZ" sz="2400" dirty="0" smtClean="0"/>
              <a:t> </a:t>
            </a:r>
            <a:r>
              <a:rPr lang="ar-SA" sz="2400" dirty="0" smtClean="0"/>
              <a:t> </a:t>
            </a:r>
            <a:r>
              <a:rPr lang="ar-DZ" sz="2400" dirty="0" smtClean="0"/>
              <a:t>م</a:t>
            </a:r>
            <a:r>
              <a:rPr lang="ar-SA" sz="2400" dirty="0" smtClean="0"/>
              <a:t>ن  مجموع رؤساء الأقسام </a:t>
            </a:r>
            <a:r>
              <a:rPr lang="ar-SA" sz="2400" dirty="0" err="1" smtClean="0"/>
              <a:t>و</a:t>
            </a:r>
            <a:r>
              <a:rPr lang="ar-SA" sz="2400" dirty="0" smtClean="0"/>
              <a:t> البالغ عددهم 7 ،أن نظام تقييم الأداء المطبق حاليا </a:t>
            </a:r>
            <a:r>
              <a:rPr lang="ar-SA" sz="2400" dirty="0" err="1" smtClean="0"/>
              <a:t>ً</a:t>
            </a:r>
            <a:r>
              <a:rPr lang="ar-SA" sz="2400" dirty="0" smtClean="0"/>
              <a:t> يسمح بالكشف عن مستوى أداء </a:t>
            </a:r>
            <a:r>
              <a:rPr lang="ar-SA" sz="2400" dirty="0" err="1" smtClean="0"/>
              <a:t>و</a:t>
            </a:r>
            <a:r>
              <a:rPr lang="ar-SA" sz="2400" dirty="0" smtClean="0"/>
              <a:t> كفاءة المرؤوسين.</a:t>
            </a:r>
            <a:endParaRPr lang="fr-FR" sz="2400" dirty="0" smtClean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214414" y="2714620"/>
            <a:ext cx="742955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400" dirty="0" err="1" smtClean="0"/>
              <a:t>إنطلاقا</a:t>
            </a:r>
            <a:r>
              <a:rPr lang="ar-SA" sz="2400" dirty="0" smtClean="0"/>
              <a:t> ً من هذه المعطيات الميدانية ، يمكننا لنا أن نستخلص أن نظام تقييم الأداء المطبق في مؤسسة توزيع الكهرباء </a:t>
            </a:r>
            <a:r>
              <a:rPr lang="ar-SA" sz="2400" dirty="0" err="1" smtClean="0"/>
              <a:t>و</a:t>
            </a:r>
            <a:r>
              <a:rPr lang="ar-SA" sz="2400" dirty="0" smtClean="0"/>
              <a:t> الغاز </a:t>
            </a:r>
            <a:r>
              <a:rPr lang="ar-SA" sz="2400" dirty="0" err="1" smtClean="0"/>
              <a:t>بالأغواط</a:t>
            </a:r>
            <a:r>
              <a:rPr lang="ar-SA" sz="2400" dirty="0" smtClean="0"/>
              <a:t> ، محل الدراسة ، يسمح عن طريق المعايير التي يتضمنها بقياس أداء الموارد البشري</a:t>
            </a:r>
            <a:r>
              <a:rPr lang="ar-DZ" sz="2400" dirty="0" smtClean="0"/>
              <a:t>ة      </a:t>
            </a:r>
            <a:r>
              <a:rPr lang="ar-SA" sz="2400" dirty="0" smtClean="0"/>
              <a:t> و الكشف عن الكفاءات داخل هذا التنظيم.</a:t>
            </a:r>
          </a:p>
        </p:txBody>
      </p:sp>
      <p:sp>
        <p:nvSpPr>
          <p:cNvPr id="7" name="Rectangle 6"/>
          <p:cNvSpPr/>
          <p:nvPr/>
        </p:nvSpPr>
        <p:spPr>
          <a:xfrm>
            <a:off x="1214414" y="4357694"/>
            <a:ext cx="7429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ar-SA" sz="2400" dirty="0" smtClean="0"/>
              <a:t>و بالتالي نستطيع أن نؤكد أن الفرضية الأولى لهذا البحث </a:t>
            </a:r>
            <a:r>
              <a:rPr lang="ar-SA" sz="2400" dirty="0" err="1" smtClean="0"/>
              <a:t>و</a:t>
            </a:r>
            <a:r>
              <a:rPr lang="ar-SA" sz="2400" dirty="0" smtClean="0"/>
              <a:t> التي نصها</a:t>
            </a:r>
            <a:r>
              <a:rPr lang="ar-DZ" sz="2400" dirty="0" smtClean="0"/>
              <a:t>:</a:t>
            </a:r>
            <a:r>
              <a:rPr lang="ar-SA" sz="2400" dirty="0" smtClean="0"/>
              <a:t> </a:t>
            </a:r>
            <a:r>
              <a:rPr lang="ar-DZ" sz="2400" dirty="0" smtClean="0"/>
              <a:t>     </a:t>
            </a:r>
            <a:r>
              <a:rPr lang="ar-SA" sz="2400" dirty="0" smtClean="0"/>
              <a:t> " </a:t>
            </a:r>
            <a:r>
              <a:rPr lang="ar-DZ" sz="2400" dirty="0" smtClean="0">
                <a:solidFill>
                  <a:srgbClr val="C00000"/>
                </a:solidFill>
              </a:rPr>
              <a:t>تكشف مخرجات نظام تقييم الأداء عن مستويات أداء </a:t>
            </a:r>
            <a:r>
              <a:rPr lang="ar-DZ" sz="2400" dirty="0" err="1" smtClean="0">
                <a:solidFill>
                  <a:srgbClr val="C00000"/>
                </a:solidFill>
              </a:rPr>
              <a:t>و</a:t>
            </a:r>
            <a:r>
              <a:rPr lang="ar-DZ" sz="2400" dirty="0" smtClean="0">
                <a:solidFill>
                  <a:srgbClr val="C00000"/>
                </a:solidFill>
              </a:rPr>
              <a:t> كفاءة الموارد البشرية داخل مؤسسة توزيع الكهرباء   </a:t>
            </a:r>
            <a:r>
              <a:rPr lang="ar-DZ" sz="2400" dirty="0" err="1" smtClean="0">
                <a:solidFill>
                  <a:srgbClr val="C00000"/>
                </a:solidFill>
              </a:rPr>
              <a:t>و</a:t>
            </a:r>
            <a:r>
              <a:rPr lang="ar-DZ" sz="2400" dirty="0" smtClean="0">
                <a:solidFill>
                  <a:srgbClr val="C00000"/>
                </a:solidFill>
              </a:rPr>
              <a:t> الغاز </a:t>
            </a:r>
            <a:r>
              <a:rPr lang="ar-DZ" sz="2400" dirty="0" err="1" smtClean="0">
                <a:solidFill>
                  <a:srgbClr val="C00000"/>
                </a:solidFill>
              </a:rPr>
              <a:t>بالأغواط</a:t>
            </a:r>
            <a:r>
              <a:rPr lang="ar-DZ" sz="2400" dirty="0" smtClean="0"/>
              <a:t> </a:t>
            </a:r>
            <a:r>
              <a:rPr lang="ar-SA" sz="2400" dirty="0" smtClean="0"/>
              <a:t>" </a:t>
            </a:r>
            <a:r>
              <a:rPr lang="ar-SA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صحيحة نسبيا </a:t>
            </a:r>
            <a:r>
              <a:rPr lang="ar-SA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ً</a:t>
            </a:r>
            <a:r>
              <a:rPr lang="ar-DZ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fr-FR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282339"/>
            <a:ext cx="3429024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تحليل المعطيات الميدانية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60764" y="1214422"/>
            <a:ext cx="29129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DZ" sz="2400" b="1" u="sng" dirty="0" smtClean="0"/>
              <a:t>2- </a:t>
            </a:r>
            <a:r>
              <a:rPr lang="ar-DZ" sz="2400" b="1" u="sng" dirty="0" err="1" smtClean="0"/>
              <a:t>إختبار</a:t>
            </a:r>
            <a:r>
              <a:rPr lang="ar-DZ" sz="2400" b="1" u="sng" dirty="0" smtClean="0"/>
              <a:t> الفرضية الثانية </a:t>
            </a:r>
            <a:r>
              <a:rPr lang="ar-DZ" sz="2400" b="1" dirty="0" smtClean="0"/>
              <a:t>:</a:t>
            </a:r>
          </a:p>
        </p:txBody>
      </p:sp>
      <p:sp>
        <p:nvSpPr>
          <p:cNvPr id="9" name="Rectangle 8"/>
          <p:cNvSpPr/>
          <p:nvPr/>
        </p:nvSpPr>
        <p:spPr>
          <a:xfrm>
            <a:off x="1500166" y="1785926"/>
            <a:ext cx="72866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Low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DZ" sz="2800" b="1" dirty="0" smtClean="0">
                <a:latin typeface="Arial" pitchFamily="34" charset="0"/>
                <a:cs typeface="Traditional Arabic" pitchFamily="2" charset="-78"/>
              </a:rPr>
              <a:t>نص الفرضية :  </a:t>
            </a:r>
            <a:r>
              <a:rPr lang="ar-DZ" sz="28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تعتمد </a:t>
            </a:r>
            <a:r>
              <a:rPr lang="ar-DZ" sz="2800" b="1" u="sng" dirty="0" smtClean="0">
                <a:solidFill>
                  <a:srgbClr val="7030A0"/>
                </a:solidFill>
                <a:latin typeface="Arial" pitchFamily="34" charset="0"/>
                <a:cs typeface="Traditional Arabic" pitchFamily="2" charset="-78"/>
              </a:rPr>
              <a:t>برامج التدريب </a:t>
            </a:r>
            <a:r>
              <a:rPr lang="ar-DZ" sz="28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على </a:t>
            </a:r>
            <a:r>
              <a:rPr lang="ar-DZ" sz="2800" b="1" u="sng" dirty="0" smtClean="0">
                <a:solidFill>
                  <a:srgbClr val="FF0000"/>
                </a:solidFill>
                <a:latin typeface="Arial" pitchFamily="34" charset="0"/>
                <a:cs typeface="Traditional Arabic" pitchFamily="2" charset="-78"/>
              </a:rPr>
              <a:t>نتائج عملية تقييم أداء </a:t>
            </a:r>
            <a:r>
              <a:rPr lang="ar-DZ" sz="28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الموارد البشرية  في مؤسسة توزيع الكهرباء  </a:t>
            </a:r>
            <a:r>
              <a:rPr lang="ar-DZ" sz="2800" b="1" dirty="0" err="1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و</a:t>
            </a:r>
            <a:r>
              <a:rPr lang="ar-DZ" sz="28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 الغاز </a:t>
            </a:r>
            <a:r>
              <a:rPr lang="ar-DZ" sz="2800" b="1" dirty="0" err="1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بالأغواط</a:t>
            </a:r>
            <a:r>
              <a:rPr lang="ar-DZ" sz="28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 .</a:t>
            </a:r>
            <a:endParaRPr lang="fr-FR" sz="2800" b="1" dirty="0" smtClean="0">
              <a:solidFill>
                <a:srgbClr val="C00000"/>
              </a:solidFill>
              <a:latin typeface="Arial" pitchFamily="34" charset="0"/>
              <a:cs typeface="Traditional Arabic" pitchFamily="2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285852" y="3929066"/>
            <a:ext cx="75009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ar-DZ" sz="2400" dirty="0" smtClean="0"/>
              <a:t>قمنا بإعداد الجدول التالي  </a:t>
            </a:r>
            <a:r>
              <a:rPr lang="ar-DZ" sz="2400" dirty="0" err="1" smtClean="0"/>
              <a:t>و</a:t>
            </a:r>
            <a:r>
              <a:rPr lang="ar-DZ" sz="2400" dirty="0" smtClean="0"/>
              <a:t> الذي يوضح ارتباط المتغير المستقل المتمثل في " </a:t>
            </a:r>
            <a:r>
              <a:rPr lang="ar-DZ" sz="2400" dirty="0" err="1" smtClean="0">
                <a:solidFill>
                  <a:srgbClr val="C00000"/>
                </a:solidFill>
              </a:rPr>
              <a:t>الأقدمية</a:t>
            </a:r>
            <a:r>
              <a:rPr lang="ar-DZ" sz="2400" dirty="0" smtClean="0">
                <a:solidFill>
                  <a:srgbClr val="C00000"/>
                </a:solidFill>
              </a:rPr>
              <a:t> في المؤسسة</a:t>
            </a:r>
            <a:r>
              <a:rPr lang="ar-DZ" sz="2400" dirty="0" smtClean="0"/>
              <a:t>" بالمتغير التابع " </a:t>
            </a:r>
            <a:r>
              <a:rPr lang="ar-DZ" sz="2400" dirty="0" err="1" smtClean="0">
                <a:solidFill>
                  <a:srgbClr val="C00000"/>
                </a:solidFill>
              </a:rPr>
              <a:t>إستدعاء المرؤوسين لحضور التقييم"</a:t>
            </a:r>
            <a:r>
              <a:rPr lang="ar-DZ" sz="2400" dirty="0" smtClean="0"/>
              <a:t> ، </a:t>
            </a:r>
            <a:r>
              <a:rPr lang="ar-DZ" sz="2400" dirty="0" err="1" smtClean="0"/>
              <a:t>و</a:t>
            </a:r>
            <a:r>
              <a:rPr lang="ar-DZ" sz="2400" dirty="0" smtClean="0"/>
              <a:t> من ثم نفترض الفرضية الصفرية التي مفادها : </a:t>
            </a:r>
            <a:endParaRPr lang="fr-FR" sz="2400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1214414" y="2857496"/>
            <a:ext cx="75009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ar-DZ" sz="2400" dirty="0" smtClean="0"/>
              <a:t>بعد عملية تفريغ المعطيات في جداول بسيطة </a:t>
            </a:r>
            <a:r>
              <a:rPr lang="ar-DZ" sz="2400" dirty="0" err="1" smtClean="0"/>
              <a:t>و</a:t>
            </a:r>
            <a:r>
              <a:rPr lang="ar-DZ" sz="2400" dirty="0" smtClean="0"/>
              <a:t> أخرى مركبة </a:t>
            </a:r>
            <a:r>
              <a:rPr lang="ar-DZ" sz="2400" dirty="0" err="1" smtClean="0"/>
              <a:t>و</a:t>
            </a:r>
            <a:r>
              <a:rPr lang="ar-DZ" sz="2400" dirty="0" smtClean="0"/>
              <a:t> اختيار الجداول التي تحوي المؤشرات الأكثر دلالة ، جاءت الخطوة التالية : </a:t>
            </a:r>
            <a:endParaRPr lang="fr-FR" sz="2400" dirty="0" smtClean="0"/>
          </a:p>
        </p:txBody>
      </p:sp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1071538" y="5214950"/>
            <a:ext cx="785818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400" dirty="0" smtClean="0"/>
              <a:t>H0</a:t>
            </a:r>
            <a:r>
              <a:rPr lang="ar-DZ" sz="2400" dirty="0" smtClean="0"/>
              <a:t> = " لا يوجد </a:t>
            </a:r>
            <a:r>
              <a:rPr lang="ar-DZ" sz="2400" dirty="0" err="1" smtClean="0"/>
              <a:t>إرتباط</a:t>
            </a:r>
            <a:r>
              <a:rPr lang="ar-DZ" sz="2400" dirty="0" smtClean="0"/>
              <a:t> ذو دلالة إحصائية بين </a:t>
            </a:r>
            <a:r>
              <a:rPr lang="ar-DZ" sz="2400" dirty="0" err="1" smtClean="0"/>
              <a:t>الأقدمية</a:t>
            </a:r>
            <a:r>
              <a:rPr lang="ar-DZ" sz="2400" dirty="0" smtClean="0"/>
              <a:t> و </a:t>
            </a:r>
            <a:r>
              <a:rPr lang="ar-DZ" sz="2400" dirty="0" err="1" smtClean="0"/>
              <a:t>إستدعاء</a:t>
            </a:r>
            <a:r>
              <a:rPr lang="ar-DZ" sz="2400" dirty="0" smtClean="0"/>
              <a:t> المرؤوسين لحضور   التقييم ".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143108" y="2357430"/>
            <a:ext cx="5715040" cy="954107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2800" b="1" spc="50" dirty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أنظمة تقييم الأداء كأسلوب لتنمية الموارد  البشرية في المؤسسة الاقتصادية  </a:t>
            </a:r>
            <a:endParaRPr lang="fr-FR" sz="2800" b="1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00364" y="3429000"/>
            <a:ext cx="4000528" cy="64633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extrusionH="57150" contourW="25400" prstMaterial="matte">
              <a:bevelT w="25400" h="55880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مديرية توزيع الكهرباء </a:t>
            </a:r>
            <a:r>
              <a:rPr lang="ar-DZ" b="1" spc="50" dirty="0" err="1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و</a:t>
            </a:r>
            <a:r>
              <a:rPr lang="ar-DZ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الغاز </a:t>
            </a:r>
            <a:r>
              <a:rPr lang="ar-DZ" b="1" spc="50" dirty="0" err="1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بالأغواط</a:t>
            </a:r>
            <a:r>
              <a:rPr lang="ar-DZ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نموذجا </a:t>
            </a:r>
            <a:r>
              <a:rPr lang="ar-DZ" b="1" spc="50" dirty="0" err="1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ً</a:t>
            </a:r>
            <a:endParaRPr lang="fr-FR" b="1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3214678" y="71414"/>
            <a:ext cx="371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DZ" sz="3200" b="1" dirty="0" smtClean="0">
                <a:cs typeface="DecoType Naskh" pitchFamily="2" charset="-78"/>
              </a:rPr>
              <a:t>جامعة زيان عاشور بالجلفة </a:t>
            </a:r>
            <a:endParaRPr lang="fr-FR" sz="3200" b="1" dirty="0">
              <a:cs typeface="DecoType Naskh" pitchFamily="2" charset="-78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286116" y="642918"/>
            <a:ext cx="3500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DZ" sz="2400" b="1" dirty="0" smtClean="0">
                <a:cs typeface="DecoType Naskh" pitchFamily="2" charset="-78"/>
              </a:rPr>
              <a:t>كلية الآداب و العلوم الاجتماعية </a:t>
            </a:r>
            <a:r>
              <a:rPr lang="ar-DZ" sz="2400" b="1" dirty="0" err="1" smtClean="0">
                <a:cs typeface="DecoType Naskh" pitchFamily="2" charset="-78"/>
              </a:rPr>
              <a:t>و</a:t>
            </a:r>
            <a:r>
              <a:rPr lang="ar-DZ" sz="2400" b="1" dirty="0" smtClean="0">
                <a:cs typeface="DecoType Naskh" pitchFamily="2" charset="-78"/>
              </a:rPr>
              <a:t> الإنسانية </a:t>
            </a:r>
            <a:endParaRPr lang="fr-FR" sz="2400" b="1" dirty="0">
              <a:cs typeface="DecoType Naskh" pitchFamily="2" charset="-78"/>
            </a:endParaRPr>
          </a:p>
        </p:txBody>
      </p:sp>
      <p:sp>
        <p:nvSpPr>
          <p:cNvPr id="8" name="Organigramme : Alternative 7"/>
          <p:cNvSpPr/>
          <p:nvPr/>
        </p:nvSpPr>
        <p:spPr>
          <a:xfrm>
            <a:off x="3000364" y="4214818"/>
            <a:ext cx="4000528" cy="715089"/>
          </a:xfrm>
          <a:prstGeom prst="flowChartAlternateProcess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DZ" dirty="0" smtClean="0">
                <a:ln w="18415" cmpd="sng">
                  <a:solidFill>
                    <a:schemeClr val="tx1"/>
                  </a:solidFill>
                  <a:prstDash val="solid"/>
                </a:ln>
                <a:noFill/>
                <a:latin typeface="Arial" pitchFamily="34" charset="0"/>
                <a:cs typeface="Arial" pitchFamily="34" charset="0"/>
              </a:rPr>
              <a:t>رسالة مقدمة لنيل شهادة ماجستير في علم الاجتماع </a:t>
            </a:r>
          </a:p>
          <a:p>
            <a:pPr algn="ctr"/>
            <a:r>
              <a:rPr lang="ar-DZ" dirty="0" smtClean="0">
                <a:ln w="18415" cmpd="sng">
                  <a:solidFill>
                    <a:schemeClr val="tx1"/>
                  </a:solidFill>
                  <a:prstDash val="solid"/>
                </a:ln>
                <a:noFill/>
                <a:latin typeface="Arial" pitchFamily="34" charset="0"/>
                <a:cs typeface="Arial" pitchFamily="34" charset="0"/>
              </a:rPr>
              <a:t>تنظيم </a:t>
            </a:r>
            <a:r>
              <a:rPr lang="ar-DZ" dirty="0" err="1" smtClean="0">
                <a:ln w="18415" cmpd="sng">
                  <a:solidFill>
                    <a:schemeClr val="tx1"/>
                  </a:solidFill>
                  <a:prstDash val="solid"/>
                </a:ln>
                <a:noFill/>
                <a:latin typeface="Arial" pitchFamily="34" charset="0"/>
                <a:cs typeface="Arial" pitchFamily="34" charset="0"/>
              </a:rPr>
              <a:t>و</a:t>
            </a:r>
            <a:r>
              <a:rPr lang="ar-DZ" dirty="0" smtClean="0">
                <a:ln w="18415" cmpd="sng">
                  <a:solidFill>
                    <a:schemeClr val="tx1"/>
                  </a:solidFill>
                  <a:prstDash val="solid"/>
                </a:ln>
                <a:noFill/>
                <a:latin typeface="Arial" pitchFamily="34" charset="0"/>
                <a:cs typeface="Arial" pitchFamily="34" charset="0"/>
              </a:rPr>
              <a:t> عمل </a:t>
            </a:r>
            <a:endParaRPr lang="fr-FR" dirty="0">
              <a:ln w="18415" cmpd="sng">
                <a:solidFill>
                  <a:schemeClr val="tx1"/>
                </a:solidFill>
                <a:prstDash val="solid"/>
              </a:ln>
              <a:noFill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786578" y="5357826"/>
            <a:ext cx="2143140" cy="7078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DZ" sz="2000" b="1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من إعداد الطالب : محمد نوري</a:t>
            </a:r>
            <a:endParaRPr lang="fr-FR" sz="2000" b="1" dirty="0">
              <a:ln w="17780" cmpd="sng">
                <a:noFill/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00100" y="5286388"/>
            <a:ext cx="2143140" cy="707886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ar-DZ" sz="2000" b="1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تحت إشراف:</a:t>
            </a:r>
          </a:p>
          <a:p>
            <a:pPr algn="ctr"/>
            <a:r>
              <a:rPr lang="ar-DZ" sz="2000" b="1" dirty="0" smtClean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د. هشام حسان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3786182" y="1071546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DZ" sz="2400" b="1" dirty="0" smtClean="0">
                <a:cs typeface="DecoType Naskh" pitchFamily="2" charset="-78"/>
              </a:rPr>
              <a:t>قسم علم الاجتماع</a:t>
            </a:r>
            <a:endParaRPr lang="fr-FR" sz="2400" b="1" dirty="0">
              <a:cs typeface="DecoType Naskh" pitchFamily="2" charset="-78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282339"/>
            <a:ext cx="3429024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تحليل المعطيات الميدانية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graphicFrame>
        <p:nvGraphicFramePr>
          <p:cNvPr id="14" name="Tableau 13"/>
          <p:cNvGraphicFramePr>
            <a:graphicFrameLocks noGrp="1"/>
          </p:cNvGraphicFramePr>
          <p:nvPr/>
        </p:nvGraphicFramePr>
        <p:xfrm>
          <a:off x="1500166" y="2357430"/>
          <a:ext cx="6929485" cy="2453640"/>
        </p:xfrm>
        <a:graphic>
          <a:graphicData uri="http://schemas.openxmlformats.org/drawingml/2006/table">
            <a:tbl>
              <a:tblPr/>
              <a:tblGrid>
                <a:gridCol w="1195233"/>
                <a:gridCol w="1195233"/>
                <a:gridCol w="1074698"/>
                <a:gridCol w="1074698"/>
                <a:gridCol w="837000"/>
                <a:gridCol w="1552623"/>
              </a:tblGrid>
              <a:tr h="0">
                <a:tc rowSpan="3"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 b="1" dirty="0">
                          <a:latin typeface="SimplifiedArabic"/>
                          <a:ea typeface="Calibri"/>
                          <a:cs typeface="Arabic Transparent"/>
                        </a:rPr>
                        <a:t>المجموع</a:t>
                      </a:r>
                      <a:endParaRPr lang="fr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>
                          <a:latin typeface="Calibri"/>
                          <a:ea typeface="Calibri"/>
                          <a:cs typeface="Arabic Transparent"/>
                        </a:rPr>
                        <a:t>إستدعاء المرؤوسين لحضور التقييم </a:t>
                      </a:r>
                      <a:endParaRPr lang="fr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40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 b="1">
                          <a:latin typeface="SimplifiedArabic"/>
                          <a:ea typeface="Calibri"/>
                          <a:cs typeface="Arabic Transparent"/>
                        </a:rPr>
                        <a:t>الأقدمية</a:t>
                      </a:r>
                      <a:endParaRPr lang="fr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latin typeface="SimplifiedArabic"/>
                          <a:ea typeface="Calibri"/>
                          <a:cs typeface="Arabic Transparent"/>
                        </a:rPr>
                        <a:t>لا </a:t>
                      </a:r>
                      <a:endParaRPr lang="fr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latin typeface="SimplifiedArabic"/>
                          <a:ea typeface="Calibri"/>
                          <a:cs typeface="Arabic Transparent"/>
                        </a:rPr>
                        <a:t>نعم </a:t>
                      </a:r>
                      <a:endParaRPr lang="fr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latin typeface="SimplifiedArabic"/>
                          <a:ea typeface="Calibri"/>
                          <a:cs typeface="Arabic Transparent"/>
                          <a:sym typeface="Symbol"/>
                        </a:rPr>
                        <a:t></a:t>
                      </a:r>
                      <a:endParaRPr lang="fr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>
                          <a:latin typeface="Calibri"/>
                          <a:ea typeface="Calibri"/>
                          <a:cs typeface="Arabic Transparent"/>
                        </a:rPr>
                        <a:t>ك</a:t>
                      </a:r>
                      <a:endParaRPr lang="fr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>
                          <a:latin typeface="SimplifiedArabic"/>
                          <a:ea typeface="Calibri"/>
                          <a:cs typeface="Arabic Transparent"/>
                          <a:sym typeface="Symbol"/>
                        </a:rPr>
                        <a:t></a:t>
                      </a:r>
                      <a:endParaRPr lang="fr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>
                          <a:latin typeface="Calibri"/>
                          <a:ea typeface="Calibri"/>
                          <a:cs typeface="Arabic Transparent"/>
                        </a:rPr>
                        <a:t>ك</a:t>
                      </a:r>
                      <a:endParaRPr lang="fr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>
                          <a:latin typeface="Calibri"/>
                          <a:ea typeface="Calibri"/>
                          <a:cs typeface="Traditional Arabic"/>
                        </a:rPr>
                        <a:t>45</a:t>
                      </a:r>
                      <a:endParaRPr lang="fr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libri"/>
                          <a:ea typeface="Calibri"/>
                          <a:cs typeface="Traditional Arabic"/>
                          <a:sym typeface="Symbol"/>
                        </a:rPr>
                        <a:t>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raditional Arabic"/>
                        </a:rPr>
                        <a:t> </a:t>
                      </a:r>
                      <a:r>
                        <a:rPr lang="fr-FR" sz="1400" dirty="0" smtClean="0">
                          <a:latin typeface="Calibri"/>
                          <a:ea typeface="Calibri"/>
                          <a:cs typeface="Traditional Arabic"/>
                        </a:rPr>
                        <a:t>2,2</a:t>
                      </a:r>
                      <a:r>
                        <a:rPr lang="ar-DZ" sz="1400" dirty="0" smtClean="0">
                          <a:latin typeface="Calibri"/>
                          <a:ea typeface="Calibri"/>
                          <a:cs typeface="Traditional Arabic"/>
                        </a:rPr>
                        <a:t> </a:t>
                      </a:r>
                      <a:r>
                        <a:rPr lang="fr-FR" sz="1400" dirty="0" smtClean="0">
                          <a:latin typeface="Calibri"/>
                          <a:ea typeface="Calibri"/>
                          <a:cs typeface="Traditional Arabic"/>
                        </a:rPr>
                        <a:t>2</a:t>
                      </a:r>
                      <a:r>
                        <a:rPr lang="ar-DZ" sz="1400" dirty="0" smtClean="0">
                          <a:latin typeface="Calibri"/>
                          <a:ea typeface="Calibri"/>
                          <a:cs typeface="Traditional Arabic"/>
                        </a:rPr>
                        <a:t>     </a:t>
                      </a:r>
                      <a:endParaRPr lang="fr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dirty="0">
                          <a:latin typeface="Calibri"/>
                          <a:ea typeface="Calibri"/>
                          <a:cs typeface="Traditional Arabic"/>
                        </a:rPr>
                        <a:t>38</a:t>
                      </a:r>
                      <a:endParaRPr lang="fr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457200" algn="l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400" dirty="0">
                          <a:latin typeface="Calibri"/>
                          <a:ea typeface="Calibri"/>
                          <a:cs typeface="Traditional Arabic"/>
                          <a:sym typeface="Symbol"/>
                        </a:rPr>
                        <a:t>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raditional Arabic"/>
                        </a:rPr>
                        <a:t> 11,11</a:t>
                      </a:r>
                      <a:endParaRPr lang="fr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dirty="0">
                          <a:latin typeface="Calibri"/>
                          <a:ea typeface="Calibri"/>
                          <a:cs typeface="Traditional Arabic"/>
                        </a:rPr>
                        <a:t>07</a:t>
                      </a:r>
                      <a:endParaRPr lang="fr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 dirty="0">
                          <a:latin typeface="SimplifiedArabic"/>
                          <a:ea typeface="Calibri"/>
                          <a:cs typeface="Arabic Transparent"/>
                        </a:rPr>
                        <a:t>أقل من 05</a:t>
                      </a:r>
                      <a:endParaRPr lang="fr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DZ" sz="1400">
                          <a:latin typeface="Calibri"/>
                          <a:ea typeface="Calibri"/>
                          <a:cs typeface="Traditional Arabic"/>
                        </a:rPr>
                        <a:t>20</a:t>
                      </a:r>
                      <a:endParaRPr lang="fr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dirty="0">
                          <a:latin typeface="Calibri"/>
                          <a:ea typeface="Calibri"/>
                          <a:cs typeface="Traditional Arabic"/>
                          <a:sym typeface="Symbol"/>
                        </a:rPr>
                        <a:t>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raditional Arabic"/>
                        </a:rPr>
                        <a:t> 5</a:t>
                      </a:r>
                      <a:endParaRPr lang="fr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DZ" sz="1400">
                          <a:latin typeface="Calibri"/>
                          <a:ea typeface="Calibri"/>
                          <a:cs typeface="Traditional Arabic"/>
                        </a:rPr>
                        <a:t>11</a:t>
                      </a:r>
                      <a:endParaRPr lang="fr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dirty="0">
                          <a:latin typeface="Calibri"/>
                          <a:ea typeface="Calibri"/>
                          <a:cs typeface="Traditional Arabic"/>
                          <a:sym typeface="Symbol"/>
                        </a:rPr>
                        <a:t>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raditional Arabic"/>
                        </a:rPr>
                        <a:t> 30</a:t>
                      </a:r>
                      <a:endParaRPr lang="fr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dirty="0">
                          <a:latin typeface="Calibri"/>
                          <a:ea typeface="Calibri"/>
                          <a:cs typeface="Traditional Arabic"/>
                        </a:rPr>
                        <a:t>09</a:t>
                      </a:r>
                      <a:endParaRPr lang="fr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>
                          <a:latin typeface="SimplifiedArabic"/>
                          <a:ea typeface="Calibri"/>
                          <a:cs typeface="Arabic Transparent"/>
                        </a:rPr>
                        <a:t>05-10</a:t>
                      </a:r>
                      <a:endParaRPr lang="fr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DZ" sz="1400">
                          <a:latin typeface="Calibri"/>
                          <a:ea typeface="Calibri"/>
                          <a:cs typeface="Traditional Arabic"/>
                        </a:rPr>
                        <a:t>09</a:t>
                      </a:r>
                      <a:endParaRPr lang="fr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dirty="0">
                          <a:latin typeface="Calibri"/>
                          <a:ea typeface="Calibri"/>
                          <a:cs typeface="Traditional Arabic"/>
                          <a:sym typeface="Symbol"/>
                        </a:rPr>
                        <a:t>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raditional Arabic"/>
                        </a:rPr>
                        <a:t> 22,22</a:t>
                      </a:r>
                      <a:endParaRPr lang="fr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DZ" sz="1400">
                          <a:latin typeface="Calibri"/>
                          <a:ea typeface="Calibri"/>
                          <a:cs typeface="Traditional Arabic"/>
                        </a:rPr>
                        <a:t>01</a:t>
                      </a:r>
                      <a:endParaRPr lang="fr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dirty="0">
                          <a:latin typeface="Calibri"/>
                          <a:ea typeface="Calibri"/>
                          <a:cs typeface="Traditional Arabic"/>
                          <a:sym typeface="Symbol"/>
                        </a:rPr>
                        <a:t>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raditional Arabic"/>
                        </a:rPr>
                        <a:t> 22,22</a:t>
                      </a:r>
                      <a:endParaRPr lang="fr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>
                          <a:latin typeface="Calibri"/>
                          <a:ea typeface="Calibri"/>
                          <a:cs typeface="Traditional Arabic"/>
                        </a:rPr>
                        <a:t>08</a:t>
                      </a:r>
                      <a:endParaRPr lang="fr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>
                          <a:latin typeface="SimplifiedArabic"/>
                          <a:ea typeface="Calibri"/>
                          <a:cs typeface="Arabic Transparent"/>
                        </a:rPr>
                        <a:t>11-15</a:t>
                      </a:r>
                      <a:endParaRPr lang="fr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DZ" sz="1400">
                          <a:latin typeface="Calibri"/>
                          <a:ea typeface="Calibri"/>
                          <a:cs typeface="Traditional Arabic"/>
                        </a:rPr>
                        <a:t>20</a:t>
                      </a:r>
                      <a:endParaRPr lang="fr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dirty="0">
                          <a:latin typeface="Calibri"/>
                          <a:ea typeface="Calibri"/>
                          <a:cs typeface="Traditional Arabic"/>
                          <a:sym typeface="Symbol"/>
                        </a:rPr>
                        <a:t>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raditional Arabic"/>
                        </a:rPr>
                        <a:t> 5</a:t>
                      </a:r>
                      <a:endParaRPr lang="fr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DZ" sz="1400">
                          <a:latin typeface="Calibri"/>
                          <a:ea typeface="Calibri"/>
                          <a:cs typeface="Traditional Arabic"/>
                        </a:rPr>
                        <a:t>12</a:t>
                      </a:r>
                      <a:endParaRPr lang="fr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dirty="0">
                          <a:latin typeface="Calibri"/>
                          <a:ea typeface="Calibri"/>
                          <a:cs typeface="Traditional Arabic"/>
                          <a:sym typeface="Symbol"/>
                        </a:rPr>
                        <a:t>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raditional Arabic"/>
                        </a:rPr>
                        <a:t> 40</a:t>
                      </a:r>
                      <a:endParaRPr lang="fr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>
                          <a:latin typeface="Calibri"/>
                          <a:ea typeface="Calibri"/>
                          <a:cs typeface="Traditional Arabic"/>
                        </a:rPr>
                        <a:t>08</a:t>
                      </a:r>
                      <a:endParaRPr lang="fr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>
                          <a:latin typeface="SimplifiedArabic"/>
                          <a:ea typeface="Calibri"/>
                          <a:cs typeface="Arabic Transparent"/>
                        </a:rPr>
                        <a:t>16-20</a:t>
                      </a:r>
                      <a:endParaRPr lang="fr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DZ" sz="1400">
                          <a:latin typeface="Calibri"/>
                          <a:ea typeface="Calibri"/>
                          <a:cs typeface="Traditional Arabic"/>
                        </a:rPr>
                        <a:t>32</a:t>
                      </a:r>
                      <a:endParaRPr lang="fr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dirty="0">
                          <a:latin typeface="Calibri"/>
                          <a:ea typeface="Calibri"/>
                          <a:cs typeface="Traditional Arabic"/>
                          <a:sym typeface="Symbol"/>
                        </a:rPr>
                        <a:t>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raditional Arabic"/>
                        </a:rPr>
                        <a:t> 25</a:t>
                      </a:r>
                      <a:endParaRPr lang="fr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DZ" sz="1400">
                          <a:latin typeface="Calibri"/>
                          <a:ea typeface="Calibri"/>
                          <a:cs typeface="Traditional Arabic"/>
                        </a:rPr>
                        <a:t>26</a:t>
                      </a:r>
                      <a:endParaRPr lang="fr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5">
                      <a:fgClr>
                        <a:srgbClr val="FFFFFF"/>
                      </a:fgClr>
                      <a:bgClr>
                        <a:srgbClr val="F2F2F2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dirty="0">
                          <a:latin typeface="Calibri"/>
                          <a:ea typeface="Calibri"/>
                          <a:cs typeface="Traditional Arabic"/>
                          <a:sym typeface="Symbol"/>
                        </a:rPr>
                        <a:t>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raditional Arabic"/>
                        </a:rPr>
                        <a:t> 46,87</a:t>
                      </a:r>
                      <a:endParaRPr lang="fr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dirty="0">
                          <a:latin typeface="Calibri"/>
                          <a:ea typeface="Calibri"/>
                          <a:cs typeface="Traditional Arabic"/>
                        </a:rPr>
                        <a:t>06</a:t>
                      </a:r>
                      <a:endParaRPr lang="fr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>
                          <a:latin typeface="SimplifiedArabic"/>
                          <a:ea typeface="Calibri"/>
                          <a:cs typeface="Arabic Transparent"/>
                        </a:rPr>
                        <a:t>أكثر من 20</a:t>
                      </a:r>
                      <a:endParaRPr lang="fr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DZ" sz="1400" b="1">
                          <a:latin typeface="Calibri"/>
                          <a:ea typeface="Calibri"/>
                          <a:cs typeface="Traditional Arabic"/>
                        </a:rPr>
                        <a:t>126</a:t>
                      </a:r>
                      <a:endParaRPr lang="fr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 dirty="0">
                          <a:latin typeface="Calibri"/>
                          <a:ea typeface="Calibri"/>
                          <a:cs typeface="Traditional Arabic"/>
                          <a:sym typeface="Symbol"/>
                        </a:rPr>
                        <a:t></a:t>
                      </a:r>
                      <a:r>
                        <a:rPr lang="fr-FR" sz="1400" dirty="0">
                          <a:latin typeface="Calibri"/>
                          <a:ea typeface="Calibri"/>
                          <a:cs typeface="Traditional Arabic"/>
                        </a:rPr>
                        <a:t> 10,32</a:t>
                      </a:r>
                      <a:endParaRPr lang="fr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DZ" sz="1400" b="1">
                          <a:latin typeface="Calibri"/>
                          <a:ea typeface="Calibri"/>
                          <a:cs typeface="Traditional Arabic"/>
                        </a:rPr>
                        <a:t>88</a:t>
                      </a:r>
                      <a:endParaRPr lang="fr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fr-FR" sz="1400">
                          <a:latin typeface="Calibri"/>
                          <a:ea typeface="Calibri"/>
                          <a:cs typeface="Traditional Arabic"/>
                          <a:sym typeface="Symbol"/>
                        </a:rPr>
                        <a:t></a:t>
                      </a:r>
                      <a:r>
                        <a:rPr lang="fr-FR" sz="1400">
                          <a:latin typeface="Calibri"/>
                          <a:ea typeface="Calibri"/>
                          <a:cs typeface="Traditional Arabic"/>
                        </a:rPr>
                        <a:t> 28,57</a:t>
                      </a:r>
                      <a:endParaRPr lang="fr-FR" sz="14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>
                          <a:latin typeface="Calibri"/>
                          <a:ea typeface="Calibri"/>
                          <a:cs typeface="Traditional Arabic"/>
                        </a:rPr>
                        <a:t>38</a:t>
                      </a:r>
                      <a:endParaRPr lang="fr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 b="1" dirty="0">
                          <a:latin typeface="SimplifiedArabic"/>
                          <a:ea typeface="Calibri"/>
                          <a:cs typeface="Arabic Transparent"/>
                        </a:rPr>
                        <a:t>المجموع</a:t>
                      </a:r>
                      <a:endParaRPr lang="fr-FR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4274" name="Rectangle 2"/>
          <p:cNvSpPr>
            <a:spLocks noChangeArrowheads="1"/>
          </p:cNvSpPr>
          <p:nvPr/>
        </p:nvSpPr>
        <p:spPr bwMode="auto">
          <a:xfrm>
            <a:off x="1214414" y="1571612"/>
            <a:ext cx="72866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جدول يبين علاقة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أقدمية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 المبحوثين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ب</a:t>
            </a:r>
            <a:r>
              <a:rPr kumimoji="0" lang="ar-DZ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استدعائهم لحضور تقييمهم</a:t>
            </a:r>
            <a:endParaRPr kumimoji="0" lang="ar-DZ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282339"/>
            <a:ext cx="3429024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تحليل المعطيات الميدانية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14414" y="1357298"/>
            <a:ext cx="75724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DZ" sz="2400" dirty="0" smtClean="0"/>
              <a:t>ولأجل ذلك قمنا بحساب معامل كي دو أو </a:t>
            </a:r>
            <a:r>
              <a:rPr lang="ar-DZ" sz="2400" dirty="0" err="1" smtClean="0"/>
              <a:t>كاي</a:t>
            </a:r>
            <a:r>
              <a:rPr lang="ar-DZ" sz="2400" dirty="0" smtClean="0"/>
              <a:t> تربيع ، الذي يرمز إليه </a:t>
            </a:r>
            <a:r>
              <a:rPr lang="ar-DZ" sz="2400" dirty="0" err="1" smtClean="0"/>
              <a:t>بـ</a:t>
            </a:r>
            <a:r>
              <a:rPr lang="ar-DZ" sz="2400" dirty="0" smtClean="0"/>
              <a:t> </a:t>
            </a:r>
            <a:r>
              <a:rPr lang="fr-FR" sz="2400" dirty="0" smtClean="0">
                <a:sym typeface="Symbol"/>
              </a:rPr>
              <a:t></a:t>
            </a:r>
            <a:r>
              <a:rPr lang="fr-FR" sz="2400" dirty="0" smtClean="0"/>
              <a:t>2</a:t>
            </a:r>
            <a:r>
              <a:rPr lang="ar-DZ" sz="2400" dirty="0" smtClean="0"/>
              <a:t>  حيث : </a:t>
            </a:r>
            <a:endParaRPr lang="fr-FR" sz="2400" dirty="0" smtClean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2143116"/>
            <a:ext cx="1833575" cy="7858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1357290" y="3143248"/>
            <a:ext cx="7143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DZ" sz="2400" dirty="0" smtClean="0"/>
              <a:t>حيث أن :  </a:t>
            </a:r>
            <a:r>
              <a:rPr lang="fr-FR" sz="2400" dirty="0" err="1" smtClean="0"/>
              <a:t>Oi</a:t>
            </a:r>
            <a:r>
              <a:rPr lang="fr-FR" sz="2400" dirty="0" smtClean="0"/>
              <a:t> </a:t>
            </a:r>
            <a:r>
              <a:rPr lang="en-US" sz="2400" dirty="0" smtClean="0"/>
              <a:t> </a:t>
            </a:r>
            <a:r>
              <a:rPr lang="ar-DZ" sz="2400" dirty="0" smtClean="0"/>
              <a:t>تعبر عن التكرارات المشاهدة. </a:t>
            </a:r>
            <a:endParaRPr lang="fr-FR" sz="2400" dirty="0" smtClean="0"/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DZ" sz="2400" dirty="0" smtClean="0"/>
              <a:t>         و  </a:t>
            </a:r>
            <a:r>
              <a:rPr lang="fr-FR" sz="2400" dirty="0" smtClean="0"/>
              <a:t>Ci</a:t>
            </a:r>
            <a:r>
              <a:rPr lang="ar-DZ" sz="2400" dirty="0" smtClean="0"/>
              <a:t>  تعبر عن التكرارات المتوقعة.  </a:t>
            </a:r>
            <a:endParaRPr lang="en-US" sz="2400" dirty="0" smtClean="0"/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err="1" smtClean="0"/>
              <a:t>Ci</a:t>
            </a:r>
            <a:r>
              <a:rPr lang="en-US" sz="2400" dirty="0" smtClean="0"/>
              <a:t>  </a:t>
            </a:r>
            <a:r>
              <a:rPr lang="ar-DZ" sz="2400" dirty="0" smtClean="0"/>
              <a:t>= مجموع صفوف الجدول</a:t>
            </a:r>
            <a:r>
              <a:rPr lang="fr-FR" sz="2400" dirty="0" smtClean="0"/>
              <a:t> </a:t>
            </a:r>
            <a:r>
              <a:rPr lang="en-US" sz="2400" dirty="0" smtClean="0"/>
              <a:t>x </a:t>
            </a:r>
            <a:r>
              <a:rPr lang="ar-DZ" sz="2400" dirty="0" smtClean="0"/>
              <a:t>مجموع أعمدة الجدول / المجموع العام</a:t>
            </a:r>
            <a:r>
              <a:rPr kumimoji="0" lang="fr-FR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2928926" y="4643446"/>
            <a:ext cx="57150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DZ" sz="2400" dirty="0" smtClean="0"/>
              <a:t>و بهذه المعطيات يصبح الجدول السابق كما يلي :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282339"/>
            <a:ext cx="3429024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تحليل المعطيات الميدانية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2000232" y="2000240"/>
          <a:ext cx="6215106" cy="2475304"/>
        </p:xfrm>
        <a:graphic>
          <a:graphicData uri="http://schemas.openxmlformats.org/drawingml/2006/table">
            <a:tbl>
              <a:tblPr/>
              <a:tblGrid>
                <a:gridCol w="1498096"/>
                <a:gridCol w="1498096"/>
                <a:gridCol w="1377793"/>
                <a:gridCol w="1841121"/>
              </a:tblGrid>
              <a:tr h="546991">
                <a:tc rowSpan="2"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SimplifiedArabic"/>
                          <a:ea typeface="Calibri"/>
                          <a:cs typeface="Arabic Transparent"/>
                        </a:rPr>
                        <a:t>المجموع</a:t>
                      </a:r>
                      <a:endParaRPr lang="fr-FR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 err="1">
                          <a:latin typeface="Calibri"/>
                          <a:ea typeface="Calibri"/>
                          <a:cs typeface="Arabic Transparent"/>
                        </a:rPr>
                        <a:t>إستدعاء</a:t>
                      </a:r>
                      <a:r>
                        <a:rPr lang="ar-DZ" sz="1600" b="1" dirty="0">
                          <a:latin typeface="Calibri"/>
                          <a:ea typeface="Calibri"/>
                          <a:cs typeface="Arabic Transparent"/>
                        </a:rPr>
                        <a:t> المرؤوسين لحضور التقييم</a:t>
                      </a:r>
                      <a:endParaRPr lang="fr-FR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2000" b="1" dirty="0" err="1">
                          <a:latin typeface="SimplifiedArabic"/>
                          <a:ea typeface="Calibri"/>
                          <a:cs typeface="Arabic Transparent"/>
                        </a:rPr>
                        <a:t>الأقدمية</a:t>
                      </a:r>
                      <a:endParaRPr lang="fr-FR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496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latin typeface="SimplifiedArabic"/>
                          <a:ea typeface="Calibri"/>
                          <a:cs typeface="Arabic Transparent"/>
                        </a:rPr>
                        <a:t>لا </a:t>
                      </a:r>
                      <a:endParaRPr lang="fr-FR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400">
                          <a:latin typeface="SimplifiedArabic"/>
                          <a:ea typeface="Calibri"/>
                          <a:cs typeface="Arabic Transparent"/>
                        </a:rPr>
                        <a:t>نعم</a:t>
                      </a:r>
                      <a:endParaRPr lang="fr-FR" sz="11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273496"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45</a:t>
                      </a:r>
                      <a:endParaRPr lang="fr-FR" sz="11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38</a:t>
                      </a:r>
                      <a:endParaRPr lang="fr-FR" sz="11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07</a:t>
                      </a:r>
                      <a:endParaRPr lang="fr-FR" sz="11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أقل من 05</a:t>
                      </a:r>
                      <a:endParaRPr lang="fr-FR" sz="11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496"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</a:t>
                      </a:r>
                      <a:endParaRPr lang="fr-FR" sz="11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</a:t>
                      </a:r>
                      <a:endParaRPr lang="fr-FR" sz="11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09</a:t>
                      </a:r>
                      <a:endParaRPr lang="fr-FR" sz="11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05-10</a:t>
                      </a:r>
                      <a:endParaRPr lang="fr-FR" sz="11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496"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09</a:t>
                      </a:r>
                      <a:endParaRPr lang="fr-FR" sz="11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01</a:t>
                      </a:r>
                      <a:endParaRPr lang="fr-FR" sz="11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08</a:t>
                      </a:r>
                      <a:endParaRPr lang="fr-FR" sz="11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11-15</a:t>
                      </a:r>
                      <a:endParaRPr lang="fr-FR" sz="11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496"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20</a:t>
                      </a:r>
                      <a:endParaRPr lang="fr-FR" sz="11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</a:t>
                      </a:r>
                      <a:endParaRPr lang="fr-FR" sz="11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08</a:t>
                      </a:r>
                      <a:endParaRPr lang="fr-FR" sz="11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16-20</a:t>
                      </a:r>
                      <a:endParaRPr lang="fr-FR" sz="11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496"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32</a:t>
                      </a:r>
                      <a:endParaRPr lang="fr-FR" sz="11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26</a:t>
                      </a:r>
                      <a:endParaRPr lang="fr-FR" sz="11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06</a:t>
                      </a:r>
                      <a:endParaRPr lang="fr-FR" sz="11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أكثر من 20</a:t>
                      </a:r>
                      <a:endParaRPr lang="fr-FR" sz="11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3496"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126</a:t>
                      </a:r>
                      <a:endParaRPr lang="fr-FR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88</a:t>
                      </a:r>
                      <a:endParaRPr lang="fr-FR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4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38</a:t>
                      </a:r>
                      <a:endParaRPr lang="fr-FR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4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المجموع</a:t>
                      </a:r>
                      <a:endParaRPr lang="fr-FR" sz="11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285852" y="1357298"/>
            <a:ext cx="74622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جدول يبين التكرارات المشاهدة (</a:t>
            </a:r>
            <a:r>
              <a:rPr kumimoji="0" lang="fr-FR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O</a:t>
            </a:r>
            <a:r>
              <a:rPr kumimoji="0" lang="fr-FR" b="1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i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)</a:t>
            </a:r>
            <a:r>
              <a:rPr kumimoji="0" lang="ar-SA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 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 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للعلاقة بين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أقدمية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 المبحوثين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و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 </a:t>
            </a:r>
            <a:r>
              <a:rPr kumimoji="0" lang="ar-DZ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استدعائهم لحضور تقييمهم</a:t>
            </a:r>
            <a:endParaRPr kumimoji="0" lang="ar-DZ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5286388"/>
            <a:ext cx="1857388" cy="857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4071934" y="4714884"/>
            <a:ext cx="470834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DZ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و بعد حساب التكرارات</a:t>
            </a:r>
            <a:r>
              <a:rPr kumimoji="0" lang="ar-DZ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 المتوقعة عن طريق المعادلة التالية :</a:t>
            </a:r>
            <a:endParaRPr kumimoji="0" lang="ar-DZ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282339"/>
            <a:ext cx="3429024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تحليل المعطيات الميدانية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graphicFrame>
        <p:nvGraphicFramePr>
          <p:cNvPr id="9" name="Tableau 8"/>
          <p:cNvGraphicFramePr>
            <a:graphicFrameLocks noGrp="1"/>
          </p:cNvGraphicFramePr>
          <p:nvPr/>
        </p:nvGraphicFramePr>
        <p:xfrm>
          <a:off x="1928794" y="1643050"/>
          <a:ext cx="5929354" cy="2164855"/>
        </p:xfrm>
        <a:graphic>
          <a:graphicData uri="http://schemas.openxmlformats.org/drawingml/2006/table">
            <a:tbl>
              <a:tblPr/>
              <a:tblGrid>
                <a:gridCol w="1794384"/>
                <a:gridCol w="1650288"/>
                <a:gridCol w="2484682"/>
              </a:tblGrid>
              <a:tr h="309265">
                <a:tc gridSpan="2"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1600" b="1" dirty="0" err="1">
                          <a:latin typeface="Calibri"/>
                          <a:ea typeface="Calibri"/>
                          <a:cs typeface="Arabic Transparent"/>
                        </a:rPr>
                        <a:t>إستدعاء</a:t>
                      </a:r>
                      <a:r>
                        <a:rPr lang="ar-DZ" sz="1600" b="1" dirty="0">
                          <a:latin typeface="Calibri"/>
                          <a:ea typeface="Calibri"/>
                          <a:cs typeface="Arabic Transparent"/>
                        </a:rPr>
                        <a:t> المرؤوسين لحضور التقييم</a:t>
                      </a:r>
                      <a:endParaRPr lang="fr-FR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b="1" dirty="0" err="1">
                          <a:latin typeface="SimplifiedArabic"/>
                          <a:ea typeface="Calibri"/>
                          <a:cs typeface="Arabic Transparent"/>
                        </a:rPr>
                        <a:t>الأقدمية</a:t>
                      </a:r>
                      <a:endParaRPr lang="fr-FR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09265"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SimplifiedArabic"/>
                          <a:ea typeface="Calibri"/>
                          <a:cs typeface="Arabic Transparent"/>
                        </a:rPr>
                        <a:t>لا </a:t>
                      </a:r>
                      <a:endParaRPr lang="fr-FR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SimplifiedArabic"/>
                          <a:ea typeface="Calibri"/>
                          <a:cs typeface="Arabic Transparent"/>
                        </a:rPr>
                        <a:t>نعم</a:t>
                      </a:r>
                      <a:endParaRPr lang="fr-FR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09265"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31,43</a:t>
                      </a:r>
                      <a:endParaRPr lang="fr-FR" sz="16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13,57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أقل من 05</a:t>
                      </a:r>
                      <a:endParaRPr lang="fr-FR" sz="16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265"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13,97</a:t>
                      </a:r>
                      <a:endParaRPr lang="fr-FR" sz="1600" b="1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6,03</a:t>
                      </a:r>
                      <a:endParaRPr lang="fr-FR" sz="16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05-10</a:t>
                      </a:r>
                      <a:endParaRPr lang="fr-FR" sz="16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265"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6,28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2,71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11-15</a:t>
                      </a:r>
                      <a:endParaRPr lang="fr-FR" sz="16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265"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13,97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6,03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16-20</a:t>
                      </a:r>
                      <a:endParaRPr lang="fr-FR" sz="16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265"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22,35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9,65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أكثر من 20</a:t>
                      </a:r>
                      <a:endParaRPr lang="fr-FR" sz="1600" b="1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1428728" y="1142984"/>
            <a:ext cx="74045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جدول يبين التكرارات المتوقعة (</a:t>
            </a: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C</a:t>
            </a:r>
            <a:r>
              <a:rPr kumimoji="0" lang="fr-FR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i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)</a:t>
            </a:r>
            <a:r>
              <a:rPr kumimoji="0" lang="ar-SA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 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 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للعلاقة بين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أقدمية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 المبحوثين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و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 </a:t>
            </a:r>
            <a:r>
              <a:rPr kumimoji="0" lang="ar-DZ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استدعائهم لحضور تقييمهم</a:t>
            </a:r>
            <a:endParaRPr kumimoji="0" lang="ar-DZ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418" name="AutoShape 2"/>
          <p:cNvSpPr>
            <a:spLocks noChangeShapeType="1"/>
          </p:cNvSpPr>
          <p:nvPr/>
        </p:nvSpPr>
        <p:spPr bwMode="auto">
          <a:xfrm>
            <a:off x="2143108" y="4714884"/>
            <a:ext cx="96202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0419" name="AutoShape 3"/>
          <p:cNvSpPr>
            <a:spLocks noChangeShapeType="1"/>
          </p:cNvSpPr>
          <p:nvPr/>
        </p:nvSpPr>
        <p:spPr bwMode="auto">
          <a:xfrm>
            <a:off x="3428992" y="4714884"/>
            <a:ext cx="79057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0420" name="AutoShape 4"/>
          <p:cNvSpPr>
            <a:spLocks noChangeShapeType="1"/>
          </p:cNvSpPr>
          <p:nvPr/>
        </p:nvSpPr>
        <p:spPr bwMode="auto">
          <a:xfrm>
            <a:off x="4500562" y="4643446"/>
            <a:ext cx="63817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0421" name="AutoShape 5"/>
          <p:cNvSpPr>
            <a:spLocks noChangeShapeType="1"/>
          </p:cNvSpPr>
          <p:nvPr/>
        </p:nvSpPr>
        <p:spPr bwMode="auto">
          <a:xfrm>
            <a:off x="5929322" y="4643446"/>
            <a:ext cx="63817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60422" name="Rectangle 6"/>
          <p:cNvSpPr>
            <a:spLocks noChangeArrowheads="1"/>
          </p:cNvSpPr>
          <p:nvPr/>
        </p:nvSpPr>
        <p:spPr bwMode="auto">
          <a:xfrm>
            <a:off x="1428728" y="421481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ar-DZ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حساب ²</a:t>
            </a:r>
            <a:r>
              <a:rPr kumimoji="0" lang="en-US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χ</a:t>
            </a:r>
            <a:r>
              <a:rPr kumimoji="0" lang="ar-DZ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 ( كي دو) المحسوبة :</a:t>
            </a:r>
            <a:endParaRPr kumimoji="0" lang="fr-F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           </a:t>
            </a: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</a:t>
            </a: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 (</a:t>
            </a:r>
            <a:r>
              <a:rPr kumimoji="0" lang="fr-FR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O</a:t>
            </a:r>
            <a:r>
              <a:rPr kumimoji="0" lang="fr-FR" sz="14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i</a:t>
            </a: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–C</a:t>
            </a:r>
            <a:r>
              <a:rPr kumimoji="0" lang="fr-FR" sz="1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i</a:t>
            </a: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)</a:t>
            </a:r>
            <a:r>
              <a:rPr kumimoji="0" lang="fr-FR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2  </a:t>
            </a: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        (7-13,57)</a:t>
            </a:r>
            <a:r>
              <a:rPr kumimoji="0" lang="fr-FR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2</a:t>
            </a: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    (38-31,43)</a:t>
            </a:r>
            <a:r>
              <a:rPr kumimoji="0" lang="fr-FR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2 </a:t>
            </a: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               (26-22,35)</a:t>
            </a:r>
            <a:r>
              <a:rPr kumimoji="0" lang="fr-FR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2</a:t>
            </a:r>
            <a:endParaRPr kumimoji="0" lang="fr-F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abic Transparent" pitchFamily="2" charset="-78"/>
              <a:sym typeface="Symbol" pitchFamily="18" charset="2"/>
            </a:endParaRPr>
          </a:p>
        </p:txBody>
      </p:sp>
      <p:sp>
        <p:nvSpPr>
          <p:cNvPr id="60423" name="Rectangle 7"/>
          <p:cNvSpPr>
            <a:spLocks noChangeArrowheads="1"/>
          </p:cNvSpPr>
          <p:nvPr/>
        </p:nvSpPr>
        <p:spPr bwMode="auto">
          <a:xfrm>
            <a:off x="1428728" y="4714884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</a:t>
            </a:r>
            <a:r>
              <a:rPr kumimoji="0" lang="fr-FR" sz="1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2</a:t>
            </a: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=</a:t>
            </a: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 </a:t>
            </a:r>
            <a:r>
              <a:rPr kumimoji="0" lang="fr-FR" sz="1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                            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         =                       +                      +……+                            =     24,29</a:t>
            </a:r>
            <a:endParaRPr kumimoji="0" lang="fr-F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                       </a:t>
            </a: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C</a:t>
            </a:r>
            <a:r>
              <a:rPr kumimoji="0" lang="fr-FR" sz="1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i                             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13,57             31,43                           22,35</a:t>
            </a:r>
          </a:p>
        </p:txBody>
      </p:sp>
      <p:sp>
        <p:nvSpPr>
          <p:cNvPr id="60424" name="Rectangle 8"/>
          <p:cNvSpPr>
            <a:spLocks noChangeArrowheads="1"/>
          </p:cNvSpPr>
          <p:nvPr/>
        </p:nvSpPr>
        <p:spPr bwMode="auto">
          <a:xfrm>
            <a:off x="3143240" y="4929198"/>
            <a:ext cx="505779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DZ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</a:rPr>
              <a:t>حساب درجة الحرية </a:t>
            </a:r>
            <a:r>
              <a:rPr kumimoji="0" lang="en-US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</a:rPr>
              <a:t>               </a:t>
            </a:r>
            <a:endParaRPr kumimoji="0" lang="en-US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abic Transparent" pitchFamily="2" charset="-78"/>
            </a:endParaRPr>
          </a:p>
          <a:p>
            <a:pPr marL="0" marR="0" lvl="0" indent="0" algn="l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    </a:t>
            </a:r>
            <a:r>
              <a:rPr kumimoji="0" lang="en-US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</a:rPr>
              <a:t>                                </a:t>
            </a:r>
            <a:r>
              <a:rPr lang="fr-FR" sz="1700" b="1" dirty="0" smtClean="0">
                <a:latin typeface="Calibri" pitchFamily="34" charset="0"/>
                <a:ea typeface="Calibri" pitchFamily="34" charset="0"/>
                <a:cs typeface="Arabic Transparent" pitchFamily="2" charset="-78"/>
              </a:rPr>
              <a:t>d(f) = V=(R-1)(C-1) = (5-1)(2-1)=  4</a:t>
            </a:r>
            <a:endParaRPr kumimoji="0" lang="fr-FR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0425" name="Rectangle 9"/>
          <p:cNvSpPr>
            <a:spLocks noChangeArrowheads="1"/>
          </p:cNvSpPr>
          <p:nvPr/>
        </p:nvSpPr>
        <p:spPr bwMode="auto">
          <a:xfrm>
            <a:off x="1357290" y="5643578"/>
            <a:ext cx="74295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300788" algn="r"/>
              </a:tabLs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تحديد مستوى المعنوية (</a:t>
            </a:r>
            <a:r>
              <a:rPr kumimoji="0" lang="el-G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α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) : الباحث له الحرية في اختيار مستوى المعنوية إما 1 % أو 5  % وفي أغلب الأحيان تأخذ قيمة  </a:t>
            </a:r>
            <a:r>
              <a:rPr kumimoji="0" lang="el-G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α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=5 %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و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 هذا حسب طبيعة الموضوع .</a:t>
            </a:r>
            <a:endParaRPr kumimoji="0" lang="ar-SA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282339"/>
            <a:ext cx="3429024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تحليل المعطيات الميدانية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3143240" y="1714488"/>
            <a:ext cx="561083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670550" algn="r"/>
              </a:tabLst>
            </a:pP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                       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 </a:t>
            </a: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</a:t>
            </a: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9,488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= (0.05,4)= ²</a:t>
            </a: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χ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((1-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C)(1-R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),</a:t>
            </a:r>
            <a:r>
              <a:rPr kumimoji="0" lang="el-G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α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)= ²</a:t>
            </a: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χ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المجدولة</a:t>
            </a:r>
            <a:endParaRPr kumimoji="0" lang="ar-S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4214810" y="1142984"/>
            <a:ext cx="43909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Low" rtl="1" fontAlgn="base">
              <a:spcBef>
                <a:spcPct val="0"/>
              </a:spcBef>
              <a:spcAft>
                <a:spcPct val="0"/>
              </a:spcAft>
              <a:tabLst>
                <a:tab pos="5670550" algn="r"/>
              </a:tabLst>
            </a:pPr>
            <a:r>
              <a:rPr lang="ar-DZ" b="1" dirty="0" smtClean="0">
                <a:latin typeface="Arial" pitchFamily="34" charset="0"/>
                <a:cs typeface="Traditional Arabic" pitchFamily="2" charset="-78"/>
              </a:rPr>
              <a:t>و عن طريق هذه العلاقة ، نحصل على قيمة  </a:t>
            </a:r>
            <a:r>
              <a:rPr lang="fr-FR" b="1" dirty="0" smtClean="0">
                <a:sym typeface="Symbol"/>
              </a:rPr>
              <a:t></a:t>
            </a:r>
            <a:r>
              <a:rPr lang="fr-FR" b="1" baseline="30000" dirty="0" smtClean="0"/>
              <a:t>2</a:t>
            </a:r>
            <a:r>
              <a:rPr lang="ar-DZ" b="1" dirty="0" smtClean="0">
                <a:latin typeface="Arial" pitchFamily="34" charset="0"/>
                <a:cs typeface="Traditional Arabic" pitchFamily="2" charset="-78"/>
              </a:rPr>
              <a:t>   المجدولة </a:t>
            </a:r>
            <a:r>
              <a:rPr lang="ar-DZ" b="1" dirty="0" err="1" smtClean="0">
                <a:latin typeface="Arial" pitchFamily="34" charset="0"/>
                <a:cs typeface="Traditional Arabic" pitchFamily="2" charset="-78"/>
              </a:rPr>
              <a:t>و</a:t>
            </a:r>
            <a:r>
              <a:rPr lang="ar-DZ" b="1" dirty="0" smtClean="0">
                <a:latin typeface="Arial" pitchFamily="34" charset="0"/>
                <a:cs typeface="Traditional Arabic" pitchFamily="2" charset="-78"/>
              </a:rPr>
              <a:t> هي : </a:t>
            </a:r>
            <a:endPara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3357554" y="2285992"/>
            <a:ext cx="542648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DZ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و بعد حساب كل من </a:t>
            </a: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</a:t>
            </a:r>
            <a:r>
              <a:rPr kumimoji="0" lang="fr-FR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2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</a:t>
            </a:r>
            <a:r>
              <a:rPr kumimoji="0" lang="ar-DZ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المحسوبة </a:t>
            </a:r>
            <a:r>
              <a:rPr kumimoji="0" lang="ar-DZ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و</a:t>
            </a:r>
            <a:r>
              <a:rPr kumimoji="0" lang="ar-DZ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</a:t>
            </a: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</a:t>
            </a:r>
            <a:r>
              <a:rPr kumimoji="0" lang="fr-FR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2</a:t>
            </a:r>
            <a:r>
              <a:rPr kumimoji="0" lang="fr-FR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</a:t>
            </a:r>
            <a:r>
              <a:rPr kumimoji="0" lang="ar-DZ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المجدولة</a:t>
            </a:r>
            <a:r>
              <a:rPr kumimoji="0" lang="ar-DZ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</a:t>
            </a:r>
            <a:r>
              <a:rPr kumimoji="0" lang="ar-DZ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تبين لنا ما يلي : </a:t>
            </a:r>
          </a:p>
        </p:txBody>
      </p:sp>
      <p:sp>
        <p:nvSpPr>
          <p:cNvPr id="10" name="Rectangle 9"/>
          <p:cNvSpPr/>
          <p:nvPr/>
        </p:nvSpPr>
        <p:spPr>
          <a:xfrm>
            <a:off x="1071538" y="3000372"/>
            <a:ext cx="77867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fr-FR" sz="2000" b="1" dirty="0" smtClean="0">
                <a:sym typeface="Symbol"/>
              </a:rPr>
              <a:t></a:t>
            </a:r>
            <a:r>
              <a:rPr lang="fr-FR" sz="2000" b="1" baseline="30000" dirty="0" smtClean="0"/>
              <a:t>2</a:t>
            </a:r>
            <a:r>
              <a:rPr lang="fr-FR" sz="2000" b="1" dirty="0" smtClean="0"/>
              <a:t> </a:t>
            </a:r>
            <a:r>
              <a:rPr lang="ar-DZ" sz="2000" b="1" dirty="0" smtClean="0"/>
              <a:t>المحسوبة </a:t>
            </a:r>
            <a:r>
              <a:rPr lang="ar-DZ" sz="2000" dirty="0" smtClean="0"/>
              <a:t>(</a:t>
            </a:r>
            <a:r>
              <a:rPr lang="en-US" sz="2000" dirty="0" smtClean="0"/>
              <a:t>(</a:t>
            </a:r>
            <a:r>
              <a:rPr lang="fr-FR" sz="2000" dirty="0" smtClean="0"/>
              <a:t>24,29</a:t>
            </a:r>
            <a:r>
              <a:rPr lang="ar-DZ" sz="2000" b="1" dirty="0" smtClean="0"/>
              <a:t> </a:t>
            </a:r>
            <a:r>
              <a:rPr lang="en-US" sz="2000" b="1" dirty="0" smtClean="0">
                <a:sym typeface="Symbol"/>
              </a:rPr>
              <a:t></a:t>
            </a:r>
            <a:r>
              <a:rPr lang="en-US" sz="2000" b="1" dirty="0" smtClean="0"/>
              <a:t> </a:t>
            </a:r>
            <a:r>
              <a:rPr lang="ar-DZ" sz="2000" b="1" dirty="0" smtClean="0"/>
              <a:t> </a:t>
            </a:r>
            <a:r>
              <a:rPr lang="fr-FR" sz="2000" b="1" dirty="0" smtClean="0">
                <a:sym typeface="Symbol"/>
              </a:rPr>
              <a:t></a:t>
            </a:r>
            <a:r>
              <a:rPr lang="fr-FR" sz="2000" b="1" baseline="30000" dirty="0" smtClean="0"/>
              <a:t>2</a:t>
            </a:r>
            <a:r>
              <a:rPr lang="ar-DZ" sz="2000" b="1" dirty="0" smtClean="0"/>
              <a:t> المجدولة </a:t>
            </a:r>
            <a:r>
              <a:rPr lang="en-US" sz="2000" dirty="0" smtClean="0"/>
              <a:t>(</a:t>
            </a:r>
            <a:r>
              <a:rPr lang="fr-FR" sz="2000" dirty="0" smtClean="0"/>
              <a:t> 9,488</a:t>
            </a:r>
            <a:r>
              <a:rPr lang="en-US" sz="2000" dirty="0" smtClean="0"/>
              <a:t>)</a:t>
            </a:r>
            <a:r>
              <a:rPr lang="ar-DZ" sz="2000" b="1" dirty="0" smtClean="0"/>
              <a:t> ،  و منه الفرضية الصفرية التي مفادها: </a:t>
            </a:r>
            <a:endParaRPr lang="fr-FR" sz="2000" b="1" dirty="0"/>
          </a:p>
        </p:txBody>
      </p:sp>
      <p:sp>
        <p:nvSpPr>
          <p:cNvPr id="11" name="Rectangle 10"/>
          <p:cNvSpPr/>
          <p:nvPr/>
        </p:nvSpPr>
        <p:spPr>
          <a:xfrm>
            <a:off x="1285852" y="3714752"/>
            <a:ext cx="75724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ar-DZ" sz="2000" dirty="0" smtClean="0"/>
              <a:t>" لا يوجد </a:t>
            </a:r>
            <a:r>
              <a:rPr lang="ar-DZ" sz="2000" dirty="0" err="1" smtClean="0"/>
              <a:t>إرتباط</a:t>
            </a:r>
            <a:r>
              <a:rPr lang="ar-DZ" sz="2000" dirty="0" smtClean="0"/>
              <a:t> ذو دلالة إحصائية بين </a:t>
            </a:r>
            <a:r>
              <a:rPr lang="ar-DZ" sz="2000" u="sng" dirty="0" err="1" smtClean="0"/>
              <a:t>الأقدمية</a:t>
            </a:r>
            <a:r>
              <a:rPr lang="ar-DZ" sz="2000" dirty="0" smtClean="0"/>
              <a:t> و </a:t>
            </a:r>
            <a:r>
              <a:rPr lang="ar-DZ" sz="2000" u="sng" dirty="0" err="1" smtClean="0"/>
              <a:t>إستدعاء</a:t>
            </a:r>
            <a:r>
              <a:rPr lang="ar-DZ" sz="2000" u="sng" dirty="0" smtClean="0"/>
              <a:t> المرؤوسين لحضور التقييم</a:t>
            </a:r>
            <a:r>
              <a:rPr lang="ar-DZ" sz="2000" dirty="0" smtClean="0"/>
              <a:t> " </a:t>
            </a:r>
            <a:r>
              <a:rPr lang="ar-DZ" sz="2000" b="1" dirty="0" smtClean="0"/>
              <a:t>مرفوضة </a:t>
            </a:r>
            <a:r>
              <a:rPr lang="ar-DZ" sz="2000" dirty="0" smtClean="0"/>
              <a:t>، </a:t>
            </a:r>
            <a:r>
              <a:rPr lang="ar-DZ" sz="2000" dirty="0" err="1" smtClean="0"/>
              <a:t>و</a:t>
            </a:r>
            <a:r>
              <a:rPr lang="ar-DZ" sz="2000" dirty="0" smtClean="0"/>
              <a:t> بالتالي نقول أنه يوجد ارتباط ذو دلالة إحصائية بين </a:t>
            </a:r>
            <a:r>
              <a:rPr lang="ar-DZ" sz="2000" u="sng" dirty="0" err="1" smtClean="0"/>
              <a:t>الأقدمية</a:t>
            </a:r>
            <a:r>
              <a:rPr lang="ar-DZ" sz="2000" dirty="0" smtClean="0"/>
              <a:t> و </a:t>
            </a:r>
            <a:r>
              <a:rPr lang="ar-DZ" sz="2000" u="sng" dirty="0" smtClean="0"/>
              <a:t>استدعاء المرؤوسين لحضور التقييم</a:t>
            </a:r>
            <a:endParaRPr lang="fr-FR" sz="2000" dirty="0"/>
          </a:p>
        </p:txBody>
      </p:sp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1500166" y="4786322"/>
            <a:ext cx="728122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D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و منه نستطيع القول </a:t>
            </a:r>
            <a:r>
              <a:rPr kumimoji="0" lang="ar-DZ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ان</a:t>
            </a:r>
            <a:r>
              <a:rPr kumimoji="0" lang="ar-D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 المتغير التابع </a:t>
            </a:r>
            <a:r>
              <a:rPr kumimoji="0" lang="ar-DZ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مرتبط</a:t>
            </a:r>
            <a:r>
              <a:rPr kumimoji="0" lang="ar-D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 بالمتغير المستقل ، </a:t>
            </a:r>
            <a:r>
              <a:rPr kumimoji="0" lang="ar-DZ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و</a:t>
            </a:r>
            <a:r>
              <a:rPr kumimoji="0" lang="ar-D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 أنهما غير مستقلان .</a:t>
            </a:r>
          </a:p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D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abic Transparent" pitchFamily="2" charset="-78"/>
              </a:rPr>
              <a:t>و</a:t>
            </a:r>
            <a:r>
              <a:rPr kumimoji="0" lang="ar-DZ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abic Transparent" pitchFamily="2" charset="-78"/>
              </a:rPr>
              <a:t> لمعرفة قوة هذا </a:t>
            </a:r>
            <a:r>
              <a:rPr kumimoji="0" lang="ar-DZ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abic Transparent" pitchFamily="2" charset="-78"/>
              </a:rPr>
              <a:t>الإرتباط</a:t>
            </a:r>
            <a:r>
              <a:rPr kumimoji="0" lang="ar-DZ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abic Transparent" pitchFamily="2" charset="-78"/>
              </a:rPr>
              <a:t> و نوعه ، تعين علينا حساب معامل الارتباط </a:t>
            </a:r>
            <a:r>
              <a:rPr kumimoji="0" lang="fr-FR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abic Transparent" pitchFamily="2" charset="-78"/>
              </a:rPr>
              <a:t>Rc</a:t>
            </a:r>
            <a:r>
              <a:rPr kumimoji="0" lang="ar-DZ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abic Transparent" pitchFamily="2" charset="-78"/>
              </a:rPr>
              <a:t>.</a:t>
            </a:r>
          </a:p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DZ" sz="2000" baseline="0" dirty="0" smtClean="0">
                <a:latin typeface="Arial" pitchFamily="34" charset="0"/>
                <a:cs typeface="Arabic Transparent" pitchFamily="2" charset="-78"/>
              </a:rPr>
              <a:t>و المعرف بالقانون</a:t>
            </a:r>
            <a:r>
              <a:rPr lang="ar-DZ" sz="2000" dirty="0" smtClean="0">
                <a:latin typeface="Arial" pitchFamily="34" charset="0"/>
                <a:cs typeface="Arabic Transparent" pitchFamily="2" charset="-78"/>
              </a:rPr>
              <a:t> التالي : </a:t>
            </a:r>
            <a:endParaRPr kumimoji="0" lang="ar-DZ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282339"/>
            <a:ext cx="3429024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تحليل المعطيات الميدانية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cxnSp>
        <p:nvCxnSpPr>
          <p:cNvPr id="10" name="Connecteur droit 9"/>
          <p:cNvCxnSpPr/>
          <p:nvPr/>
        </p:nvCxnSpPr>
        <p:spPr>
          <a:xfrm rot="16200000" flipH="1">
            <a:off x="2393141" y="1678769"/>
            <a:ext cx="785818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2143108" y="1442853"/>
            <a:ext cx="29289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                  X²</a:t>
            </a:r>
          </a:p>
          <a:p>
            <a:r>
              <a:rPr lang="fr-FR" dirty="0" smtClean="0"/>
              <a:t>RC =        --------</a:t>
            </a:r>
          </a:p>
          <a:p>
            <a:r>
              <a:rPr lang="fr-FR" dirty="0" smtClean="0"/>
              <a:t>                 X²+ N</a:t>
            </a:r>
          </a:p>
          <a:p>
            <a:r>
              <a:rPr lang="fr-FR" dirty="0" smtClean="0"/>
              <a:t>                  </a:t>
            </a:r>
            <a:endParaRPr lang="fr-FR" dirty="0"/>
          </a:p>
        </p:txBody>
      </p:sp>
      <p:cxnSp>
        <p:nvCxnSpPr>
          <p:cNvPr id="20" name="Connecteur droit 19"/>
          <p:cNvCxnSpPr/>
          <p:nvPr/>
        </p:nvCxnSpPr>
        <p:spPr>
          <a:xfrm rot="5400000">
            <a:off x="2643174" y="1643050"/>
            <a:ext cx="857256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/>
          <p:cNvCxnSpPr/>
          <p:nvPr/>
        </p:nvCxnSpPr>
        <p:spPr>
          <a:xfrm rot="10800000" flipV="1">
            <a:off x="3214678" y="1357298"/>
            <a:ext cx="633418" cy="9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6269588" y="1285860"/>
            <a:ext cx="1912703" cy="36933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 rtl="1"/>
            <a:r>
              <a:rPr lang="ar-DZ" b="1" u="sng" dirty="0" smtClean="0"/>
              <a:t>معامل </a:t>
            </a:r>
            <a:r>
              <a:rPr lang="ar-DZ" b="1" u="sng" dirty="0" err="1" smtClean="0"/>
              <a:t>الإرتباط</a:t>
            </a:r>
            <a:r>
              <a:rPr lang="ar-DZ" b="1" u="sng" dirty="0" smtClean="0"/>
              <a:t> </a:t>
            </a:r>
            <a:r>
              <a:rPr lang="ar-DZ" b="1" dirty="0" smtClean="0"/>
              <a:t>  :  </a:t>
            </a:r>
            <a:r>
              <a:rPr lang="fr-FR" b="1" dirty="0" err="1" smtClean="0"/>
              <a:t>Rc</a:t>
            </a:r>
            <a:endParaRPr lang="fr-FR" b="1" u="sng" dirty="0"/>
          </a:p>
        </p:txBody>
      </p:sp>
      <p:sp>
        <p:nvSpPr>
          <p:cNvPr id="27" name="ZoneTexte 26"/>
          <p:cNvSpPr txBox="1"/>
          <p:nvPr/>
        </p:nvSpPr>
        <p:spPr>
          <a:xfrm>
            <a:off x="2071670" y="2500306"/>
            <a:ext cx="335758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                  24,29</a:t>
            </a:r>
          </a:p>
          <a:p>
            <a:r>
              <a:rPr lang="fr-FR" dirty="0" smtClean="0"/>
              <a:t>RC =         --------      =   + </a:t>
            </a:r>
            <a:r>
              <a:rPr lang="fr-FR" sz="2000" b="1" dirty="0" smtClean="0"/>
              <a:t>0,40</a:t>
            </a:r>
          </a:p>
          <a:p>
            <a:r>
              <a:rPr lang="fr-FR" dirty="0" smtClean="0"/>
              <a:t>                24,29+ 126</a:t>
            </a:r>
          </a:p>
          <a:p>
            <a:r>
              <a:rPr lang="fr-FR" dirty="0" smtClean="0"/>
              <a:t>                  </a:t>
            </a:r>
            <a:endParaRPr lang="fr-FR" dirty="0"/>
          </a:p>
        </p:txBody>
      </p:sp>
      <p:cxnSp>
        <p:nvCxnSpPr>
          <p:cNvPr id="28" name="Connecteur droit 27"/>
          <p:cNvCxnSpPr/>
          <p:nvPr/>
        </p:nvCxnSpPr>
        <p:spPr>
          <a:xfrm rot="5400000">
            <a:off x="2643174" y="2786058"/>
            <a:ext cx="857256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 rot="10800000" flipV="1">
            <a:off x="3214678" y="2500306"/>
            <a:ext cx="633418" cy="95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 rot="16200000" flipV="1">
            <a:off x="2495536" y="2933696"/>
            <a:ext cx="642942" cy="2047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285852" y="3571876"/>
            <a:ext cx="757242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DZ" sz="2000" dirty="0" smtClean="0">
                <a:latin typeface="SimplifiedArabic"/>
                <a:ea typeface="Calibri" pitchFamily="34" charset="0"/>
                <a:cs typeface="Arabic Transparent" pitchFamily="2" charset="-78"/>
              </a:rPr>
              <a:t>من خلال قيمة معامل الارتباط الموجبة  </a:t>
            </a:r>
            <a:r>
              <a:rPr lang="fr-FR" sz="2000" dirty="0" smtClean="0">
                <a:latin typeface="SimplifiedArabic"/>
                <a:ea typeface="Calibri" pitchFamily="34" charset="0"/>
                <a:cs typeface="Arabic Transparent" pitchFamily="2" charset="-78"/>
              </a:rPr>
              <a:t>  </a:t>
            </a:r>
            <a:r>
              <a:rPr lang="en-US" sz="2000" dirty="0" smtClean="0">
                <a:latin typeface="SimplifiedArabic"/>
                <a:ea typeface="Calibri" pitchFamily="34" charset="0"/>
                <a:cs typeface="Arabic Transparent" pitchFamily="2" charset="-78"/>
              </a:rPr>
              <a:t>+0,40 </a:t>
            </a:r>
            <a:r>
              <a:rPr lang="ar-DZ" sz="2000" dirty="0" smtClean="0">
                <a:latin typeface="SimplifiedArabic"/>
                <a:ea typeface="Calibri" pitchFamily="34" charset="0"/>
                <a:cs typeface="Arabic Transparent" pitchFamily="2" charset="-78"/>
              </a:rPr>
              <a:t>فإننا نستطيع القول أن الارتباط  بين المتغيرين المستقل </a:t>
            </a:r>
            <a:r>
              <a:rPr lang="ar-DZ" sz="2000" dirty="0" err="1" smtClean="0">
                <a:latin typeface="SimplifiedArabic"/>
                <a:ea typeface="Calibri" pitchFamily="34" charset="0"/>
                <a:cs typeface="Arabic Transparent" pitchFamily="2" charset="-78"/>
              </a:rPr>
              <a:t>و</a:t>
            </a:r>
            <a:r>
              <a:rPr lang="ar-DZ" sz="2000" dirty="0" smtClean="0">
                <a:latin typeface="SimplifiedArabic"/>
                <a:ea typeface="Calibri" pitchFamily="34" charset="0"/>
                <a:cs typeface="Arabic Transparent" pitchFamily="2" charset="-78"/>
              </a:rPr>
              <a:t> التابع مؤكد ، </a:t>
            </a:r>
            <a:r>
              <a:rPr lang="ar-DZ" sz="2000" dirty="0" err="1" smtClean="0">
                <a:latin typeface="SimplifiedArabic"/>
                <a:ea typeface="Calibri" pitchFamily="34" charset="0"/>
                <a:cs typeface="Arabic Transparent" pitchFamily="2" charset="-78"/>
              </a:rPr>
              <a:t>و</a:t>
            </a:r>
            <a:r>
              <a:rPr lang="ar-DZ" sz="2000" dirty="0" smtClean="0">
                <a:latin typeface="SimplifiedArabic"/>
                <a:ea typeface="Calibri" pitchFamily="34" charset="0"/>
                <a:cs typeface="Arabic Transparent" pitchFamily="2" charset="-78"/>
              </a:rPr>
              <a:t> منه نستخلص إذاً أن الفرضية القائلة " </a:t>
            </a:r>
            <a:r>
              <a:rPr lang="ar-DZ" sz="2000" b="1" dirty="0" smtClean="0">
                <a:latin typeface="SimplifiedArabic"/>
                <a:ea typeface="Calibri" pitchFamily="34" charset="0"/>
                <a:cs typeface="Arabic Transparent" pitchFamily="2" charset="-78"/>
              </a:rPr>
              <a:t>يوجد </a:t>
            </a:r>
            <a:r>
              <a:rPr lang="ar-DZ" sz="2000" b="1" dirty="0" err="1" smtClean="0">
                <a:latin typeface="SimplifiedArabic"/>
                <a:ea typeface="Calibri" pitchFamily="34" charset="0"/>
                <a:cs typeface="Arabic Transparent" pitchFamily="2" charset="-78"/>
              </a:rPr>
              <a:t>إرتباط</a:t>
            </a:r>
            <a:r>
              <a:rPr lang="ar-DZ" sz="2000" b="1" dirty="0" smtClean="0">
                <a:latin typeface="SimplifiedArabic"/>
                <a:ea typeface="Calibri" pitchFamily="34" charset="0"/>
                <a:cs typeface="Arabic Transparent" pitchFamily="2" charset="-78"/>
              </a:rPr>
              <a:t> ذو دلالة إحصائية بين </a:t>
            </a:r>
            <a:r>
              <a:rPr lang="ar-DZ" sz="2000" b="1" dirty="0" err="1" smtClean="0">
                <a:latin typeface="SimplifiedArabic"/>
                <a:ea typeface="Calibri" pitchFamily="34" charset="0"/>
                <a:cs typeface="Arabic Transparent" pitchFamily="2" charset="-78"/>
              </a:rPr>
              <a:t>الأقدمية</a:t>
            </a:r>
            <a:r>
              <a:rPr lang="ar-DZ" sz="2000" b="1" dirty="0" smtClean="0">
                <a:latin typeface="SimplifiedArabic"/>
                <a:ea typeface="Calibri" pitchFamily="34" charset="0"/>
                <a:cs typeface="Arabic Transparent" pitchFamily="2" charset="-78"/>
              </a:rPr>
              <a:t> و </a:t>
            </a:r>
            <a:r>
              <a:rPr lang="ar-DZ" sz="2000" b="1" dirty="0" err="1" smtClean="0">
                <a:latin typeface="SimplifiedArabic"/>
                <a:ea typeface="Calibri" pitchFamily="34" charset="0"/>
                <a:cs typeface="Arabic Transparent" pitchFamily="2" charset="-78"/>
              </a:rPr>
              <a:t>إستدعاء</a:t>
            </a:r>
            <a:r>
              <a:rPr lang="ar-DZ" sz="2000" b="1" dirty="0" smtClean="0">
                <a:latin typeface="SimplifiedArabic"/>
                <a:ea typeface="Calibri" pitchFamily="34" charset="0"/>
                <a:cs typeface="Arabic Transparent" pitchFamily="2" charset="-78"/>
              </a:rPr>
              <a:t> المرؤوسين </a:t>
            </a:r>
            <a:r>
              <a:rPr lang="ar-DZ" sz="2000" b="1" dirty="0" err="1" smtClean="0">
                <a:latin typeface="SimplifiedArabic"/>
                <a:ea typeface="Calibri" pitchFamily="34" charset="0"/>
                <a:cs typeface="Arabic Transparent" pitchFamily="2" charset="-78"/>
              </a:rPr>
              <a:t>لحضورالتقييم</a:t>
            </a:r>
            <a:r>
              <a:rPr lang="ar-DZ" sz="2000" b="1" dirty="0" smtClean="0">
                <a:latin typeface="SimplifiedArabic"/>
                <a:ea typeface="Calibri" pitchFamily="34" charset="0"/>
                <a:cs typeface="Arabic Transparent" pitchFamily="2" charset="-78"/>
              </a:rPr>
              <a:t> </a:t>
            </a:r>
            <a:r>
              <a:rPr lang="ar-DZ" sz="2000" b="1" dirty="0" smtClean="0">
                <a:solidFill>
                  <a:srgbClr val="C00000"/>
                </a:solidFill>
                <a:latin typeface="SimplifiedArabic"/>
                <a:ea typeface="Calibri" pitchFamily="34" charset="0"/>
                <a:cs typeface="Arabic Transparent" pitchFamily="2" charset="-78"/>
              </a:rPr>
              <a:t>"  صحيحة نسبيا</a:t>
            </a:r>
            <a:r>
              <a:rPr lang="ar-DZ" sz="2000" dirty="0" smtClean="0">
                <a:solidFill>
                  <a:srgbClr val="C00000"/>
                </a:solidFill>
                <a:latin typeface="SimplifiedArabic"/>
                <a:ea typeface="Calibri" pitchFamily="34" charset="0"/>
                <a:cs typeface="Arabic Transparent" pitchFamily="2" charset="-78"/>
              </a:rPr>
              <a:t>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747163" y="4714884"/>
            <a:ext cx="41825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DZ" b="1" u="sng" dirty="0" smtClean="0"/>
              <a:t>النتائج الإحصائية لاختبار مؤشرات الفرضية</a:t>
            </a:r>
            <a:r>
              <a:rPr lang="fr-FR" b="1" u="sng" dirty="0" smtClean="0"/>
              <a:t> </a:t>
            </a:r>
            <a:r>
              <a:rPr lang="ar-DZ" b="1" u="sng" dirty="0" smtClean="0"/>
              <a:t> الثانية </a:t>
            </a:r>
            <a:r>
              <a:rPr lang="ar-DZ" dirty="0" smtClean="0"/>
              <a:t>: </a:t>
            </a:r>
            <a:endParaRPr lang="fr-FR" dirty="0"/>
          </a:p>
        </p:txBody>
      </p:sp>
      <p:sp>
        <p:nvSpPr>
          <p:cNvPr id="16" name="Rectangle 15"/>
          <p:cNvSpPr/>
          <p:nvPr/>
        </p:nvSpPr>
        <p:spPr>
          <a:xfrm>
            <a:off x="928662" y="5143512"/>
            <a:ext cx="8001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ar-SA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النتيجة الإحصائية الأولى </a:t>
            </a:r>
            <a:r>
              <a:rPr lang="ar-SA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51 فرد من المبحوثين أي بنسبة </a:t>
            </a:r>
            <a:r>
              <a:rPr lang="fr-F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% 73,91  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أجابوا أنه لا علاقة للتدريب الذي تلقوه بالوظيفة التي يشغلونها.</a:t>
            </a:r>
            <a:endParaRPr lang="fr-FR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142976" y="5786454"/>
            <a:ext cx="778674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Low" rtl="1" fontAlgn="base">
              <a:spcBef>
                <a:spcPct val="0"/>
              </a:spcBef>
              <a:spcAft>
                <a:spcPct val="0"/>
              </a:spcAft>
            </a:pPr>
            <a:r>
              <a:rPr lang="ar-SA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النتيجة الإحصائية الثانية </a:t>
            </a:r>
            <a:r>
              <a:rPr lang="ar-SA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بينت معطياتها أن  </a:t>
            </a:r>
            <a:r>
              <a:rPr lang="fr-F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% 72,46 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من الذين استفادوا من التدريب </a:t>
            </a:r>
            <a:r>
              <a:rPr lang="ar-DZ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هم 50 مبحوثا </a:t>
            </a:r>
            <a:r>
              <a:rPr lang="ar-DZ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ً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و هي الأغلبية ، تم توجيههم إلى التدريب من طرف إدارة الموارد البشرية 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282339"/>
            <a:ext cx="3429024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تحليل المعطيات الميدانية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1214414" y="1357298"/>
            <a:ext cx="757242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ar-SA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النتيجة الإحصائية الثالثة </a:t>
            </a:r>
            <a:r>
              <a:rPr kumimoji="0" lang="ar-SA" sz="1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implifiedArabic"/>
                <a:ea typeface="Calibri" pitchFamily="34" charset="0"/>
                <a:cs typeface="Arabic Transparent" pitchFamily="2" charset="-78"/>
              </a:rPr>
              <a:t>: 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أعطت أنه </a:t>
            </a:r>
            <a:r>
              <a:rPr lang="ar-DZ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من بين 66 عامل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الذين أجابوا بأنهم ينتظرون من عملية تقييم الأداء التعرف على نقاط قوتهم </a:t>
            </a:r>
            <a:r>
              <a:rPr lang="ar-DZ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ضعفهم (و هي الفئة الأكثر شيوعا </a:t>
            </a:r>
            <a:r>
              <a:rPr lang="ar-DZ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ً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في مجتمع البحث) ، </a:t>
            </a:r>
            <a:r>
              <a:rPr lang="ar-DZ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يوجد</a:t>
            </a:r>
            <a:r>
              <a:rPr lang="fr-FR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ar-DZ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38 عامل لم يستفيدوا </a:t>
            </a:r>
            <a:r>
              <a:rPr lang="ar-DZ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لا مرة من التدريب </a:t>
            </a:r>
            <a:r>
              <a:rPr lang="ar-DZ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هو ما يمثل نسبة</a:t>
            </a:r>
            <a:r>
              <a:rPr lang="fr-F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57,58 </a:t>
            </a:r>
            <a:r>
              <a:rPr lang="fr-F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Symbol" pitchFamily="18" charset="2"/>
              </a:rPr>
              <a:t></a:t>
            </a:r>
            <a:r>
              <a:rPr lang="fr-F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r>
              <a:rPr lang="fr-F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Symbol" pitchFamily="18" charset="2"/>
              </a:rPr>
              <a:t> 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Symbol" pitchFamily="18" charset="2"/>
              </a:rPr>
              <a:t>.</a:t>
            </a:r>
            <a:endParaRPr lang="fr-FR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sym typeface="Symbol" pitchFamily="18" charset="2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285852" y="2786058"/>
            <a:ext cx="750099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ar-SA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النتيجة الإحصائية </a:t>
            </a:r>
            <a:r>
              <a:rPr lang="ar-SA" b="1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</a:t>
            </a:r>
            <a:r>
              <a:rPr lang="ar-DZ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رابعة</a:t>
            </a:r>
            <a:r>
              <a:rPr lang="ar-SA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نجد أن </a:t>
            </a:r>
            <a:r>
              <a:rPr lang="fr-F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51,68 </a:t>
            </a:r>
            <a:r>
              <a:rPr lang="fr-F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Symbol"/>
              </a:rPr>
              <a:t>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من الذين لم يطلعوا على معايير نظام تقييم الأداء لم يستفيدوا </a:t>
            </a:r>
            <a:r>
              <a:rPr lang="ar-DZ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لو مرة من التدريب. و بعد حساب معامل  </a:t>
            </a:r>
            <a:r>
              <a:rPr lang="fr-F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Symbol"/>
              </a:rPr>
              <a:t></a:t>
            </a:r>
            <a:r>
              <a:rPr lang="fr-F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فإننا توصلنا إلى أنه </a:t>
            </a:r>
            <a:r>
              <a:rPr lang="ar-DZ" sz="2000" b="1" u="sng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لا يوجد ارتباط ذو دلالة إحصائية بين إطلاع المبحوثين على معايير التقييم </a:t>
            </a:r>
            <a:r>
              <a:rPr lang="ar-DZ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ar-DZ" sz="2000" b="1" u="sng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استفادتهم من التدريب 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حيث استخلصنا بأن </a:t>
            </a:r>
            <a:r>
              <a:rPr lang="ar-DZ" sz="20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المتغير التابع غير مرتبط بالمتغير المستقل 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، </a:t>
            </a:r>
            <a:r>
              <a:rPr lang="ar-DZ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أنهما بالتالي </a:t>
            </a:r>
            <a:r>
              <a:rPr lang="ar-DZ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مستقلان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fr-FR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6562" name="Rectangle 2"/>
          <p:cNvSpPr>
            <a:spLocks noChangeArrowheads="1"/>
          </p:cNvSpPr>
          <p:nvPr/>
        </p:nvSpPr>
        <p:spPr bwMode="auto">
          <a:xfrm>
            <a:off x="1357290" y="4572008"/>
            <a:ext cx="742952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79388" algn="r"/>
              </a:tabLst>
            </a:pPr>
            <a:r>
              <a:rPr kumimoji="0" lang="ar-SA" b="1" i="0" u="none" strike="noStrike" normalizeH="0" baseline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implifiedArabic"/>
                <a:ea typeface="Calibri" pitchFamily="34" charset="0"/>
                <a:cs typeface="Arabic Transparent" pitchFamily="2" charset="-78"/>
              </a:rPr>
              <a:t>النتيجة الإحصائية الخامسة </a:t>
            </a:r>
            <a:r>
              <a:rPr kumimoji="0" lang="ar-SA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implifiedArabic"/>
                <a:ea typeface="Calibri" pitchFamily="34" charset="0"/>
                <a:cs typeface="Arabic Transparent" pitchFamily="2" charset="-78"/>
              </a:rPr>
              <a:t>:</a:t>
            </a:r>
            <a:r>
              <a:rPr kumimoji="0" lang="ar-DZ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بيّنت أنه من بين 82 عامل لم يتم استدعائهم لحضور التقييم يوجد </a:t>
            </a:r>
            <a:r>
              <a:rPr kumimoji="0" lang="ar-DZ" sz="2000" b="1" i="0" u="none" strike="noStrike" normalizeH="0" baseline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47 عامل لم يستفد </a:t>
            </a:r>
            <a:r>
              <a:rPr kumimoji="0" lang="ar-DZ" sz="2000" b="1" i="0" u="none" strike="noStrike" normalizeH="0" baseline="0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و</a:t>
            </a:r>
            <a:r>
              <a:rPr kumimoji="0" lang="ar-DZ" sz="2000" b="1" i="0" u="none" strike="noStrike" normalizeH="0" baseline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لو مرة  من التدريب</a:t>
            </a:r>
            <a:r>
              <a:rPr kumimoji="0" lang="ar-DZ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</a:t>
            </a:r>
            <a:r>
              <a:rPr kumimoji="0" lang="ar-DZ" sz="20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و</a:t>
            </a:r>
            <a:r>
              <a:rPr kumimoji="0" lang="ar-DZ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هو ما يمثل نسبة </a:t>
            </a:r>
            <a:r>
              <a:rPr kumimoji="0" lang="fr-FR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57,32 </a:t>
            </a:r>
            <a:r>
              <a:rPr kumimoji="0" lang="fr-FR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</a:t>
            </a:r>
            <a:r>
              <a:rPr kumimoji="0" lang="ar-DZ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.</a:t>
            </a:r>
            <a:endParaRPr kumimoji="0" lang="ar-DZ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ea typeface="Calibri" pitchFamily="34" charset="0"/>
              <a:cs typeface="Arabic Transparent" pitchFamily="2" charset="-78"/>
              <a:sym typeface="Symbol" pitchFamily="18" charset="2"/>
            </a:endParaRPr>
          </a:p>
        </p:txBody>
      </p:sp>
      <p:sp>
        <p:nvSpPr>
          <p:cNvPr id="66563" name="Rectangle 3"/>
          <p:cNvSpPr>
            <a:spLocks noChangeArrowheads="1"/>
          </p:cNvSpPr>
          <p:nvPr/>
        </p:nvSpPr>
        <p:spPr bwMode="auto">
          <a:xfrm>
            <a:off x="1000100" y="5500702"/>
            <a:ext cx="778667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79388" algn="r"/>
              </a:tabLst>
            </a:pPr>
            <a:r>
              <a:rPr lang="ar-SA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implifiedArabic"/>
                <a:ea typeface="Calibri" pitchFamily="34" charset="0"/>
                <a:cs typeface="Arabic Transparent" pitchFamily="2" charset="-78"/>
              </a:rPr>
              <a:t>النتيجة الإحصائية السادسة </a:t>
            </a:r>
            <a:r>
              <a:rPr kumimoji="0" lang="ar-DZ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:  أظهرت بأنه </a:t>
            </a:r>
            <a:r>
              <a:rPr kumimoji="0" lang="ar-DZ" sz="2000" b="1" i="0" u="none" strike="noStrike" normalizeH="0" baseline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من بين 89 عامل </a:t>
            </a:r>
            <a:r>
              <a:rPr kumimoji="0" lang="ar-DZ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لم يتم إبلاغهم بنتيجة تقييمهم يوجد</a:t>
            </a:r>
            <a:r>
              <a:rPr kumimoji="0" lang="ar-DZ" sz="2000" b="1" i="0" u="none" strike="noStrike" normalizeH="0" baseline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48 عامل لم يستفد من التدريب </a:t>
            </a:r>
            <a:r>
              <a:rPr kumimoji="0" lang="ar-DZ" sz="2000" b="1" i="0" u="none" strike="noStrike" normalizeH="0" baseline="0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و</a:t>
            </a:r>
            <a:r>
              <a:rPr kumimoji="0" lang="ar-DZ" sz="2000" b="1" i="0" u="none" strike="noStrike" normalizeH="0" baseline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لا مرة </a:t>
            </a:r>
            <a:r>
              <a:rPr kumimoji="0" lang="ar-DZ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خلال مشوارهم المهني، </a:t>
            </a:r>
            <a:r>
              <a:rPr kumimoji="0" lang="ar-DZ" sz="20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و</a:t>
            </a:r>
            <a:r>
              <a:rPr kumimoji="0" lang="ar-DZ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هو ما يمثل نسبة </a:t>
            </a:r>
            <a:r>
              <a:rPr kumimoji="0" lang="ar-DZ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Traditional Arabic" pitchFamily="2" charset="-78"/>
              </a:rPr>
              <a:t> </a:t>
            </a:r>
            <a:r>
              <a:rPr kumimoji="0" lang="en-US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53,93</a:t>
            </a:r>
            <a:r>
              <a:rPr kumimoji="0" lang="en-US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Traditional Arabic" pitchFamily="2" charset="-78"/>
              </a:rPr>
              <a:t> </a:t>
            </a:r>
            <a:r>
              <a:rPr kumimoji="0" lang="fr-FR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implifiedArabic"/>
                <a:ea typeface="Calibri" pitchFamily="34" charset="0"/>
                <a:cs typeface="Arabic Transparent" pitchFamily="2" charset="-78"/>
                <a:sym typeface="Symbol" pitchFamily="18" charset="2"/>
              </a:rPr>
              <a:t></a:t>
            </a:r>
            <a:r>
              <a:rPr kumimoji="0" lang="ar-SA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implifiedArabic"/>
                <a:ea typeface="Calibri" pitchFamily="34" charset="0"/>
                <a:cs typeface="Arabic Transparent" pitchFamily="2" charset="-78"/>
              </a:rPr>
              <a:t>.</a:t>
            </a:r>
            <a:endParaRPr kumimoji="0" lang="ar-SA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SimplifiedArabic"/>
              <a:ea typeface="Calibri" pitchFamily="34" charset="0"/>
              <a:cs typeface="Arabic Transparent" pitchFamily="2" charset="-78"/>
              <a:sym typeface="Symbol" pitchFamily="18" charset="2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282339"/>
            <a:ext cx="3429024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تحليل المعطيات الميدانية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42976" y="1357298"/>
            <a:ext cx="77153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كذلك نلمس من خلال بعض المؤشرات التي تحصلنا عليها من خلال الجداول الإحصائية أن : </a:t>
            </a:r>
            <a:endParaRPr lang="fr-FR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357290" y="1928802"/>
            <a:ext cx="7429552" cy="163121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rtl="1">
              <a:buFont typeface="Wingdings" pitchFamily="2" charset="2"/>
              <a:buChar char="q"/>
            </a:pP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إن عدم إبلاغ المرؤوسين بنتيجة تقييم أداءهم توحي بشكل مباشر على أن هذه العملية لا تتم بصورة موضوعية من طرف رؤساء المصالح </a:t>
            </a:r>
            <a:r>
              <a:rPr lang="ar-DZ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الأقسام </a:t>
            </a:r>
            <a:r>
              <a:rPr lang="ar-DZ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أن القرارات المتخذة أثناء التقييم لم تأتي نتيجة حوار ثنائي بين الطرفين ، كما أشرنا سابقا </a:t>
            </a:r>
            <a:r>
              <a:rPr lang="ar-DZ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ً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، </a:t>
            </a:r>
            <a:r>
              <a:rPr lang="ar-DZ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هو ما يصبغ العملية بطابع تعسفي</a:t>
            </a:r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</a:t>
            </a:r>
            <a:r>
              <a:rPr lang="fr-F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es décisions arbitraires 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، لأن معرفة نتائج الأداء تساعد في الحث على تحسينه </a:t>
            </a:r>
            <a:r>
              <a:rPr lang="ar-DZ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تطويره أكثر.</a:t>
            </a:r>
            <a:endParaRPr lang="fr-FR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357290" y="3770659"/>
            <a:ext cx="7429552" cy="10156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ar-DZ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كما أن عدم إعلام المرؤوسين بقرارات تخص مسارهم المهني لا يخدم العملية الاتصالية داخل المديرية </a:t>
            </a:r>
            <a:r>
              <a:rPr kumimoji="0" lang="ar-DZ" sz="20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و</a:t>
            </a:r>
            <a:r>
              <a:rPr kumimoji="0" lang="ar-DZ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بالتالي لن تكون هناك ردود أفعال إيجابية تخدم نظام تقييم الأداء بصفة خاصة </a:t>
            </a:r>
            <a:r>
              <a:rPr kumimoji="0" lang="ar-DZ" sz="20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و</a:t>
            </a:r>
            <a:r>
              <a:rPr kumimoji="0" lang="ar-DZ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تنمية الموارد البشرية بصورة عامة.</a:t>
            </a:r>
            <a:endParaRPr kumimoji="0" lang="ar-DZ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357290" y="4985105"/>
            <a:ext cx="7429488" cy="10156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ar-DZ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يمكننا كذلك أن نستشف من خلال هذه الحالة أن هناك قصورا </a:t>
            </a:r>
            <a:r>
              <a:rPr kumimoji="0" lang="ar-DZ" sz="20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ً</a:t>
            </a:r>
            <a:r>
              <a:rPr kumimoji="0" lang="ar-DZ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وظيفيا على مستوى رؤساء الأقسام </a:t>
            </a:r>
            <a:r>
              <a:rPr kumimoji="0" lang="ar-DZ" sz="20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و</a:t>
            </a:r>
            <a:r>
              <a:rPr kumimoji="0" lang="ar-DZ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المصالح فيما يتعلق بتسيير التدفق </a:t>
            </a:r>
            <a:r>
              <a:rPr kumimoji="0" lang="ar-DZ" sz="20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المعلوماتي</a:t>
            </a:r>
            <a:r>
              <a:rPr kumimoji="0" lang="ar-DZ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: إرسال </a:t>
            </a:r>
            <a:r>
              <a:rPr kumimoji="0" lang="ar-DZ" sz="20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و</a:t>
            </a:r>
            <a:r>
              <a:rPr kumimoji="0" lang="ar-DZ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تغذية عكسية وهو ما يشكل بالنسبة لأي نظام وضعية الغموض </a:t>
            </a:r>
            <a:r>
              <a:rPr kumimoji="0" lang="fr-FR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une situation de flou</a:t>
            </a:r>
            <a:endParaRPr kumimoji="0" lang="ar-DZ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282339"/>
            <a:ext cx="3429024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تحليل المعطيات الميدانية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57290" y="1214422"/>
            <a:ext cx="73581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إن تحليلنا لهذه المعطيات أفضى إلى أنه على مستوى مديرية توزيع الكهرباء </a:t>
            </a:r>
            <a:r>
              <a:rPr lang="ar-DZ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الغاز </a:t>
            </a:r>
            <a:r>
              <a:rPr lang="ar-DZ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بالأغواط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ar-DZ" sz="20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لا تتم عملية تقييم أداء الموارد البشرية طبقاً للتعليمات التي أصدرتها المديرية العامة للموارد البشرية </a:t>
            </a:r>
            <a:r>
              <a:rPr lang="ar-DZ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حسب دليل التقييم </a:t>
            </a:r>
            <a:r>
              <a:rPr lang="fr-F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le guide d’évaluation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الذي وضِع تحت تصرف رؤساء الأقسام المكلفون بتقييم أداء مرؤوسيهم.</a:t>
            </a:r>
            <a:endParaRPr lang="fr-FR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28728" y="4248701"/>
            <a:ext cx="7215238" cy="144655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rtl="1"/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وعند تجميعنا </a:t>
            </a:r>
            <a:r>
              <a:rPr lang="ar-DZ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اختبارنا لكل </a:t>
            </a:r>
            <a:r>
              <a:rPr lang="ar-DZ" sz="20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المؤشرات ذات الدلالة القوية 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على متغيرات الفرضية ، فإننا نستنتج أن </a:t>
            </a:r>
            <a:r>
              <a:rPr lang="ar-DZ" sz="2000" b="1" u="sng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الفرضية الثانية 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التي نصها : " تعتمد برامج التدريب على نتائج عملية تقييم أداء الموارد البشرية في مؤسسة توزيع الكهرباء </a:t>
            </a:r>
            <a:r>
              <a:rPr lang="ar-DZ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الغاز </a:t>
            </a:r>
            <a:r>
              <a:rPr lang="ar-DZ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بالأغواط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" </a:t>
            </a:r>
            <a:r>
              <a:rPr lang="ar-DZ" sz="2400" b="1" u="sng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مرفوضة نسبيا</a:t>
            </a:r>
            <a:r>
              <a:rPr lang="ar-DZ" sz="2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ar-DZ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ً</a:t>
            </a:r>
            <a:endParaRPr lang="fr-FR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500166" y="2770527"/>
            <a:ext cx="7143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 بالتالي فإننا نقول أن </a:t>
            </a:r>
            <a:r>
              <a:rPr lang="ar-DZ" sz="20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برامج التدريب 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على مستوى مديرية توزيع الكهرباء </a:t>
            </a:r>
            <a:r>
              <a:rPr lang="ar-DZ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الغاز </a:t>
            </a:r>
            <a:r>
              <a:rPr lang="ar-DZ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بالأغواط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ar-DZ" sz="20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لا تعتمد إلى حد كبير على نتائج عملية تقييم أداء 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الموارد البشرية التابعة لها. </a:t>
            </a:r>
            <a:endParaRPr lang="fr-FR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282339"/>
            <a:ext cx="3429024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تحليل المعطيات الميدانية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983210" y="1214422"/>
            <a:ext cx="28905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rtl="1"/>
            <a:r>
              <a:rPr lang="ar-DZ" sz="2400" b="1" u="sng" dirty="0" smtClean="0"/>
              <a:t>3- </a:t>
            </a:r>
            <a:r>
              <a:rPr lang="ar-DZ" sz="2400" b="1" u="sng" dirty="0" err="1" smtClean="0"/>
              <a:t>إختبار</a:t>
            </a:r>
            <a:r>
              <a:rPr lang="ar-DZ" sz="2400" b="1" u="sng" dirty="0" smtClean="0"/>
              <a:t> الفرضية الثالثة </a:t>
            </a:r>
            <a:r>
              <a:rPr lang="ar-DZ" sz="2400" b="1" dirty="0" smtClean="0"/>
              <a:t>: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500166" y="1903389"/>
            <a:ext cx="72866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Low" rt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DZ" sz="2800" b="1" dirty="0" smtClean="0">
                <a:latin typeface="Arial" pitchFamily="34" charset="0"/>
                <a:cs typeface="Traditional Arabic" pitchFamily="2" charset="-78"/>
              </a:rPr>
              <a:t>نص الفرضية </a:t>
            </a:r>
            <a:r>
              <a:rPr lang="ar-DZ" sz="2800" dirty="0" smtClean="0">
                <a:solidFill>
                  <a:srgbClr val="7030A0"/>
                </a:solidFill>
                <a:latin typeface="Arial" pitchFamily="34" charset="0"/>
                <a:cs typeface="Traditional Arabic" pitchFamily="2" charset="-78"/>
              </a:rPr>
              <a:t>: ” </a:t>
            </a:r>
            <a:r>
              <a:rPr lang="ar-DZ" sz="2800" b="1" dirty="0" smtClean="0">
                <a:latin typeface="Arial" pitchFamily="34" charset="0"/>
                <a:cs typeface="Traditional Arabic" pitchFamily="2" charset="-78"/>
              </a:rPr>
              <a:t>تخضع </a:t>
            </a:r>
            <a:r>
              <a:rPr lang="ar-DZ" sz="2800" b="1" u="sng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عملية الترقية </a:t>
            </a:r>
            <a:r>
              <a:rPr lang="ar-DZ" sz="2800" b="1" u="sng" dirty="0" smtClean="0">
                <a:solidFill>
                  <a:schemeClr val="accent1"/>
                </a:solidFill>
                <a:latin typeface="Arial" pitchFamily="34" charset="0"/>
                <a:cs typeface="Traditional Arabic" pitchFamily="2" charset="-78"/>
              </a:rPr>
              <a:t>لنتائج تقييم أداء </a:t>
            </a:r>
            <a:r>
              <a:rPr lang="ar-DZ" sz="2800" b="1" dirty="0" smtClean="0">
                <a:latin typeface="Arial" pitchFamily="34" charset="0"/>
                <a:cs typeface="Traditional Arabic" pitchFamily="2" charset="-78"/>
              </a:rPr>
              <a:t>الموارد البشرية داخل مؤسسة توزيع الكهرباء </a:t>
            </a:r>
            <a:r>
              <a:rPr lang="ar-DZ" sz="2800" b="1" dirty="0" err="1" smtClean="0">
                <a:latin typeface="Arial" pitchFamily="34" charset="0"/>
                <a:cs typeface="Traditional Arabic" pitchFamily="2" charset="-78"/>
              </a:rPr>
              <a:t>و</a:t>
            </a:r>
            <a:r>
              <a:rPr lang="ar-DZ" sz="2800" b="1" dirty="0" smtClean="0">
                <a:latin typeface="Arial" pitchFamily="34" charset="0"/>
                <a:cs typeface="Traditional Arabic" pitchFamily="2" charset="-78"/>
              </a:rPr>
              <a:t> الغاز </a:t>
            </a:r>
            <a:r>
              <a:rPr lang="ar-DZ" sz="2800" b="1" dirty="0" err="1" smtClean="0">
                <a:latin typeface="Arial" pitchFamily="34" charset="0"/>
                <a:cs typeface="Traditional Arabic" pitchFamily="2" charset="-78"/>
              </a:rPr>
              <a:t>بالأغواط</a:t>
            </a:r>
            <a:r>
              <a:rPr lang="ar-DZ" sz="2800" b="1" dirty="0" smtClean="0">
                <a:latin typeface="Arial" pitchFamily="34" charset="0"/>
                <a:cs typeface="Traditional Arabic" pitchFamily="2" charset="-78"/>
              </a:rPr>
              <a:t>.“ </a:t>
            </a:r>
            <a:endParaRPr lang="fr-FR" sz="2800" b="1" dirty="0" smtClean="0">
              <a:latin typeface="Arial" pitchFamily="34" charset="0"/>
              <a:cs typeface="Traditional Arabic" pitchFamily="2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357290" y="2955193"/>
            <a:ext cx="75009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ar-DZ" sz="2400" dirty="0" smtClean="0"/>
              <a:t>بعد عملية تفريغ المعطيات في جداول بسيطة </a:t>
            </a:r>
            <a:r>
              <a:rPr lang="ar-DZ" sz="2400" dirty="0" err="1" smtClean="0"/>
              <a:t>و</a:t>
            </a:r>
            <a:r>
              <a:rPr lang="ar-DZ" sz="2400" dirty="0" smtClean="0"/>
              <a:t> أخرى مركبة </a:t>
            </a:r>
            <a:r>
              <a:rPr lang="ar-DZ" sz="2400" dirty="0" err="1" smtClean="0"/>
              <a:t>و</a:t>
            </a:r>
            <a:r>
              <a:rPr lang="ar-DZ" sz="2400" dirty="0" smtClean="0"/>
              <a:t> اختيار الجداول التي تحوي المؤشرات الأكثر دلالة ، جاءت الخطوة التالية : </a:t>
            </a:r>
            <a:endParaRPr lang="fr-FR" sz="2400" dirty="0" smtClean="0"/>
          </a:p>
        </p:txBody>
      </p:sp>
      <p:sp>
        <p:nvSpPr>
          <p:cNvPr id="13" name="Rectangle 12"/>
          <p:cNvSpPr/>
          <p:nvPr/>
        </p:nvSpPr>
        <p:spPr>
          <a:xfrm>
            <a:off x="1285852" y="3943183"/>
            <a:ext cx="75009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ar-DZ" sz="2400" dirty="0" smtClean="0"/>
              <a:t>قمنا بإعداد الجدول التالي  </a:t>
            </a:r>
            <a:r>
              <a:rPr lang="ar-DZ" sz="2400" dirty="0" err="1" smtClean="0"/>
              <a:t>و</a:t>
            </a:r>
            <a:r>
              <a:rPr lang="ar-DZ" sz="2400" dirty="0" smtClean="0"/>
              <a:t> الذي يوضح ارتباط المتغير المستقل المتمثل في " </a:t>
            </a:r>
            <a:r>
              <a:rPr lang="ar-DZ" sz="2400" dirty="0" err="1" smtClean="0">
                <a:solidFill>
                  <a:srgbClr val="C00000"/>
                </a:solidFill>
              </a:rPr>
              <a:t>الأقدمية</a:t>
            </a:r>
            <a:r>
              <a:rPr lang="ar-DZ" sz="2400" dirty="0" smtClean="0">
                <a:solidFill>
                  <a:srgbClr val="C00000"/>
                </a:solidFill>
              </a:rPr>
              <a:t> في المؤسسة</a:t>
            </a:r>
            <a:r>
              <a:rPr lang="ar-DZ" sz="2400" dirty="0" smtClean="0"/>
              <a:t>" بالمتغير التابع " </a:t>
            </a:r>
            <a:r>
              <a:rPr lang="ar-DZ" sz="2400" dirty="0" err="1" smtClean="0">
                <a:solidFill>
                  <a:srgbClr val="C00000"/>
                </a:solidFill>
              </a:rPr>
              <a:t>إستفادة</a:t>
            </a:r>
            <a:r>
              <a:rPr lang="ar-DZ" sz="2400" dirty="0" smtClean="0">
                <a:solidFill>
                  <a:srgbClr val="C00000"/>
                </a:solidFill>
              </a:rPr>
              <a:t> المبحوثين من الترقية "</a:t>
            </a:r>
            <a:r>
              <a:rPr lang="ar-DZ" sz="2400" dirty="0" smtClean="0"/>
              <a:t> ،    </a:t>
            </a:r>
            <a:r>
              <a:rPr lang="ar-DZ" sz="2400" dirty="0" err="1" smtClean="0"/>
              <a:t>و</a:t>
            </a:r>
            <a:r>
              <a:rPr lang="ar-DZ" sz="2400" dirty="0" smtClean="0"/>
              <a:t> الموضحة في الجدول : </a:t>
            </a:r>
            <a:endParaRPr lang="fr-FR" sz="2400" dirty="0" smtClean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928926" y="16353"/>
            <a:ext cx="3286148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خطة  البحث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071670" y="1142984"/>
            <a:ext cx="6357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DZ" sz="4000" dirty="0" smtClean="0">
                <a:latin typeface="Arial" pitchFamily="34" charset="0"/>
                <a:cs typeface="DecoType Naskh" pitchFamily="2" charset="-78"/>
              </a:rPr>
              <a:t> مقدمة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071670" y="2214554"/>
            <a:ext cx="6357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DZ" sz="4000" dirty="0" smtClean="0">
                <a:solidFill>
                  <a:srgbClr val="C00000"/>
                </a:solidFill>
                <a:latin typeface="Arial" pitchFamily="34" charset="0"/>
                <a:cs typeface="DecoType Naskh" pitchFamily="2" charset="-78"/>
              </a:rPr>
              <a:t>الفصل الأول : </a:t>
            </a:r>
            <a:r>
              <a:rPr lang="ar-DZ" sz="4000" dirty="0" smtClean="0">
                <a:latin typeface="Arial" pitchFamily="34" charset="0"/>
                <a:cs typeface="DecoType Naskh" pitchFamily="2" charset="-78"/>
              </a:rPr>
              <a:t>الإطار المنهجي للدراسة 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071670" y="3487167"/>
            <a:ext cx="6357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DZ" sz="4000" dirty="0" smtClean="0">
                <a:solidFill>
                  <a:srgbClr val="C00000"/>
                </a:solidFill>
                <a:latin typeface="Arial" pitchFamily="34" charset="0"/>
                <a:cs typeface="DecoType Naskh" pitchFamily="2" charset="-78"/>
              </a:rPr>
              <a:t>الفصل الثاني </a:t>
            </a:r>
            <a:r>
              <a:rPr lang="ar-DZ" sz="4000" dirty="0" smtClean="0">
                <a:latin typeface="Arial" pitchFamily="34" charset="0"/>
                <a:cs typeface="DecoType Naskh" pitchFamily="2" charset="-78"/>
              </a:rPr>
              <a:t>: إدارة الموارد البشرية 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2071670" y="4792816"/>
            <a:ext cx="6357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DZ" sz="4000" dirty="0" smtClean="0">
                <a:solidFill>
                  <a:srgbClr val="C00000"/>
                </a:solidFill>
                <a:latin typeface="Arial" pitchFamily="34" charset="0"/>
                <a:cs typeface="DecoType Naskh" pitchFamily="2" charset="-78"/>
              </a:rPr>
              <a:t>الفصل الثالث </a:t>
            </a:r>
            <a:r>
              <a:rPr lang="ar-DZ" sz="4000" dirty="0" smtClean="0">
                <a:latin typeface="Arial" pitchFamily="34" charset="0"/>
                <a:cs typeface="DecoType Naskh" pitchFamily="2" charset="-78"/>
              </a:rPr>
              <a:t>: تنمية الموارد البشرية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142852"/>
            <a:ext cx="3429024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تحليل المعطيات الميدانية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graphicFrame>
        <p:nvGraphicFramePr>
          <p:cNvPr id="15" name="Tableau 14"/>
          <p:cNvGraphicFramePr>
            <a:graphicFrameLocks noGrp="1"/>
          </p:cNvGraphicFramePr>
          <p:nvPr/>
        </p:nvGraphicFramePr>
        <p:xfrm>
          <a:off x="1428728" y="1571612"/>
          <a:ext cx="6929484" cy="346593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979929"/>
                <a:gridCol w="877458"/>
                <a:gridCol w="741169"/>
                <a:gridCol w="866185"/>
                <a:gridCol w="734943"/>
                <a:gridCol w="853061"/>
                <a:gridCol w="756818"/>
                <a:gridCol w="1119921"/>
              </a:tblGrid>
              <a:tr h="379535">
                <a:tc rowSpan="2">
                  <a:txBody>
                    <a:bodyPr/>
                    <a:lstStyle/>
                    <a:p>
                      <a:pPr algn="ctr"/>
                      <a:endParaRPr lang="ar-DZ" dirty="0" smtClean="0"/>
                    </a:p>
                    <a:p>
                      <a:pPr algn="ctr"/>
                      <a:r>
                        <a:rPr lang="ar-DZ" dirty="0" smtClean="0"/>
                        <a:t>المجموع</a:t>
                      </a:r>
                    </a:p>
                    <a:p>
                      <a:pPr algn="ctr"/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ar-DZ" dirty="0" smtClean="0"/>
                        <a:t>مرتان</a:t>
                      </a:r>
                      <a:r>
                        <a:rPr lang="ar-DZ" baseline="0" dirty="0" smtClean="0"/>
                        <a:t> فأكثر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ar-DZ" dirty="0" smtClean="0"/>
                        <a:t>مرة واحدة 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ar-DZ" dirty="0" smtClean="0"/>
                        <a:t>و</a:t>
                      </a:r>
                      <a:r>
                        <a:rPr lang="ar-DZ" baseline="0" dirty="0" smtClean="0"/>
                        <a:t> لا مرة 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ar-DZ" dirty="0" smtClean="0"/>
                        <a:t>الاستفادة من الترقية</a:t>
                      </a:r>
                    </a:p>
                    <a:p>
                      <a:endParaRPr lang="ar-DZ" dirty="0" smtClean="0"/>
                    </a:p>
                    <a:p>
                      <a:pPr algn="r" rtl="1"/>
                      <a:r>
                        <a:rPr lang="ar-DZ" dirty="0" err="1" smtClean="0"/>
                        <a:t>الأقدمية</a:t>
                      </a:r>
                      <a:r>
                        <a:rPr lang="ar-DZ" dirty="0" smtClean="0"/>
                        <a:t> </a:t>
                      </a:r>
                      <a:endParaRPr lang="fr-FR" dirty="0"/>
                    </a:p>
                  </a:txBody>
                  <a:tcPr/>
                </a:tc>
              </a:tr>
              <a:tr h="595076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%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DZ" dirty="0" smtClean="0"/>
                        <a:t>ك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%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DZ" dirty="0" smtClean="0"/>
                        <a:t>ك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%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DZ" dirty="0" smtClean="0"/>
                        <a:t>ك </a:t>
                      </a:r>
                      <a:endParaRPr lang="fr-FR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9535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45</a:t>
                      </a:r>
                      <a:endParaRPr lang="fr-FR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fr-FR" sz="1400" kern="1200" dirty="0" smtClean="0"/>
                        <a:t>4,44 %</a:t>
                      </a:r>
                      <a:endParaRPr kumimoji="0" lang="fr-FR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fr-FR" sz="1400" kern="1200" dirty="0" smtClean="0"/>
                        <a:t>31,11 %</a:t>
                      </a:r>
                      <a:endParaRPr kumimoji="0" lang="fr-FR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64,45 %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29</a:t>
                      </a:r>
                      <a:endParaRPr lang="fr-FR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DZ" dirty="0" smtClean="0"/>
                        <a:t>أقل</a:t>
                      </a:r>
                      <a:r>
                        <a:rPr lang="ar-DZ" baseline="0" dirty="0" smtClean="0"/>
                        <a:t> من 05</a:t>
                      </a:r>
                      <a:endParaRPr lang="fr-FR" dirty="0"/>
                    </a:p>
                  </a:txBody>
                  <a:tcPr/>
                </a:tc>
              </a:tr>
              <a:tr h="379535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fr-FR" sz="1400" kern="1200" dirty="0" smtClean="0"/>
                        <a:t>5 %</a:t>
                      </a:r>
                      <a:endParaRPr kumimoji="0" lang="fr-FR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fr-FR" sz="1400" kern="1200" dirty="0" smtClean="0"/>
                        <a:t>75 %</a:t>
                      </a:r>
                      <a:endParaRPr kumimoji="0" lang="fr-FR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20 %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DZ" dirty="0" smtClean="0"/>
                        <a:t>05-10</a:t>
                      </a:r>
                      <a:endParaRPr lang="fr-FR" dirty="0"/>
                    </a:p>
                  </a:txBody>
                  <a:tcPr/>
                </a:tc>
              </a:tr>
              <a:tr h="379535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09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fr-FR" sz="1400" kern="1200" dirty="0" smtClean="0"/>
                        <a:t>11,11 %</a:t>
                      </a:r>
                      <a:endParaRPr kumimoji="0" lang="fr-FR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fr-FR" sz="1400" kern="1200" dirty="0" smtClean="0"/>
                        <a:t>55,56 %</a:t>
                      </a:r>
                      <a:endParaRPr kumimoji="0" lang="fr-FR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05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33,33 %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DZ" dirty="0" smtClean="0"/>
                        <a:t>11-15</a:t>
                      </a:r>
                      <a:endParaRPr lang="fr-FR" dirty="0"/>
                    </a:p>
                  </a:txBody>
                  <a:tcPr/>
                </a:tc>
              </a:tr>
              <a:tr h="379535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20</a:t>
                      </a:r>
                      <a:endParaRPr lang="fr-FR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fr-FR" sz="1400" kern="1200" dirty="0" smtClean="0"/>
                        <a:t>10 %</a:t>
                      </a:r>
                      <a:endParaRPr kumimoji="0" lang="fr-FR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fr-FR" sz="1400" kern="1200" dirty="0" smtClean="0"/>
                        <a:t>80 %</a:t>
                      </a:r>
                      <a:endParaRPr kumimoji="0" lang="fr-FR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10 %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DZ" dirty="0" smtClean="0"/>
                        <a:t>16-20</a:t>
                      </a:r>
                      <a:endParaRPr lang="fr-FR" dirty="0"/>
                    </a:p>
                  </a:txBody>
                  <a:tcPr/>
                </a:tc>
              </a:tr>
              <a:tr h="379535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32</a:t>
                      </a:r>
                      <a:endParaRPr lang="fr-FR" b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fr-FR" sz="1400" kern="1200" dirty="0" smtClean="0"/>
                        <a:t>34,38 %</a:t>
                      </a:r>
                      <a:endParaRPr kumimoji="0" lang="fr-FR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fr-FR" sz="1400" kern="1200" dirty="0" smtClean="0"/>
                        <a:t>56,25 %</a:t>
                      </a:r>
                      <a:endParaRPr kumimoji="0" lang="fr-FR" sz="14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18</a:t>
                      </a:r>
                      <a:endParaRPr lang="fr-FR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smtClean="0"/>
                        <a:t>9,37 %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03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DZ" dirty="0" smtClean="0"/>
                        <a:t>أكثر من 20 </a:t>
                      </a:r>
                      <a:endParaRPr lang="fr-FR" dirty="0"/>
                    </a:p>
                  </a:txBody>
                  <a:tcPr/>
                </a:tc>
              </a:tr>
              <a:tr h="379535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126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fr-FR" sz="1400" kern="1200" dirty="0" smtClean="0"/>
                        <a:t>13,49 %</a:t>
                      </a:r>
                      <a:endParaRPr kumimoji="0" lang="fr-FR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17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0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fr-FR" sz="1400" kern="1200" dirty="0" smtClean="0"/>
                        <a:t>53,97 %</a:t>
                      </a:r>
                      <a:endParaRPr kumimoji="0" lang="fr-FR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68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400" dirty="0" smtClean="0"/>
                        <a:t>32,54 %</a:t>
                      </a:r>
                      <a:endParaRPr lang="fr-FR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41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DZ" dirty="0" smtClean="0"/>
                        <a:t>المجموع</a:t>
                      </a:r>
                      <a:endParaRPr lang="fr-FR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2707" name="Rectangle 3"/>
          <p:cNvSpPr>
            <a:spLocks noChangeArrowheads="1"/>
          </p:cNvSpPr>
          <p:nvPr/>
        </p:nvSpPr>
        <p:spPr bwMode="auto">
          <a:xfrm>
            <a:off x="3000364" y="1071546"/>
            <a:ext cx="4047903" cy="33855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47700" algn="r"/>
              </a:tabLst>
            </a:pPr>
            <a:r>
              <a:rPr kumimoji="0" lang="ar-SA" sz="16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implifiedArabic"/>
                <a:ea typeface="Calibri" pitchFamily="34" charset="0"/>
                <a:cs typeface="Arabic Transparent" pitchFamily="2" charset="-78"/>
              </a:rPr>
              <a:t>جدول يبين علاقة </a:t>
            </a:r>
            <a:r>
              <a:rPr kumimoji="0" lang="ar-SA" sz="16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implifiedArabic"/>
                <a:ea typeface="Calibri" pitchFamily="34" charset="0"/>
                <a:cs typeface="Arabic Transparent" pitchFamily="2" charset="-78"/>
              </a:rPr>
              <a:t>أقدمية</a:t>
            </a:r>
            <a:r>
              <a:rPr kumimoji="0" lang="ar-SA" sz="16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implifiedArabic"/>
                <a:ea typeface="Calibri" pitchFamily="34" charset="0"/>
                <a:cs typeface="Arabic Transparent" pitchFamily="2" charset="-78"/>
              </a:rPr>
              <a:t> المبحوثين باستفادتهم من الترقية</a:t>
            </a:r>
            <a:endParaRPr kumimoji="0" lang="ar-SA" sz="16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abic Transparent" pitchFamily="2" charset="-78"/>
            </a:endParaRPr>
          </a:p>
        </p:txBody>
      </p:sp>
      <p:cxnSp>
        <p:nvCxnSpPr>
          <p:cNvPr id="7" name="Connecteur droit 6"/>
          <p:cNvCxnSpPr/>
          <p:nvPr/>
        </p:nvCxnSpPr>
        <p:spPr>
          <a:xfrm flipV="1">
            <a:off x="7215206" y="1714488"/>
            <a:ext cx="1143008" cy="1071570"/>
          </a:xfrm>
          <a:prstGeom prst="lin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214446" y="5143512"/>
            <a:ext cx="76438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تبين القراءة الأولية لمعطيات الجدول أن هناك علاقة بين عدد سنوات الخدمة التي قضاها العمال في المؤسسة </a:t>
            </a:r>
            <a:r>
              <a:rPr lang="ar-DZ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بين استفادتهم من إجراءات الترقية ، حيث نستخلص –عن طريق الملاحظة البسيطة للقيم الإحصائية للجدول- أنه </a:t>
            </a:r>
            <a:r>
              <a:rPr lang="ar-DZ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هناك تناسب طردي بين عدد سنوات الخبرة </a:t>
            </a:r>
            <a:r>
              <a:rPr lang="ar-DZ" b="1" u="sng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الاستفادة من الترقية السنوية 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، </a:t>
            </a:r>
            <a:r>
              <a:rPr lang="ar-DZ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هو ما قمنا بقياسه عدديا </a:t>
            </a:r>
            <a:r>
              <a:rPr lang="ar-DZ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ً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عن طريق الأدوات الإحصائية  المناسبة  ، كمعامل </a:t>
            </a:r>
            <a:r>
              <a:rPr lang="ar-DZ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كيدو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fr-F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Symbol"/>
              </a:rPr>
              <a:t></a:t>
            </a:r>
            <a:r>
              <a:rPr lang="fr-FR" b="1" baseline="30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و حساب معامل الارتباط . </a:t>
            </a:r>
            <a:endParaRPr lang="fr-FR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142852"/>
            <a:ext cx="3429024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تحليل المعطيات الميدانية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-214346" y="913139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DZ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و لتمكيننا من حساب معامل </a:t>
            </a:r>
            <a:r>
              <a:rPr kumimoji="0" lang="ar-DZ" sz="20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كيدو</a:t>
            </a:r>
            <a:r>
              <a:rPr kumimoji="0" lang="ar-DZ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، أتبعنا الخطوات التالية : </a:t>
            </a:r>
            <a:endParaRPr kumimoji="0" lang="fr-FR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-214346" y="1285860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أ) </a:t>
            </a:r>
            <a:r>
              <a:rPr kumimoji="0" lang="ar-DZ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صياغة الفرضية الصفرية ، التي مفادها :</a:t>
            </a:r>
            <a:endParaRPr kumimoji="0" lang="fr-FR" sz="20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H</a:t>
            </a:r>
            <a:r>
              <a:rPr kumimoji="0" lang="fr-FR" sz="2000" b="1" i="0" u="none" strike="noStrike" normalizeH="0" baseline="-30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0 </a:t>
            </a:r>
            <a:r>
              <a:rPr kumimoji="0" lang="ar-DZ" sz="2000" b="1" i="0" u="none" strike="noStrike" normalizeH="0" baseline="-30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= </a:t>
            </a:r>
            <a:r>
              <a:rPr kumimoji="0" lang="ar-DZ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" </a:t>
            </a:r>
            <a:r>
              <a:rPr kumimoji="0" lang="ar-DZ" sz="20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لا يوجد </a:t>
            </a:r>
            <a:r>
              <a:rPr kumimoji="0" lang="ar-DZ" sz="2000" b="1" i="0" u="none" strike="noStrike" normalizeH="0" baseline="0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إرتباط</a:t>
            </a:r>
            <a:r>
              <a:rPr kumimoji="0" lang="ar-DZ" sz="20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ذو دلالة إحصائية بين</a:t>
            </a:r>
            <a:r>
              <a:rPr kumimoji="0" lang="fr-FR" sz="20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</a:t>
            </a:r>
            <a:r>
              <a:rPr kumimoji="0" lang="ar-DZ" sz="20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</a:t>
            </a:r>
            <a:r>
              <a:rPr kumimoji="0" lang="ar-DZ" sz="2000" b="1" i="0" u="sng" strike="noStrike" normalizeH="0" baseline="0" dirty="0" err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أقدمية</a:t>
            </a:r>
            <a:r>
              <a:rPr kumimoji="0" lang="ar-DZ" sz="2000" b="1" i="0" u="sng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المرؤوسين في المؤسسة </a:t>
            </a:r>
            <a:r>
              <a:rPr kumimoji="0" lang="fr-FR" sz="2000" b="1" i="0" u="sng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</a:t>
            </a:r>
            <a:r>
              <a:rPr kumimoji="0" lang="ar-DZ" sz="20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و </a:t>
            </a:r>
            <a:r>
              <a:rPr kumimoji="0" lang="ar-DZ" sz="2000" b="1" i="0" u="sng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استفادتهم</a:t>
            </a:r>
            <a:endParaRPr kumimoji="0" lang="fr-FR" sz="2000" b="1" i="0" u="sng" strike="noStrike" normalizeH="0" baseline="0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Calibri" pitchFamily="34" charset="0"/>
              <a:cs typeface="Arabic Transparent" pitchFamily="2" charset="-78"/>
            </a:endParaRPr>
          </a:p>
          <a:p>
            <a:pPr marL="0" marR="0" lvl="0" indent="0" algn="just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DZ" sz="2000" b="1" i="0" u="sng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من الترقية</a:t>
            </a:r>
            <a:r>
              <a:rPr kumimoji="0" lang="ar-DZ" sz="20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".</a:t>
            </a:r>
            <a:endParaRPr kumimoji="0" lang="ar-DZ" sz="2000" b="1" i="0" u="none" strike="noStrike" normalizeH="0" baseline="0" dirty="0" smtClean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330888" y="2357430"/>
            <a:ext cx="75521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ب) حساب التكرارات المشاهدة  </a:t>
            </a:r>
            <a:r>
              <a:rPr lang="ar-SA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(</a:t>
            </a:r>
            <a:r>
              <a:rPr lang="fr-FR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Oi</a:t>
            </a:r>
            <a:r>
              <a:rPr lang="ar-SA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)  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:</a:t>
            </a:r>
            <a:endParaRPr lang="fr-FR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Calibri" pitchFamily="34" charset="0"/>
              <a:cs typeface="Arabic Transparent" pitchFamily="2" charset="-78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جدول يبين التكرارات المشاهدة (</a:t>
            </a:r>
            <a:r>
              <a:rPr lang="fr-FR" b="1" u="sng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Oi</a:t>
            </a:r>
            <a:r>
              <a:rPr lang="ar-SA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)  للعلاقة بين </a:t>
            </a:r>
            <a:r>
              <a:rPr lang="ar-SA" b="1" u="sng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أقدمية</a:t>
            </a:r>
            <a:r>
              <a:rPr lang="ar-SA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المبحوثين </a:t>
            </a:r>
            <a:r>
              <a:rPr lang="ar-SA" b="1" u="sng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و</a:t>
            </a:r>
            <a:r>
              <a:rPr lang="ar-SA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استفادتهم من الترقية</a:t>
            </a:r>
          </a:p>
        </p:txBody>
      </p:sp>
      <p:graphicFrame>
        <p:nvGraphicFramePr>
          <p:cNvPr id="10" name="Tableau 9"/>
          <p:cNvGraphicFramePr>
            <a:graphicFrameLocks noGrp="1"/>
          </p:cNvGraphicFramePr>
          <p:nvPr/>
        </p:nvGraphicFramePr>
        <p:xfrm>
          <a:off x="1857356" y="3143249"/>
          <a:ext cx="6786610" cy="3162344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tableStyleId>{8A107856-5554-42FB-B03E-39F5DBC370BA}</a:tableStyleId>
              </a:tblPr>
              <a:tblGrid>
                <a:gridCol w="1143008"/>
                <a:gridCol w="1428760"/>
                <a:gridCol w="1285884"/>
                <a:gridCol w="1285884"/>
                <a:gridCol w="1643074"/>
              </a:tblGrid>
              <a:tr h="346689">
                <a:tc rowSpan="2">
                  <a:txBody>
                    <a:bodyPr/>
                    <a:lstStyle/>
                    <a:p>
                      <a:pPr algn="ctr"/>
                      <a:r>
                        <a:rPr kumimoji="0" lang="ar-SA" sz="1800" kern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المجموع</a:t>
                      </a:r>
                      <a:endParaRPr lang="fr-FR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ar-SA" sz="1800" kern="1200" dirty="0" smtClean="0"/>
                        <a:t>عدد مرات الاستفادة من الترقية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ar-SA" sz="1800" kern="1200" dirty="0" err="1" smtClean="0"/>
                        <a:t>الأقدمية</a:t>
                      </a:r>
                      <a:r>
                        <a:rPr kumimoji="0" lang="ar-SA" sz="1800" kern="1200" dirty="0" smtClean="0"/>
                        <a:t>  في المؤسسة</a:t>
                      </a:r>
                      <a:endParaRPr lang="fr-FR" dirty="0"/>
                    </a:p>
                  </a:txBody>
                  <a:tcPr/>
                </a:tc>
              </a:tr>
              <a:tr h="399512"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192088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/>
                        <a:t>مرتان فأكثر</a:t>
                      </a:r>
                      <a:endParaRPr lang="fr-FR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192088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/>
                        <a:t>مرة واحدة</a:t>
                      </a:r>
                      <a:endParaRPr lang="fr-FR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192088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b="1" dirty="0"/>
                        <a:t>ولا مرة</a:t>
                      </a:r>
                      <a:endParaRPr lang="fr-FR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99512"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45</a:t>
                      </a:r>
                      <a:endParaRPr lang="fr-FR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000" dirty="0"/>
                        <a:t>02</a:t>
                      </a:r>
                      <a:endParaRPr lang="fr-FR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000"/>
                        <a:t>14</a:t>
                      </a:r>
                      <a:endParaRPr lang="fr-FR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DZ" sz="2000"/>
                        <a:t>29</a:t>
                      </a:r>
                      <a:endParaRPr lang="fr-FR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dirty="0"/>
                        <a:t>أقل من 05</a:t>
                      </a:r>
                      <a:endParaRPr lang="fr-FR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99512"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</a:t>
                      </a:r>
                      <a:endParaRPr lang="fr-FR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000"/>
                        <a:t>01</a:t>
                      </a:r>
                      <a:endParaRPr lang="fr-FR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000"/>
                        <a:t>15</a:t>
                      </a:r>
                      <a:endParaRPr lang="fr-FR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DZ" sz="2000" dirty="0"/>
                        <a:t>04</a:t>
                      </a:r>
                      <a:endParaRPr lang="fr-FR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dirty="0"/>
                        <a:t>05-10</a:t>
                      </a:r>
                      <a:endParaRPr lang="fr-FR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99512"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09</a:t>
                      </a:r>
                      <a:endParaRPr lang="fr-FR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000"/>
                        <a:t>01</a:t>
                      </a:r>
                      <a:endParaRPr lang="fr-FR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000"/>
                        <a:t>05</a:t>
                      </a:r>
                      <a:endParaRPr lang="fr-FR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DZ" sz="2000" dirty="0"/>
                        <a:t>03</a:t>
                      </a:r>
                      <a:endParaRPr lang="fr-FR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dirty="0"/>
                        <a:t>11-15</a:t>
                      </a:r>
                      <a:endParaRPr lang="fr-FR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99512"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20</a:t>
                      </a:r>
                      <a:endParaRPr lang="fr-FR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000"/>
                        <a:t>02</a:t>
                      </a:r>
                      <a:endParaRPr lang="fr-FR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000"/>
                        <a:t>16</a:t>
                      </a:r>
                      <a:endParaRPr lang="fr-FR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DZ" sz="2000" dirty="0"/>
                        <a:t>02</a:t>
                      </a:r>
                      <a:endParaRPr lang="fr-FR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dirty="0"/>
                        <a:t>16-20</a:t>
                      </a:r>
                      <a:endParaRPr lang="fr-FR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99512"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32</a:t>
                      </a:r>
                      <a:endParaRPr lang="fr-FR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000"/>
                        <a:t>11</a:t>
                      </a:r>
                      <a:endParaRPr lang="fr-FR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000"/>
                        <a:t>18</a:t>
                      </a:r>
                      <a:endParaRPr lang="fr-FR" sz="20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DZ" sz="2000" dirty="0"/>
                        <a:t>03</a:t>
                      </a:r>
                      <a:endParaRPr lang="fr-FR" sz="20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800" dirty="0"/>
                        <a:t>أكثر من 20</a:t>
                      </a:r>
                      <a:endParaRPr lang="fr-FR" sz="18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99512"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126</a:t>
                      </a:r>
                      <a:endParaRPr lang="fr-FR" sz="2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17</a:t>
                      </a:r>
                      <a:endParaRPr lang="fr-FR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ar-DZ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68</a:t>
                      </a:r>
                      <a:endParaRPr lang="fr-FR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DZ" sz="20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41</a:t>
                      </a:r>
                      <a:endParaRPr lang="fr-FR" sz="20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DZ" sz="18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المجموع</a:t>
                      </a:r>
                      <a:endParaRPr lang="fr-FR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142852"/>
            <a:ext cx="3429024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تحليل المعطيات الميدانية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947196" y="1071546"/>
            <a:ext cx="696229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ج) حساب التكرارات المتوقعة  </a:t>
            </a:r>
            <a:r>
              <a:rPr lang="ar-SA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(</a:t>
            </a:r>
            <a:r>
              <a:rPr lang="fr-F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Ci</a:t>
            </a:r>
            <a:r>
              <a:rPr lang="ar-SA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)  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:</a:t>
            </a:r>
            <a:endParaRPr lang="fr-FR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Calibri" pitchFamily="34" charset="0"/>
              <a:cs typeface="Arabic Transparent" pitchFamily="2" charset="-78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جدول يبين التكرارات </a:t>
            </a:r>
            <a:r>
              <a:rPr lang="ar-SA" b="1" u="sng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ال</a:t>
            </a:r>
            <a:r>
              <a:rPr lang="ar-DZ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متوقعة</a:t>
            </a:r>
            <a:r>
              <a:rPr lang="ar-SA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(</a:t>
            </a:r>
            <a:r>
              <a:rPr lang="fr-FR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Ci</a:t>
            </a:r>
            <a:r>
              <a:rPr lang="ar-SA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)  للعلاقة بين </a:t>
            </a:r>
            <a:r>
              <a:rPr lang="ar-SA" b="1" u="sng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أقدمية</a:t>
            </a:r>
            <a:r>
              <a:rPr lang="ar-SA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المبحوثين </a:t>
            </a:r>
            <a:r>
              <a:rPr lang="ar-SA" b="1" u="sng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و</a:t>
            </a:r>
            <a:r>
              <a:rPr lang="ar-SA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استفادتهم من الترقية</a:t>
            </a:r>
          </a:p>
        </p:txBody>
      </p:sp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1785918" y="2143116"/>
          <a:ext cx="6453190" cy="259588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1285605"/>
                <a:gridCol w="1663725"/>
                <a:gridCol w="1694140"/>
                <a:gridCol w="1809720"/>
              </a:tblGrid>
              <a:tr h="370840">
                <a:tc gridSpan="3">
                  <a:txBody>
                    <a:bodyPr/>
                    <a:lstStyle/>
                    <a:p>
                      <a:pPr algn="ctr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عدد مرات الاستفادة من الترقية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0" lang="ar-SA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الأقدمية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في المؤسسة</a:t>
                      </a:r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مرتان فأكثر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مرة واحدة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ولا مرة</a:t>
                      </a:r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457200" indent="-14288" algn="r" rtl="1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fr-FR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6,07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73025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fr-FR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24,28</a:t>
                      </a:r>
                      <a:endParaRPr kumimoji="0" lang="fr-FR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14,64</a:t>
                      </a:r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>
                          <a:latin typeface="SimplifiedArabic"/>
                          <a:ea typeface="Calibri"/>
                          <a:cs typeface="Arabic Transparent"/>
                        </a:rPr>
                        <a:t>أقل من 05</a:t>
                      </a:r>
                      <a:endParaRPr lang="fr-FR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7200" indent="-14288" algn="r" rtl="1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fr-FR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2,70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73025" algn="r" rtl="1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fr-FR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10,79</a:t>
                      </a:r>
                      <a:endParaRPr kumimoji="0" lang="fr-FR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6,51</a:t>
                      </a:r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dirty="0" smtClean="0">
                          <a:latin typeface="SimplifiedArabic"/>
                          <a:ea typeface="Calibri"/>
                          <a:cs typeface="Arabic Transparent"/>
                        </a:rPr>
                        <a:t>05-</a:t>
                      </a:r>
                      <a:r>
                        <a:rPr lang="fr-FR" sz="1600" dirty="0" smtClean="0">
                          <a:latin typeface="SimplifiedArabic"/>
                          <a:ea typeface="Calibri"/>
                          <a:cs typeface="Arabic Transparent"/>
                        </a:rPr>
                        <a:t> </a:t>
                      </a:r>
                      <a:r>
                        <a:rPr lang="ar-SA" sz="1600" dirty="0" smtClean="0">
                          <a:latin typeface="SimplifiedArabic"/>
                          <a:ea typeface="Calibri"/>
                          <a:cs typeface="Arabic Transparent"/>
                        </a:rPr>
                        <a:t>10</a:t>
                      </a:r>
                      <a:r>
                        <a:rPr lang="fr-FR" sz="1600" dirty="0" smtClean="0">
                          <a:latin typeface="SimplifiedArabic"/>
                          <a:ea typeface="Calibri"/>
                          <a:cs typeface="Arabic Transparent"/>
                        </a:rPr>
                        <a:t> </a:t>
                      </a:r>
                      <a:endParaRPr lang="fr-FR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7200" indent="-14288" algn="r" rtl="1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fr-FR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1,21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73025" algn="r" rtl="1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fr-FR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4,86</a:t>
                      </a:r>
                      <a:endParaRPr kumimoji="0" lang="fr-FR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2,93</a:t>
                      </a:r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dirty="0" smtClean="0">
                          <a:latin typeface="SimplifiedArabic"/>
                          <a:ea typeface="Calibri"/>
                          <a:cs typeface="Arabic Transparent"/>
                        </a:rPr>
                        <a:t>11-15</a:t>
                      </a:r>
                      <a:endParaRPr lang="fr-FR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7200" indent="-14288" algn="r" rtl="1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fr-FR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2,70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73025" algn="r" rtl="1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fr-FR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10,79</a:t>
                      </a:r>
                      <a:endParaRPr kumimoji="0" lang="fr-FR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6,51</a:t>
                      </a:r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>
                          <a:latin typeface="SimplifiedArabic"/>
                          <a:ea typeface="Calibri"/>
                          <a:cs typeface="Arabic Transparent"/>
                        </a:rPr>
                        <a:t>16-20</a:t>
                      </a:r>
                      <a:endParaRPr lang="fr-FR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457200" indent="-14288" algn="r" rtl="1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fr-FR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4,32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73025" algn="r" rtl="1" eaLnBrk="1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fr-FR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17,27</a:t>
                      </a:r>
                      <a:endParaRPr kumimoji="0" lang="fr-FR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10,41</a:t>
                      </a:r>
                      <a:endParaRPr lang="fr-FR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ar-SA" sz="1600" dirty="0">
                          <a:latin typeface="SimplifiedArabic"/>
                          <a:ea typeface="Calibri"/>
                          <a:cs typeface="Arabic Transparent"/>
                        </a:rPr>
                        <a:t>أكثر من 20</a:t>
                      </a:r>
                      <a:endParaRPr lang="fr-FR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826742" y="4857760"/>
            <a:ext cx="31357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r" rtl="1" fontAlgn="base">
              <a:spcBef>
                <a:spcPct val="0"/>
              </a:spcBef>
              <a:spcAft>
                <a:spcPct val="0"/>
              </a:spcAft>
            </a:pP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د) حساب </a:t>
            </a:r>
            <a:r>
              <a:rPr lang="fr-FR" b="1" dirty="0" smtClean="0">
                <a:solidFill>
                  <a:srgbClr val="002060"/>
                </a:solidFill>
                <a:sym typeface="Symbol"/>
              </a:rPr>
              <a:t></a:t>
            </a:r>
            <a:r>
              <a:rPr lang="fr-FR" b="1" baseline="30000" dirty="0" smtClean="0">
                <a:solidFill>
                  <a:srgbClr val="002060"/>
                </a:solidFill>
              </a:rPr>
              <a:t>2</a:t>
            </a:r>
            <a:r>
              <a:rPr lang="fr-F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المشاهدة أو المحسوبة :</a:t>
            </a:r>
            <a:endParaRPr lang="fr-FR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Calibri" pitchFamily="34" charset="0"/>
              <a:cs typeface="Arabic Transparent" pitchFamily="2" charset="-78"/>
            </a:endParaRPr>
          </a:p>
        </p:txBody>
      </p:sp>
      <p:sp>
        <p:nvSpPr>
          <p:cNvPr id="1027" name="AutoShape 3"/>
          <p:cNvSpPr>
            <a:spLocks noChangeShapeType="1"/>
          </p:cNvSpPr>
          <p:nvPr/>
        </p:nvSpPr>
        <p:spPr bwMode="auto">
          <a:xfrm>
            <a:off x="1714480" y="5857892"/>
            <a:ext cx="96202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28" name="AutoShape 4"/>
          <p:cNvSpPr>
            <a:spLocks noChangeShapeType="1"/>
          </p:cNvSpPr>
          <p:nvPr/>
        </p:nvSpPr>
        <p:spPr bwMode="auto">
          <a:xfrm>
            <a:off x="3500430" y="5929330"/>
            <a:ext cx="79057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29" name="AutoShape 5"/>
          <p:cNvSpPr>
            <a:spLocks noChangeShapeType="1"/>
          </p:cNvSpPr>
          <p:nvPr/>
        </p:nvSpPr>
        <p:spPr bwMode="auto">
          <a:xfrm>
            <a:off x="4643438" y="5929330"/>
            <a:ext cx="63817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30" name="AutoShape 6"/>
          <p:cNvSpPr>
            <a:spLocks noChangeShapeType="1"/>
          </p:cNvSpPr>
          <p:nvPr/>
        </p:nvSpPr>
        <p:spPr bwMode="auto">
          <a:xfrm>
            <a:off x="5929322" y="5929330"/>
            <a:ext cx="63817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71472" y="5429264"/>
            <a:ext cx="6643734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          </a:t>
            </a:r>
            <a:r>
              <a:rPr kumimoji="0" lang="ar-DZ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      </a:t>
            </a: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 </a:t>
            </a: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</a:t>
            </a: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 (</a:t>
            </a:r>
            <a:r>
              <a:rPr kumimoji="0" lang="fr-FR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O</a:t>
            </a:r>
            <a:r>
              <a:rPr kumimoji="0" lang="fr-FR" sz="1400" b="0" i="0" u="none" strike="noStrike" cap="none" normalizeH="0" baseline="-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i</a:t>
            </a: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–C</a:t>
            </a:r>
            <a:r>
              <a:rPr kumimoji="0" lang="fr-FR" sz="1400" b="0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i</a:t>
            </a: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)</a:t>
            </a:r>
            <a:r>
              <a:rPr kumimoji="0" lang="fr-FR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2  </a:t>
            </a: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      </a:t>
            </a:r>
            <a:r>
              <a:rPr kumimoji="0" lang="ar-D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     </a:t>
            </a: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   (29-14,64)</a:t>
            </a:r>
            <a:r>
              <a:rPr kumimoji="0" lang="fr-FR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2</a:t>
            </a: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    (14-24,28 )</a:t>
            </a:r>
            <a:r>
              <a:rPr kumimoji="0" lang="fr-FR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2 </a:t>
            </a: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           (11-4,32)</a:t>
            </a:r>
            <a:r>
              <a:rPr kumimoji="0" lang="fr-FR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2</a:t>
            </a:r>
            <a:endParaRPr kumimoji="0" lang="fr-FR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DZ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</a:t>
            </a:r>
            <a:r>
              <a:rPr kumimoji="0" lang="fr-FR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    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857224" y="5763300"/>
            <a:ext cx="69294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    </a:t>
            </a:r>
            <a:r>
              <a:rPr kumimoji="0" lang="fr-FR" sz="1400" b="1" i="0" u="none" strike="noStrike" cap="none" normalizeH="0" baseline="3000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2</a:t>
            </a: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=  </a:t>
            </a:r>
            <a:r>
              <a:rPr kumimoji="0" lang="fr-FR" sz="1400" b="1" i="0" u="none" strike="noStrike" cap="none" normalizeH="0" baseline="3000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                            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                 =                       +                      +……+                            =     39,474</a:t>
            </a:r>
            <a:endParaRPr kumimoji="0" lang="fr-FR" sz="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alibri" pitchFamily="34" charset="0"/>
              <a:cs typeface="Arial" pitchFamily="34" charset="0"/>
              <a:sym typeface="Symbol" pitchFamily="18" charset="2"/>
            </a:endParaRPr>
          </a:p>
          <a:p>
            <a:pPr marL="0" marR="0" lvl="0" indent="0" algn="justLow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                         </a:t>
            </a: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C</a:t>
            </a:r>
            <a:r>
              <a:rPr kumimoji="0" lang="fr-FR" sz="14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i                                                   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14,64             24,28                           4,32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142852"/>
            <a:ext cx="3429024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تحليل المعطيات الميدانية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24531" y="1071546"/>
            <a:ext cx="24849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ar-DZ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ه) حساب درجة الحرية </a:t>
            </a:r>
            <a:r>
              <a:rPr lang="fr-FR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d(f) </a:t>
            </a:r>
            <a:r>
              <a:rPr lang="ar-DZ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:</a:t>
            </a:r>
            <a:endParaRPr lang="fr-FR" b="1" u="sng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Calibri" pitchFamily="34" charset="0"/>
              <a:cs typeface="Arabic Transparent" pitchFamily="2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71868" y="1428736"/>
            <a:ext cx="2251578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rtl="1"/>
            <a:r>
              <a:rPr lang="fr-F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d(f) = V= (R-1)(C-1)</a:t>
            </a:r>
            <a:endParaRPr lang="fr-FR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3571868" y="1928802"/>
            <a:ext cx="413606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                             8 = (1-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3</a:t>
            </a: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)(1-5)=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V</a:t>
            </a: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 =(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f</a:t>
            </a: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) </a:t>
            </a:r>
            <a:r>
              <a:rPr kumimoji="0" lang="fr-FR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implifiedArabic"/>
                <a:ea typeface="Calibri" pitchFamily="34" charset="0"/>
                <a:cs typeface="Arabic Transparent" pitchFamily="2" charset="-78"/>
              </a:rPr>
              <a:t>d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898" name="Rectangle 2"/>
          <p:cNvSpPr>
            <a:spLocks noChangeArrowheads="1"/>
          </p:cNvSpPr>
          <p:nvPr/>
        </p:nvSpPr>
        <p:spPr bwMode="auto">
          <a:xfrm>
            <a:off x="3500430" y="2357430"/>
            <a:ext cx="292740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DZ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</a:rPr>
              <a:t>إذاً  درجة الحرية هي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raditional Arabic" pitchFamily="2" charset="-78"/>
              </a:rPr>
              <a:t> :       8 =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raditional Arabic" pitchFamily="2" charset="-78"/>
              </a:rPr>
              <a:t>V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raditional Arabic" pitchFamily="2" charset="-78"/>
              </a:rPr>
              <a:t> =(</a:t>
            </a: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raditional Arabic" pitchFamily="2" charset="-78"/>
              </a:rPr>
              <a:t>f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raditional Arabic" pitchFamily="2" charset="-78"/>
              </a:rPr>
              <a:t>) </a:t>
            </a:r>
            <a:r>
              <a:rPr kumimoji="0" lang="fr-FR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raditional Arabic" pitchFamily="2" charset="-78"/>
              </a:rPr>
              <a:t>d</a:t>
            </a:r>
            <a:endParaRPr kumimoji="0" lang="fr-F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899" name="Rectangle 3"/>
          <p:cNvSpPr>
            <a:spLocks noChangeArrowheads="1"/>
          </p:cNvSpPr>
          <p:nvPr/>
        </p:nvSpPr>
        <p:spPr bwMode="auto">
          <a:xfrm>
            <a:off x="2500298" y="3131106"/>
            <a:ext cx="46698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670550" algn="r"/>
              </a:tabLst>
            </a:pP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15,507 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= (0.05,8)= ²</a:t>
            </a: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χ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((1-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C)(1-R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),</a:t>
            </a:r>
            <a:r>
              <a:rPr kumimoji="0" lang="el-G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α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)= ²</a:t>
            </a:r>
            <a:r>
              <a:rPr kumimoji="0" lang="fr-F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χ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raditional Arabic" pitchFamily="2" charset="-78"/>
              </a:rPr>
              <a:t> المجدولة</a:t>
            </a:r>
            <a:endPara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900" name="Rectangle 4"/>
          <p:cNvSpPr>
            <a:spLocks noChangeArrowheads="1"/>
          </p:cNvSpPr>
          <p:nvPr/>
        </p:nvSpPr>
        <p:spPr bwMode="auto">
          <a:xfrm>
            <a:off x="-285784" y="361474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DZ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و بعد حساب كل من </a:t>
            </a: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</a:t>
            </a:r>
            <a:r>
              <a:rPr kumimoji="0" lang="fr-FR" sz="2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2</a:t>
            </a:r>
            <a:r>
              <a:rPr kumimoji="0" lang="en-US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</a:t>
            </a:r>
            <a:r>
              <a:rPr kumimoji="0" lang="ar-DZ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المحسوبة </a:t>
            </a:r>
            <a:r>
              <a:rPr kumimoji="0" lang="ar-DZ" sz="17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و</a:t>
            </a:r>
            <a:r>
              <a:rPr kumimoji="0" lang="ar-DZ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</a:t>
            </a: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</a:t>
            </a:r>
            <a:r>
              <a:rPr kumimoji="0" lang="fr-FR" sz="2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2</a:t>
            </a:r>
            <a:r>
              <a:rPr kumimoji="0" lang="fr-FR" sz="2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</a:t>
            </a:r>
            <a:r>
              <a:rPr kumimoji="0" lang="ar-DZ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</a:t>
            </a:r>
            <a:r>
              <a:rPr kumimoji="0" lang="ar-DZ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المجدولة</a:t>
            </a:r>
            <a:r>
              <a:rPr kumimoji="0" lang="ar-DZ" sz="2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</a:t>
            </a:r>
            <a:r>
              <a:rPr kumimoji="0" lang="ar-DZ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</a:t>
            </a:r>
            <a:r>
              <a:rPr kumimoji="0" lang="ar-DZ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تبين لنا ما يلي :</a:t>
            </a:r>
            <a:endParaRPr kumimoji="0" lang="ar-DZ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Arabic Transparent" pitchFamily="2" charset="-78"/>
              <a:sym typeface="Symbol" pitchFamily="18" charset="2"/>
            </a:endParaRPr>
          </a:p>
        </p:txBody>
      </p:sp>
      <p:sp>
        <p:nvSpPr>
          <p:cNvPr id="80902" name="Rectangle 6"/>
          <p:cNvSpPr>
            <a:spLocks noChangeArrowheads="1"/>
          </p:cNvSpPr>
          <p:nvPr/>
        </p:nvSpPr>
        <p:spPr bwMode="auto">
          <a:xfrm>
            <a:off x="857224" y="4600526"/>
            <a:ext cx="813876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DZ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" لا يوجد </a:t>
            </a:r>
            <a:r>
              <a:rPr kumimoji="0" lang="ar-DZ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إرتباط</a:t>
            </a:r>
            <a:r>
              <a:rPr kumimoji="0" lang="ar-DZ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 ذو دلالة إحصائية بين </a:t>
            </a:r>
            <a:r>
              <a:rPr kumimoji="0" lang="ar-DZ" sz="20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الأقدمية</a:t>
            </a:r>
            <a:r>
              <a:rPr kumimoji="0" lang="ar-DZ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 و </a:t>
            </a:r>
            <a:r>
              <a:rPr kumimoji="0" lang="ar-DZ" sz="2000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إستفادة</a:t>
            </a:r>
            <a:r>
              <a:rPr kumimoji="0" lang="ar-DZ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 المرؤوسين من الترقية </a:t>
            </a:r>
            <a:r>
              <a:rPr kumimoji="0" lang="ar-DZ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 " </a:t>
            </a:r>
            <a:r>
              <a:rPr kumimoji="0" lang="ar-DZ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مرفوضة</a:t>
            </a:r>
            <a:r>
              <a:rPr kumimoji="0" lang="ar-DZ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 .</a:t>
            </a:r>
            <a:endParaRPr kumimoji="0" lang="ar-DZ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6643702" y="2631040"/>
            <a:ext cx="22300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r" rtl="1" fontAlgn="base">
              <a:spcBef>
                <a:spcPct val="0"/>
              </a:spcBef>
              <a:spcAft>
                <a:spcPct val="0"/>
              </a:spcAft>
            </a:pPr>
            <a:r>
              <a:rPr lang="ar-DZ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و) حساب </a:t>
            </a:r>
            <a:r>
              <a:rPr lang="en-US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</a:t>
            </a:r>
            <a:r>
              <a:rPr lang="fr-FR" b="1" u="sng" dirty="0" smtClean="0">
                <a:sym typeface="Symbol"/>
              </a:rPr>
              <a:t></a:t>
            </a:r>
            <a:r>
              <a:rPr lang="fr-FR" b="1" u="sng" baseline="30000" dirty="0" smtClean="0"/>
              <a:t>2</a:t>
            </a:r>
            <a:r>
              <a:rPr lang="ar-DZ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المجدولة :  </a:t>
            </a:r>
            <a:endParaRPr lang="fr-FR" b="1" u="sng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Calibri" pitchFamily="34" charset="0"/>
              <a:cs typeface="Arabic Transparent" pitchFamily="2" charset="-78"/>
            </a:endParaRPr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7264575" y="5072074"/>
            <a:ext cx="15937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r" rtl="1" fontAlgn="base">
              <a:spcBef>
                <a:spcPct val="0"/>
              </a:spcBef>
              <a:spcAft>
                <a:spcPct val="0"/>
              </a:spcAft>
            </a:pPr>
            <a:r>
              <a:rPr lang="ar-DZ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ز) </a:t>
            </a:r>
            <a:r>
              <a:rPr lang="ar-DZ" b="1" u="sng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إتخاذ</a:t>
            </a:r>
            <a:r>
              <a:rPr lang="ar-DZ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القرار :  </a:t>
            </a:r>
            <a:endParaRPr lang="fr-FR" b="1" u="sng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Calibri" pitchFamily="34" charset="0"/>
              <a:cs typeface="Arabic Transparent" pitchFamily="2" charset="-78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357290" y="5506066"/>
            <a:ext cx="7358114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rtl="1"/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نقول بعدما تبين لنا أن الفرضية الصفرية </a:t>
            </a:r>
            <a:r>
              <a:rPr lang="fr-F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</a:t>
            </a:r>
            <a:r>
              <a:rPr lang="fr-FR" b="1" baseline="-25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0</a:t>
            </a:r>
            <a:r>
              <a:rPr lang="ar-DZ" b="1" baseline="-25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مرفوضة أن : هناك </a:t>
            </a:r>
            <a:r>
              <a:rPr lang="ar-DZ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إرتباط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ذو دلالة إحصائية بين </a:t>
            </a:r>
            <a:r>
              <a:rPr lang="ar-DZ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أقدمية</a:t>
            </a:r>
            <a:r>
              <a:rPr lang="ar-DZ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المبحوثين </a:t>
            </a:r>
            <a:r>
              <a:rPr lang="ar-DZ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ar-DZ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استفادتهم من الترقية 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و بالتالي نستطيع تأكيد أن المتغير التابع </a:t>
            </a:r>
            <a:r>
              <a:rPr lang="ar-DZ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مرتبط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بالمتغير المستقل ، </a:t>
            </a:r>
            <a:r>
              <a:rPr lang="ar-DZ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أنهما غير مستقلان. </a:t>
            </a:r>
            <a:endParaRPr lang="fr-FR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Sous-titre 2"/>
          <p:cNvSpPr>
            <a:spLocks noGrp="1"/>
          </p:cNvSpPr>
          <p:nvPr>
            <p:ph type="subTitle" idx="1"/>
          </p:nvPr>
        </p:nvSpPr>
        <p:spPr>
          <a:xfrm>
            <a:off x="1857356" y="4071942"/>
            <a:ext cx="6772300" cy="471494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rtl="1"/>
            <a:r>
              <a:rPr kumimoji="0" lang="fr-F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</a:t>
            </a:r>
            <a:r>
              <a:rPr kumimoji="0" lang="fr-FR" sz="1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2</a:t>
            </a:r>
            <a:r>
              <a:rPr kumimoji="0" lang="ar-DZ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المحسوبة 39.474</a:t>
            </a:r>
            <a:r>
              <a:rPr lang="ar-DZ" sz="18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</a:t>
            </a:r>
            <a:r>
              <a:rPr kumimoji="0" lang="fr-F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</a:t>
            </a:r>
            <a:r>
              <a:rPr kumimoji="0" lang="fr-FR" sz="18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2</a:t>
            </a:r>
            <a:r>
              <a:rPr kumimoji="0" lang="fr-F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</a:t>
            </a:r>
            <a:r>
              <a:rPr kumimoji="0" lang="fr-FR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Simplified Arabic Fixed"/>
                <a:sym typeface="Symbol" pitchFamily="18" charset="2"/>
              </a:rPr>
              <a:t>&lt;</a:t>
            </a:r>
            <a:r>
              <a:rPr kumimoji="0" lang="ar-DZ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الم</a:t>
            </a:r>
            <a:r>
              <a:rPr lang="ar-DZ" sz="18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جدول</a:t>
            </a:r>
            <a:r>
              <a:rPr lang="ar-DZ" sz="18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ة </a:t>
            </a:r>
            <a:r>
              <a:rPr lang="ar-DZ" sz="18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15.507 ، </a:t>
            </a:r>
            <a:r>
              <a:rPr lang="ar-DZ" sz="1800" b="1" dirty="0" err="1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و</a:t>
            </a:r>
            <a:r>
              <a:rPr lang="ar-DZ" sz="18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منه الفرضية الصفرية </a:t>
            </a:r>
            <a:r>
              <a:rPr lang="fr-FR" sz="18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Ho</a:t>
            </a:r>
            <a:r>
              <a:rPr lang="ar-DZ" sz="18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 =</a:t>
            </a:r>
            <a:endParaRPr kumimoji="0" lang="fr-FR" sz="1800" b="1" i="0" u="none" strike="noStrike" cap="none" normalizeH="0" baseline="3000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abic Transparent" pitchFamily="2" charset="-78"/>
            </a:endParaRPr>
          </a:p>
          <a:p>
            <a:endParaRPr lang="fr-FR" sz="20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142852"/>
            <a:ext cx="3429024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تحليل المعطيات الميدانية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328359" y="1071546"/>
            <a:ext cx="25811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ar-DZ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ح) حساب معامل الارتباط </a:t>
            </a:r>
            <a:r>
              <a:rPr lang="fr-FR" b="1" u="sng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Rc</a:t>
            </a:r>
            <a:r>
              <a:rPr lang="fr-FR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</a:t>
            </a:r>
            <a:r>
              <a:rPr lang="ar-DZ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:</a:t>
            </a:r>
            <a:endParaRPr lang="fr-FR" b="1" u="sng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ea typeface="Calibri" pitchFamily="34" charset="0"/>
              <a:cs typeface="Arabic Transparent" pitchFamily="2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71604" y="1428736"/>
            <a:ext cx="70723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ar-DZ" dirty="0" smtClean="0"/>
              <a:t>و لتوضيح نوع </a:t>
            </a:r>
            <a:r>
              <a:rPr lang="ar-DZ" dirty="0" err="1" smtClean="0"/>
              <a:t>و</a:t>
            </a:r>
            <a:r>
              <a:rPr lang="ar-DZ" dirty="0" smtClean="0"/>
              <a:t> قوة هذا الارتباط علينا حساب معامل الارتباط التوافقي حسب العلاقة التالية : 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1285852" y="1857364"/>
            <a:ext cx="335758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                  </a:t>
            </a:r>
            <a:r>
              <a:rPr lang="fr-FR" b="1" dirty="0" smtClean="0">
                <a:sym typeface="Symbol"/>
              </a:rPr>
              <a:t></a:t>
            </a:r>
            <a:r>
              <a:rPr lang="fr-FR" b="1" baseline="30000" dirty="0" smtClean="0"/>
              <a:t>2</a:t>
            </a:r>
            <a:endParaRPr lang="fr-FR" dirty="0" smtClean="0"/>
          </a:p>
          <a:p>
            <a:r>
              <a:rPr lang="fr-FR" dirty="0" smtClean="0"/>
              <a:t>RC =         --------      =   </a:t>
            </a:r>
            <a:endParaRPr lang="fr-FR" sz="2000" b="1" dirty="0" smtClean="0"/>
          </a:p>
          <a:p>
            <a:r>
              <a:rPr lang="fr-FR" dirty="0" smtClean="0"/>
              <a:t>                </a:t>
            </a:r>
            <a:r>
              <a:rPr lang="fr-FR" b="1" dirty="0" smtClean="0">
                <a:sym typeface="Symbol"/>
              </a:rPr>
              <a:t></a:t>
            </a:r>
            <a:r>
              <a:rPr lang="fr-FR" b="1" baseline="30000" dirty="0" smtClean="0"/>
              <a:t>2</a:t>
            </a:r>
            <a:r>
              <a:rPr lang="fr-FR" dirty="0" smtClean="0"/>
              <a:t>+N</a:t>
            </a:r>
          </a:p>
          <a:p>
            <a:r>
              <a:rPr lang="fr-FR" dirty="0" smtClean="0"/>
              <a:t>                  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3143240" y="1785926"/>
            <a:ext cx="335758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            </a:t>
            </a:r>
            <a:r>
              <a:rPr lang="fr-FR" sz="1600" dirty="0" smtClean="0"/>
              <a:t>39,474</a:t>
            </a:r>
          </a:p>
          <a:p>
            <a:r>
              <a:rPr lang="fr-FR" dirty="0" smtClean="0"/>
              <a:t>           ------------    =   + </a:t>
            </a:r>
            <a:r>
              <a:rPr lang="fr-FR" sz="2000" b="1" dirty="0" smtClean="0"/>
              <a:t>0,49</a:t>
            </a:r>
          </a:p>
          <a:p>
            <a:r>
              <a:rPr lang="fr-FR" dirty="0" smtClean="0"/>
              <a:t>           </a:t>
            </a:r>
            <a:r>
              <a:rPr lang="fr-FR" sz="1600" dirty="0" smtClean="0"/>
              <a:t>39,474+ 126</a:t>
            </a:r>
          </a:p>
          <a:p>
            <a:r>
              <a:rPr lang="fr-FR" dirty="0" smtClean="0"/>
              <a:t>                  </a:t>
            </a:r>
            <a:endParaRPr lang="fr-FR" dirty="0"/>
          </a:p>
        </p:txBody>
      </p:sp>
      <p:cxnSp>
        <p:nvCxnSpPr>
          <p:cNvPr id="26" name="Connecteur droit 25"/>
          <p:cNvCxnSpPr/>
          <p:nvPr/>
        </p:nvCxnSpPr>
        <p:spPr>
          <a:xfrm rot="16200000" flipH="1">
            <a:off x="1678761" y="2250273"/>
            <a:ext cx="714380" cy="21431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 rot="5400000">
            <a:off x="1857356" y="2143116"/>
            <a:ext cx="857256" cy="2857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Connecteur droit 33"/>
          <p:cNvCxnSpPr/>
          <p:nvPr/>
        </p:nvCxnSpPr>
        <p:spPr>
          <a:xfrm>
            <a:off x="2428860" y="1857364"/>
            <a:ext cx="78581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 rot="16200000" flipH="1">
            <a:off x="3250397" y="2250274"/>
            <a:ext cx="714380" cy="21431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Connecteur droit 36"/>
          <p:cNvCxnSpPr/>
          <p:nvPr/>
        </p:nvCxnSpPr>
        <p:spPr>
          <a:xfrm rot="5400000">
            <a:off x="3428992" y="2143116"/>
            <a:ext cx="857256" cy="2857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Connecteur droit 37"/>
          <p:cNvCxnSpPr/>
          <p:nvPr/>
        </p:nvCxnSpPr>
        <p:spPr>
          <a:xfrm>
            <a:off x="4000496" y="1857364"/>
            <a:ext cx="78581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1142976" y="2928934"/>
            <a:ext cx="75009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/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بعد حساب قيمة معامل الارتباط </a:t>
            </a:r>
            <a:r>
              <a:rPr lang="en-US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Rc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التي تساوي</a:t>
            </a:r>
            <a:r>
              <a:rPr lang="en-US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0,49</a:t>
            </a:r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وهي قيمة موجبة ، نقول أن </a:t>
            </a:r>
            <a:r>
              <a:rPr lang="ar-DZ" sz="20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هناك </a:t>
            </a:r>
            <a:r>
              <a:rPr lang="ar-DZ" sz="2000" b="1" u="sng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إرتباط</a:t>
            </a:r>
            <a:r>
              <a:rPr lang="ar-DZ" sz="20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موجب بين المتغير المستقل (</a:t>
            </a:r>
            <a:r>
              <a:rPr lang="ar-DZ" sz="2000" b="1" u="sng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أقدمية</a:t>
            </a:r>
            <a:r>
              <a:rPr lang="ar-DZ" sz="20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ar-DZ" sz="2000" b="1" u="sng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المرؤسين</a:t>
            </a:r>
            <a:r>
              <a:rPr lang="ar-DZ" sz="20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في المؤسسة) </a:t>
            </a:r>
            <a:r>
              <a:rPr lang="ar-DZ" sz="2000" b="1" u="sng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0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بين المتغير التابع (استفادتهم من الترقية) </a:t>
            </a:r>
            <a:r>
              <a:rPr lang="ar-DZ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أن العلاقة بينهما طردية على شكل </a:t>
            </a:r>
            <a:r>
              <a:rPr lang="fr-FR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y = </a:t>
            </a:r>
            <a:r>
              <a:rPr lang="fr-FR" sz="2000" b="1" dirty="0" err="1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ax</a:t>
            </a:r>
            <a:r>
              <a:rPr lang="fr-FR" sz="20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+b</a:t>
            </a:r>
            <a:r>
              <a:rPr lang="fr-F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fr-FR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2951" name="Rectangle 7"/>
          <p:cNvSpPr>
            <a:spLocks noChangeArrowheads="1"/>
          </p:cNvSpPr>
          <p:nvPr/>
        </p:nvSpPr>
        <p:spPr bwMode="auto">
          <a:xfrm>
            <a:off x="-928726" y="4000504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x   ----</a:t>
            </a:r>
            <a:r>
              <a:rPr kumimoji="0" lang="en-US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Wingdings" pitchFamily="2" charset="2"/>
              </a:rPr>
              <a:t></a:t>
            </a:r>
            <a:r>
              <a:rPr kumimoji="0" lang="en-US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 y</a:t>
            </a:r>
            <a:r>
              <a:rPr kumimoji="0" lang="en-US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  <a:sym typeface="Wingdings" pitchFamily="2" charset="2"/>
              </a:rPr>
              <a:t>                                                                                                </a:t>
            </a:r>
          </a:p>
        </p:txBody>
      </p:sp>
      <p:cxnSp>
        <p:nvCxnSpPr>
          <p:cNvPr id="41" name="Connecteur droit avec flèche 40"/>
          <p:cNvCxnSpPr/>
          <p:nvPr/>
        </p:nvCxnSpPr>
        <p:spPr>
          <a:xfrm rot="5400000" flipH="1" flipV="1">
            <a:off x="2607455" y="4036223"/>
            <a:ext cx="214314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Connecteur droit avec flèche 41"/>
          <p:cNvCxnSpPr/>
          <p:nvPr/>
        </p:nvCxnSpPr>
        <p:spPr>
          <a:xfrm rot="5400000" flipH="1" flipV="1">
            <a:off x="3536149" y="4036223"/>
            <a:ext cx="214314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2953" name="Rectangle 9"/>
          <p:cNvSpPr>
            <a:spLocks noChangeArrowheads="1"/>
          </p:cNvSpPr>
          <p:nvPr/>
        </p:nvSpPr>
        <p:spPr bwMode="auto">
          <a:xfrm>
            <a:off x="1142976" y="4500570"/>
            <a:ext cx="750099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إنه من الضروري على كل باحث أن لا يتوقف عند مجرد حساب قيمة معامل الارتباط ثم يقوم </a:t>
            </a:r>
            <a:r>
              <a:rPr kumimoji="0" lang="ar-DZ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بإتخاذ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القرار بشأن العلاقة </a:t>
            </a:r>
            <a:r>
              <a:rPr kumimoji="0" lang="ar-DZ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الارتباطية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بين المتغيرين ، بل يجب عليه أن يعرف إلى أي مدى يمكن أن يكون معامل الارتباط ذو دلالة إحصائية </a:t>
            </a: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significatif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، لأن الارتباط الجيد لا يعني دائما </a:t>
            </a:r>
            <a:r>
              <a:rPr kumimoji="0" lang="ar-DZ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ً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وجود سببية .</a:t>
            </a:r>
            <a:endParaRPr kumimoji="0" lang="ar-DZ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2954" name="Rectangle 10"/>
          <p:cNvSpPr>
            <a:spLocks noChangeArrowheads="1"/>
          </p:cNvSpPr>
          <p:nvPr/>
        </p:nvSpPr>
        <p:spPr bwMode="auto">
          <a:xfrm>
            <a:off x="857224" y="5643578"/>
            <a:ext cx="8106706" cy="90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       « une bonne corrélation n’implique pas toujours un lien de causalité »</a:t>
            </a:r>
            <a:r>
              <a:rPr kumimoji="0" lang="fr-FR" sz="17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  <a:hlinkClick r:id=""/>
              </a:rPr>
              <a:t>[</a:t>
            </a:r>
            <a:r>
              <a:rPr kumimoji="0" lang="fr-FR" sz="1700" b="1" i="0" u="none" strike="noStrike" cap="none" normalizeH="0" baseline="3000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  <a:hlinkClick r:id=""/>
              </a:rPr>
              <a:t>1]</a:t>
            </a:r>
            <a:endParaRPr kumimoji="0" lang="fr-FR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fr-FR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142852"/>
            <a:ext cx="3429024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تحليل المعطيات الميدانية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071538" y="1000108"/>
            <a:ext cx="7858148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DZ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و منه ، يجب علينا حساب درجة الدلالة. لأجل ذلك نتبع الطريقة المباشرة باستخدام الجدول </a:t>
            </a:r>
            <a:r>
              <a:rPr kumimoji="0" lang="fr-FR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la table du coefficient de corrélation  </a:t>
            </a:r>
            <a:r>
              <a:rPr kumimoji="0" lang="ar-DZ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abic Transparent" pitchFamily="2" charset="-78"/>
              </a:rPr>
              <a:t>:</a:t>
            </a:r>
            <a:endParaRPr kumimoji="0" lang="ar-DZ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1571604" y="1714488"/>
            <a:ext cx="73901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نفترض </a:t>
            </a: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H</a:t>
            </a:r>
            <a:r>
              <a:rPr kumimoji="0" lang="fr-FR" b="1" i="0" u="none" strike="noStrike" normalizeH="0" baseline="-30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0 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أن  </a:t>
            </a:r>
            <a:r>
              <a:rPr kumimoji="0" lang="en-US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Rc</a:t>
            </a:r>
            <a:r>
              <a:rPr kumimoji="0" lang="en-US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=</a:t>
            </a: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0 ، بمعنى أن قيمة معامل الارتباط </a:t>
            </a: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0,49  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ليست لها دلالة إحصائية </a:t>
            </a:r>
            <a:endParaRPr kumimoji="0" lang="ar-DZ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4994" name="Rectangle 2"/>
          <p:cNvSpPr>
            <a:spLocks noChangeArrowheads="1"/>
          </p:cNvSpPr>
          <p:nvPr/>
        </p:nvSpPr>
        <p:spPr bwMode="auto">
          <a:xfrm>
            <a:off x="2571736" y="2143116"/>
            <a:ext cx="640111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نقوم بحساب (درجة الحرية)</a:t>
            </a:r>
            <a:r>
              <a:rPr kumimoji="0" lang="fr-FR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ddl</a:t>
            </a: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 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و التي تساوي : </a:t>
            </a: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N-2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 = 126-2 = 124 </a:t>
            </a:r>
            <a:endParaRPr kumimoji="0" lang="ar-DZ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4995" name="Rectangle 3"/>
          <p:cNvSpPr>
            <a:spLocks noChangeArrowheads="1"/>
          </p:cNvSpPr>
          <p:nvPr/>
        </p:nvSpPr>
        <p:spPr bwMode="auto">
          <a:xfrm>
            <a:off x="1928794" y="2571744"/>
            <a:ext cx="70727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باستخدام الجدول </a:t>
            </a:r>
            <a:r>
              <a:rPr kumimoji="0" lang="ar-DZ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و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عند مستوى المعنوية </a:t>
            </a: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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= 5 </a:t>
            </a: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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، نحصل على قيمة </a:t>
            </a: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R</a:t>
            </a: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= </a:t>
            </a: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0,194</a:t>
            </a:r>
          </a:p>
        </p:txBody>
      </p:sp>
      <p:sp>
        <p:nvSpPr>
          <p:cNvPr id="84996" name="Rectangle 4"/>
          <p:cNvSpPr>
            <a:spLocks noChangeArrowheads="1"/>
          </p:cNvSpPr>
          <p:nvPr/>
        </p:nvSpPr>
        <p:spPr bwMode="auto">
          <a:xfrm>
            <a:off x="2571736" y="3000372"/>
            <a:ext cx="638989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نستنتج أن قيمة </a:t>
            </a: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R</a:t>
            </a: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</a:t>
            </a: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</a:t>
            </a:r>
            <a:r>
              <a:rPr kumimoji="0" lang="en-US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</a:t>
            </a: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&gt;  </a:t>
            </a:r>
            <a:r>
              <a:rPr kumimoji="0" lang="fr-FR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Rc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 و الذي يعني أن الفرضية الصفرية </a:t>
            </a: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</a:t>
            </a:r>
            <a:r>
              <a:rPr kumimoji="0" lang="fr-FR" b="1" i="0" u="none" strike="noStrike" normalizeH="0" baseline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H</a:t>
            </a:r>
            <a:r>
              <a:rPr kumimoji="0" lang="fr-FR" b="1" i="0" u="none" strike="noStrike" normalizeH="0" baseline="-3000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0</a:t>
            </a:r>
            <a:r>
              <a:rPr kumimoji="0" lang="fr-FR" b="1" i="0" u="none" strike="noStrike" normalizeH="0" baseline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</a:t>
            </a:r>
            <a:r>
              <a:rPr kumimoji="0" lang="ar-DZ" b="1" i="0" u="none" strike="noStrike" normalizeH="0" baseline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مرفوضة 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.</a:t>
            </a:r>
          </a:p>
        </p:txBody>
      </p:sp>
      <p:sp>
        <p:nvSpPr>
          <p:cNvPr id="84997" name="Rectangle 5"/>
          <p:cNvSpPr>
            <a:spLocks noChangeArrowheads="1"/>
          </p:cNvSpPr>
          <p:nvPr/>
        </p:nvSpPr>
        <p:spPr bwMode="auto">
          <a:xfrm>
            <a:off x="1191493" y="3571876"/>
            <a:ext cx="7595349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DZ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و بالتالي نقول أن الارتباط بين المتغيرين </a:t>
            </a:r>
            <a:r>
              <a:rPr kumimoji="0" lang="ar-DZ" sz="2000" b="1" i="0" u="none" strike="noStrike" normalizeH="0" baseline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ذو دلالة إحصائية </a:t>
            </a:r>
            <a:r>
              <a:rPr kumimoji="0" lang="ar-DZ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عند مستوى المعنوية 5 </a:t>
            </a:r>
            <a:r>
              <a:rPr kumimoji="0" lang="fr-FR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</a:t>
            </a:r>
            <a:r>
              <a:rPr kumimoji="0" lang="fr-FR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</a:t>
            </a:r>
            <a:r>
              <a:rPr kumimoji="0" lang="ar-DZ" sz="20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.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142976" y="4272677"/>
            <a:ext cx="7715304" cy="193899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rtl="1"/>
            <a:r>
              <a:rPr lang="ar-DZ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إنطلاقا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ً من المعطيات الإحصائية السابقة ، يمكننا أن نستخلص أن </a:t>
            </a:r>
            <a:r>
              <a:rPr lang="ar-DZ" sz="20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الاستفادة من الترقية مرتبطة بشكل مباشر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ar-DZ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إلى حد كبير </a:t>
            </a:r>
            <a:r>
              <a:rPr lang="ar-DZ" sz="20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بعامل </a:t>
            </a:r>
            <a:r>
              <a:rPr lang="ar-DZ" sz="2000" b="1" u="sng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الأقدمية</a:t>
            </a:r>
            <a:r>
              <a:rPr lang="ar-DZ" sz="20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في المؤسسة 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، أي أن هذه الأخيرة تؤخذ بعين الاعتبار عند تحديد قائمة المستفيدين من الترقية.كما أننا نستشف من خلال هذه البيانات أن </a:t>
            </a:r>
            <a:r>
              <a:rPr lang="ar-DZ" sz="20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عامل </a:t>
            </a:r>
            <a:r>
              <a:rPr lang="ar-DZ" sz="2000" b="1" u="sng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الأقدمية</a:t>
            </a:r>
            <a:r>
              <a:rPr lang="ar-DZ" sz="20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يحتل مكانة إستراتيجية 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في مديرية توزيع الكهرباء </a:t>
            </a:r>
            <a:r>
              <a:rPr lang="ar-DZ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الغاز </a:t>
            </a:r>
            <a:r>
              <a:rPr lang="ar-DZ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بالأغواط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، بدليل </a:t>
            </a:r>
            <a:r>
              <a:rPr lang="ar-DZ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إرتباطه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المباشر بأحد آليات تنمية الموارد البشرية  </a:t>
            </a:r>
            <a:r>
              <a:rPr lang="ar-DZ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هي الترقية ، </a:t>
            </a:r>
            <a:r>
              <a:rPr lang="ar-DZ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هو ما </a:t>
            </a:r>
            <a:r>
              <a:rPr lang="ar-DZ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استخلصناه</a:t>
            </a:r>
            <a:r>
              <a:rPr lang="ar-DZ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من خلال أجوبة المبحوثين </a:t>
            </a:r>
            <a:r>
              <a:rPr lang="fr-FR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fr-FR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142852"/>
            <a:ext cx="3429024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تحليل المعطيات الميدانية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61828" y="928670"/>
            <a:ext cx="4467890" cy="400110"/>
          </a:xfrm>
          <a:prstGeom prst="rect">
            <a:avLst/>
          </a:prstGeom>
        </p:spPr>
        <p:txBody>
          <a:bodyPr wrap="none">
            <a:spAutoFit/>
            <a:scene3d>
              <a:camera prst="perspectiveAbove"/>
              <a:lightRig rig="threePt" dir="t"/>
            </a:scene3d>
          </a:bodyPr>
          <a:lstStyle/>
          <a:p>
            <a:pPr algn="just" rtl="1"/>
            <a:r>
              <a:rPr lang="ar-DZ" sz="2000" u="sng" dirty="0" smtClean="0"/>
              <a:t>النتائج الإحصائية لاختبار مؤشرات الفرضية  الثالثة</a:t>
            </a:r>
            <a:r>
              <a:rPr lang="ar-DZ" sz="2000" dirty="0" smtClean="0"/>
              <a:t>: </a:t>
            </a:r>
            <a:endParaRPr lang="fr-FR" sz="2000" dirty="0"/>
          </a:p>
        </p:txBody>
      </p:sp>
      <p:sp>
        <p:nvSpPr>
          <p:cNvPr id="11" name="Rectangle 10"/>
          <p:cNvSpPr/>
          <p:nvPr/>
        </p:nvSpPr>
        <p:spPr>
          <a:xfrm>
            <a:off x="1285852" y="1428736"/>
            <a:ext cx="7572428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rtl="1">
              <a:buFont typeface="Wingdings" pitchFamily="2" charset="2"/>
              <a:buChar char="q"/>
            </a:pPr>
            <a:r>
              <a:rPr lang="ar-DZ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ar-SA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النتيجة الإحصائية الأولى</a:t>
            </a:r>
            <a:r>
              <a:rPr lang="ar-DZ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</a:t>
            </a:r>
            <a:r>
              <a:rPr lang="ar-SA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توضح علاقة </a:t>
            </a:r>
            <a:r>
              <a:rPr lang="ar-DZ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أقدمية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المبحوثين باستفادتهم من الترقية </a:t>
            </a:r>
            <a:r>
              <a:rPr lang="ar-DZ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الذي أعطى النتائج التالية : من بين 45 عامل في مديرية توزيع الكهرباء </a:t>
            </a:r>
            <a:r>
              <a:rPr lang="ar-DZ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الغاز </a:t>
            </a:r>
            <a:r>
              <a:rPr lang="ar-DZ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بالأغواط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الذين تقل </a:t>
            </a:r>
            <a:r>
              <a:rPr lang="ar-DZ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أقدميتهم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عن 5 سنوات (وهي الفئة الأكثر شيوعا </a:t>
            </a:r>
            <a:r>
              <a:rPr lang="ar-DZ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ً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في مجتمع البحث) ، يوجد 29 عامل لم يستفد </a:t>
            </a:r>
            <a:r>
              <a:rPr lang="ar-DZ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لا مرة من الترقية ، حيث يمثلون نسبة </a:t>
            </a:r>
            <a:r>
              <a:rPr lang="fr-F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sym typeface="Symbol"/>
              </a:rPr>
              <a:t></a:t>
            </a:r>
            <a:r>
              <a:rPr lang="fr-F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64,45 </a:t>
            </a:r>
            <a:endParaRPr lang="fr-FR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357290" y="2862860"/>
            <a:ext cx="7500926" cy="92333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88900" algn="r"/>
                <a:tab pos="179388" algn="r"/>
                <a:tab pos="539750" algn="r"/>
              </a:tabLst>
            </a:pPr>
            <a:r>
              <a:rPr kumimoji="0" lang="ar-DZ" b="1" i="0" u="none" strike="noStrike" normalizeH="0" baseline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implifiedArabic"/>
                <a:ea typeface="Calibri" pitchFamily="34" charset="0"/>
                <a:cs typeface="Arabic Transparent" pitchFamily="2" charset="-78"/>
              </a:rPr>
              <a:t> </a:t>
            </a:r>
            <a:r>
              <a:rPr kumimoji="0" lang="ar-SA" b="1" i="0" u="none" strike="noStrike" normalizeH="0" baseline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implifiedArabic"/>
                <a:ea typeface="Calibri" pitchFamily="34" charset="0"/>
                <a:cs typeface="Arabic Transparent" pitchFamily="2" charset="-78"/>
              </a:rPr>
              <a:t>النتيجة الإحصائية الثانية </a:t>
            </a:r>
            <a:r>
              <a:rPr kumimoji="0" lang="ar-SA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implifiedArabic"/>
                <a:ea typeface="Calibri" pitchFamily="34" charset="0"/>
                <a:cs typeface="Arabic Transparent" pitchFamily="2" charset="-78"/>
              </a:rPr>
              <a:t>: 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حساب معامل </a:t>
            </a: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</a:t>
            </a:r>
            <a:r>
              <a:rPr kumimoji="0" lang="fr-FR" b="1" i="0" u="none" strike="noStrike" normalizeH="0" baseline="30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2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التي أفضت إلى أن هناك </a:t>
            </a:r>
            <a:r>
              <a:rPr kumimoji="0" lang="ar-DZ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إرتباط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ذو دلالة إحصائية بين </a:t>
            </a:r>
            <a:r>
              <a:rPr kumimoji="0" lang="ar-DZ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أقدمية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المبحوثين </a:t>
            </a:r>
            <a:r>
              <a:rPr kumimoji="0" lang="ar-DZ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و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استفادتهم من الترقية </a:t>
            </a:r>
            <a:r>
              <a:rPr kumimoji="0" lang="ar-DZ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و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قيمة معامل الارتباط التي أكدت وجود ارتباط موجب بين المتغير المستقل </a:t>
            </a:r>
            <a:r>
              <a:rPr kumimoji="0" lang="ar-DZ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و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المتغير التابع.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285916" y="4005868"/>
            <a:ext cx="7572364" cy="92333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88900" algn="r"/>
                <a:tab pos="179388" algn="r"/>
                <a:tab pos="539750" algn="r"/>
              </a:tabLst>
            </a:pPr>
            <a:r>
              <a:rPr kumimoji="0" lang="ar-DZ" b="1" i="0" u="none" strike="noStrike" normalizeH="0" baseline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implifiedArabic" charset="0"/>
                <a:ea typeface="Calibri" pitchFamily="34" charset="0"/>
                <a:cs typeface="Arabic Transparent" pitchFamily="2" charset="-78"/>
              </a:rPr>
              <a:t> </a:t>
            </a:r>
            <a:r>
              <a:rPr kumimoji="0" lang="ar-SA" b="1" i="0" u="none" strike="noStrike" normalizeH="0" baseline="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implifiedArabic" charset="0"/>
                <a:ea typeface="Calibri" pitchFamily="34" charset="0"/>
                <a:cs typeface="Arabic Transparent" pitchFamily="2" charset="-78"/>
              </a:rPr>
              <a:t>النتيجة الإحصائية الثالثة 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:  أوضحت أن </a:t>
            </a:r>
            <a:r>
              <a:rPr kumimoji="0" lang="en-US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raditional Arabic" pitchFamily="2" charset="-78"/>
              </a:rPr>
              <a:t>57,14 </a:t>
            </a: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raditional Arabic" pitchFamily="2" charset="-78"/>
              </a:rPr>
              <a:t>%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raditional Arabic" pitchFamily="2" charset="-78"/>
              </a:rPr>
              <a:t>  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من المبحوثين يرون أن عامل </a:t>
            </a:r>
            <a:r>
              <a:rPr kumimoji="0" lang="ar-DZ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الأقدمية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 هو المعيار الأساسي في تحديد الاستفادة من الترقية. بيمنا يأتي في المرتبة الثانية </a:t>
            </a:r>
            <a:r>
              <a:rPr kumimoji="0" lang="ar-DZ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و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 بنسبة    </a:t>
            </a: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Traditional Arabic" pitchFamily="2" charset="-78"/>
              </a:rPr>
              <a:t>30,16 % 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الذين أجابوا بأن العلاقات الشخصية هي التي تحدد طريقة الاستفادة من الترقية السنوية.</a:t>
            </a:r>
            <a:endParaRPr kumimoji="0" lang="ar-DZ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285852" y="5157629"/>
            <a:ext cx="7572428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rtl="1">
              <a:buFont typeface="Wingdings" pitchFamily="2" charset="2"/>
              <a:buChar char="q"/>
            </a:pPr>
            <a:r>
              <a:rPr lang="ar-DZ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ar-SA" b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النتيجة الإحصائية الرابعة </a:t>
            </a:r>
            <a:r>
              <a:rPr lang="ar-SA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 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بينت أن </a:t>
            </a:r>
            <a:r>
              <a:rPr lang="fr-F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63,53 %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من العمال الذين استفادوا من الترقية تلقوا خبر ترقيتهم عن طريق النقابة.أما الذين تم إعلامهم عن طريق رئيسهم المباشر فيأتوا في المرتبة الثانية بنسبة </a:t>
            </a:r>
            <a:r>
              <a:rPr lang="fr-F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31,76 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%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.في حين نجد أن الذين تلقوا خبر ترقيتهم كتابيا </a:t>
            </a:r>
            <a:r>
              <a:rPr lang="ar-DZ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ً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يمثلون نسبة ضئيلة جدا </a:t>
            </a:r>
            <a:r>
              <a:rPr lang="ar-DZ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ً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حيث بلغت </a:t>
            </a:r>
            <a:r>
              <a:rPr lang="fr-FR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4,71 %</a:t>
            </a:r>
            <a:r>
              <a:rPr lang="ar-DZ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fr-FR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142852"/>
            <a:ext cx="3429024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تحليل المعطيات الميدانية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357290" y="928670"/>
            <a:ext cx="7572428" cy="175432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>
                <a:tab pos="179388" algn="r"/>
              </a:tabLst>
            </a:pP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implifiedArabic"/>
                <a:ea typeface="Calibri" pitchFamily="34" charset="0"/>
                <a:cs typeface="Arabic Transparent" pitchFamily="2" charset="-78"/>
              </a:rPr>
              <a:t> </a:t>
            </a:r>
            <a:r>
              <a:rPr kumimoji="0" lang="ar-SA" b="1" i="0" u="none" strike="noStrike" normalizeH="0" baseline="0" dirty="0" smtClean="0">
                <a:ln w="1905"/>
                <a:solidFill>
                  <a:schemeClr val="tx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implifiedArabic"/>
                <a:ea typeface="Calibri" pitchFamily="34" charset="0"/>
                <a:cs typeface="Arabic Transparent" pitchFamily="2" charset="-78"/>
              </a:rPr>
              <a:t>النتيجة الإحصائية الخامسة </a:t>
            </a:r>
            <a:r>
              <a:rPr kumimoji="0" lang="ar-SA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implifiedArabic"/>
                <a:ea typeface="Calibri" pitchFamily="34" charset="0"/>
                <a:cs typeface="Arabic Transparent" pitchFamily="2" charset="-78"/>
              </a:rPr>
              <a:t>: </a:t>
            </a: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implifiedArabic"/>
                <a:ea typeface="Calibri" pitchFamily="34" charset="0"/>
                <a:cs typeface="Arabic Transparent" pitchFamily="2" charset="-78"/>
              </a:rPr>
              <a:t> 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تبين لنا أن </a:t>
            </a: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 </a:t>
            </a: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implifiedArabic"/>
                <a:ea typeface="Calibri" pitchFamily="34" charset="0"/>
                <a:cs typeface="Arabic Transparent" pitchFamily="2" charset="-78"/>
              </a:rPr>
              <a:t>64</a:t>
            </a: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,</a:t>
            </a: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implifiedArabic"/>
                <a:ea typeface="Calibri" pitchFamily="34" charset="0"/>
                <a:cs typeface="Arabic Transparent" pitchFamily="2" charset="-78"/>
              </a:rPr>
              <a:t>63</a:t>
            </a: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Traditional Arabic" pitchFamily="2" charset="-78"/>
              </a:rPr>
              <a:t> </a:t>
            </a: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implifiedArabic"/>
                <a:ea typeface="Calibri" pitchFamily="34" charset="0"/>
                <a:cs typeface="Arabic Transparent" pitchFamily="2" charset="-78"/>
                <a:sym typeface="Symbol" pitchFamily="18" charset="2"/>
              </a:rPr>
              <a:t></a:t>
            </a: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implifiedArabic"/>
                <a:ea typeface="Calibri" pitchFamily="34" charset="0"/>
                <a:cs typeface="Arabic Transparent" pitchFamily="2" charset="-78"/>
              </a:rPr>
              <a:t> 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من الذين لم يتم استدعائهم لحضور التقييم استفادوا مرة واحدة من الترقية خلال مشوارهم المهني. في حين نجد أن </a:t>
            </a: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implifiedArabic"/>
                <a:ea typeface="Calibri" pitchFamily="34" charset="0"/>
                <a:cs typeface="Arabic Transparent" pitchFamily="2" charset="-78"/>
                <a:sym typeface="Symbol" pitchFamily="18" charset="2"/>
              </a:rPr>
              <a:t>38,64</a:t>
            </a:r>
            <a:r>
              <a:rPr kumimoji="0" lang="en-US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</a:t>
            </a: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implifiedArabic"/>
                <a:ea typeface="Calibri" pitchFamily="34" charset="0"/>
                <a:cs typeface="Arabic Transparent" pitchFamily="2" charset="-78"/>
                <a:sym typeface="Symbol" pitchFamily="18" charset="2"/>
              </a:rPr>
              <a:t></a:t>
            </a:r>
            <a:r>
              <a:rPr kumimoji="0" lang="en-US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 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من الذين تم استدعائهم لحضور تقييمهم لم يستفيدوا من الترقية. و بعد قياس مستوى الارتباط بين المتغير المستقل "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implifiedArabic"/>
                <a:ea typeface="Calibri" pitchFamily="34" charset="0"/>
                <a:cs typeface="Arabic Transparent" pitchFamily="2" charset="-78"/>
                <a:sym typeface="Symbol" pitchFamily="18" charset="2"/>
              </a:rPr>
              <a:t>استدعاء المبحوثين لحضور التقييم" </a:t>
            </a:r>
            <a:r>
              <a:rPr kumimoji="0" lang="ar-DZ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implifiedArabic"/>
                <a:ea typeface="Calibri" pitchFamily="34" charset="0"/>
                <a:cs typeface="Arabic Transparent" pitchFamily="2" charset="-78"/>
                <a:sym typeface="Symbol" pitchFamily="18" charset="2"/>
              </a:rPr>
              <a:t>و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implifiedArabic"/>
                <a:ea typeface="Calibri" pitchFamily="34" charset="0"/>
                <a:cs typeface="Arabic Transparent" pitchFamily="2" charset="-78"/>
                <a:sym typeface="Symbol" pitchFamily="18" charset="2"/>
              </a:rPr>
              <a:t> المتغير التابع " الاستفادة من الترقية" عن طريق معامل </a:t>
            </a:r>
            <a:r>
              <a:rPr kumimoji="0" lang="ar-DZ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implifiedArabic"/>
                <a:ea typeface="Calibri" pitchFamily="34" charset="0"/>
                <a:cs typeface="Arabic Transparent" pitchFamily="2" charset="-78"/>
                <a:sym typeface="Symbol" pitchFamily="18" charset="2"/>
              </a:rPr>
              <a:t>كيدو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SimplifiedArabic"/>
                <a:ea typeface="Calibri" pitchFamily="34" charset="0"/>
                <a:cs typeface="Arabic Transparent" pitchFamily="2" charset="-78"/>
                <a:sym typeface="Symbol" pitchFamily="18" charset="2"/>
              </a:rPr>
              <a:t> </a:t>
            </a:r>
            <a:r>
              <a:rPr kumimoji="0" lang="fr-FR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</a:t>
            </a:r>
            <a:r>
              <a:rPr kumimoji="0" lang="fr-FR" b="1" i="0" u="none" strike="noStrike" normalizeH="0" baseline="300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ea typeface="Calibri" pitchFamily="34" charset="0"/>
                <a:cs typeface="Arabic Transparent" pitchFamily="2" charset="-78"/>
              </a:rPr>
              <a:t>2</a:t>
            </a:r>
            <a:r>
              <a:rPr kumimoji="0" lang="ar-DZ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  <a:sym typeface="Symbol" pitchFamily="18" charset="2"/>
              </a:rPr>
              <a:t> و التي أفضت إلى عدم وجود ارتباط بين هاذين المتغيرين أي أنهما مستقلان (لا يؤثر أحدهما على الآخر).</a:t>
            </a: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285852" y="3071810"/>
            <a:ext cx="7572396" cy="267765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8900" algn="r"/>
                <a:tab pos="179388" algn="r"/>
                <a:tab pos="539750" algn="r"/>
              </a:tabLst>
            </a:pPr>
            <a:r>
              <a:rPr kumimoji="0" lang="ar-DZ" sz="2400" b="1" i="0" u="sng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إتخاذ</a:t>
            </a:r>
            <a:r>
              <a:rPr kumimoji="0" lang="ar-DZ" sz="2400" b="1" i="0" u="sng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 القرار بشأن الفرضية الثالثة</a:t>
            </a:r>
            <a:r>
              <a:rPr kumimoji="0" lang="ar-DZ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 : </a:t>
            </a:r>
            <a:endParaRPr kumimoji="0" lang="en-US" sz="24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 pitchFamily="34" charset="0"/>
              <a:ea typeface="Calibri" pitchFamily="34" charset="0"/>
              <a:cs typeface="Arabic Transparent" pitchFamily="2" charset="-78"/>
            </a:endParaRPr>
          </a:p>
          <a:p>
            <a:pPr marL="0" marR="0" lvl="0" indent="0" algn="just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8900" algn="r"/>
                <a:tab pos="179388" algn="r"/>
                <a:tab pos="539750" algn="r"/>
              </a:tabLst>
            </a:pPr>
            <a:r>
              <a:rPr kumimoji="0" lang="ar-DZ" sz="24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إنطلاقا</a:t>
            </a:r>
            <a:r>
              <a:rPr kumimoji="0" lang="ar-DZ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 ً من مجموع هذه الدلالات الإحصائية </a:t>
            </a:r>
            <a:r>
              <a:rPr kumimoji="0" lang="ar-DZ" sz="24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و</a:t>
            </a:r>
            <a:r>
              <a:rPr kumimoji="0" lang="ar-DZ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 التي تشير إلى عدم وجود علاقة ذات دلالة إحصائية بين المتغير المستقل </a:t>
            </a:r>
            <a:r>
              <a:rPr kumimoji="0" lang="ar-DZ" sz="24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و</a:t>
            </a:r>
            <a:r>
              <a:rPr kumimoji="0" lang="ar-DZ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 المتغير التابع للفرضية الثالثة </a:t>
            </a:r>
            <a:r>
              <a:rPr kumimoji="0" lang="ar-DZ" sz="24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و</a:t>
            </a:r>
            <a:r>
              <a:rPr kumimoji="0" lang="ar-DZ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 التي نصها</a:t>
            </a:r>
            <a:r>
              <a:rPr kumimoji="0" lang="fr-FR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 : " </a:t>
            </a:r>
            <a:r>
              <a:rPr kumimoji="0" lang="ar-DZ" sz="2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تخضع عملية الترقية لنتائج تقييم أداء الموارد البشرية داخل مؤسسة توزيع الكهرباء </a:t>
            </a:r>
            <a:r>
              <a:rPr kumimoji="0" lang="ar-DZ" sz="2400" b="1" i="1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و</a:t>
            </a:r>
            <a:r>
              <a:rPr kumimoji="0" lang="ar-DZ" sz="2400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 الغاز </a:t>
            </a:r>
            <a:r>
              <a:rPr kumimoji="0" lang="ar-DZ" sz="2400" b="1" i="1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بالأغواط</a:t>
            </a:r>
            <a:r>
              <a:rPr kumimoji="0" lang="fr-FR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 "  </a:t>
            </a:r>
            <a:r>
              <a:rPr kumimoji="0" lang="ar-DZ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، واستنادا </a:t>
            </a:r>
            <a:r>
              <a:rPr kumimoji="0" lang="ar-DZ" sz="24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ً</a:t>
            </a:r>
            <a:r>
              <a:rPr kumimoji="0" lang="ar-DZ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 إلى ما أفضى إليه التحليل الإحصائي </a:t>
            </a:r>
            <a:r>
              <a:rPr kumimoji="0" lang="ar-DZ" sz="24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و</a:t>
            </a:r>
            <a:r>
              <a:rPr kumimoji="0" lang="ar-DZ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 السوسيولوجي لمختلف الجداول ، يمكن لنا أن نؤكد أن</a:t>
            </a:r>
            <a:r>
              <a:rPr kumimoji="0" lang="fr-FR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 </a:t>
            </a:r>
            <a:r>
              <a:rPr kumimoji="0" lang="ar-DZ" sz="2400" b="1" i="0" u="sng" strike="noStrike" normalizeH="0" baseline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الفرضية الثالثة لهذا البحث مرفوضة نسبيا</a:t>
            </a:r>
            <a:r>
              <a:rPr kumimoji="0" lang="ar-DZ" sz="2400" b="1" i="0" u="none" strike="noStrike" normalizeH="0" baseline="0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 </a:t>
            </a:r>
            <a:r>
              <a:rPr kumimoji="0" lang="ar-DZ" sz="2400" b="1" i="0" u="none" strike="noStrike" normalizeH="0" baseline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ً</a:t>
            </a:r>
            <a:r>
              <a:rPr kumimoji="0" lang="fr-FR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ea typeface="Calibri" pitchFamily="34" charset="0"/>
                <a:cs typeface="Arabic Transparent" pitchFamily="2" charset="-78"/>
              </a:rPr>
              <a:t>.</a:t>
            </a:r>
            <a:r>
              <a:rPr kumimoji="0" lang="fr-FR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142852"/>
            <a:ext cx="3429024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النتائج الخاصة بالدراسة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14446" y="1142984"/>
            <a:ext cx="7786710" cy="1569660"/>
          </a:xfrm>
          <a:prstGeom prst="rect">
            <a:avLst/>
          </a:prstGeom>
          <a:ln>
            <a:noFill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rtl="1"/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اتضح لنا أن تطبيق إجراءات نظام تقييم الأداء في مديرية توزيع الكهرباء      </a:t>
            </a:r>
            <a:r>
              <a:rPr lang="ar-DZ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الغاز </a:t>
            </a:r>
            <a:r>
              <a:rPr lang="ar-DZ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بالأغواط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لم ترقى إلى مستويات تنظيمية تسمح بالربط بين </a:t>
            </a:r>
            <a:r>
              <a:rPr lang="ar-DZ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مدخلات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النظام (معايير الأداء) </a:t>
            </a:r>
            <a:r>
              <a:rPr lang="ar-DZ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مخرجاته (تنمية المورد البشري، على وجه الخصوص).</a:t>
            </a:r>
            <a:endParaRPr lang="fr-FR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85852" y="3214686"/>
            <a:ext cx="7572428" cy="1200329"/>
          </a:xfrm>
          <a:prstGeom prst="rect">
            <a:avLst/>
          </a:prstGeom>
          <a:ln>
            <a:noFill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rtl="1"/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حيث بينت هذه النتائج أن الضعف المسجل في إجراءات تقييم الأداء كان أساسا ًعلى </a:t>
            </a:r>
            <a:r>
              <a:rPr lang="ar-DZ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مستوى التطبيق </a:t>
            </a:r>
            <a:r>
              <a:rPr lang="fr-FR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Process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و ليس على مستوى معايير النظام بحد ذاته.</a:t>
            </a:r>
            <a:endParaRPr lang="fr-FR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85852" y="4714884"/>
            <a:ext cx="7572428" cy="1569660"/>
          </a:xfrm>
          <a:prstGeom prst="rect">
            <a:avLst/>
          </a:prstGeom>
          <a:ln>
            <a:noFill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rtl="1"/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نظام تقييم الأداء المعمول </a:t>
            </a:r>
            <a:r>
              <a:rPr lang="ar-DZ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به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في المؤسسة المذكورة يسمح بإعطاء صورة حقيقية لنوعية أداء   </a:t>
            </a:r>
            <a:r>
              <a:rPr lang="ar-DZ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كفاءة الموارد البشرية ،و ذلك بالنظر إلى اعتماد هذا النظام </a:t>
            </a:r>
            <a:r>
              <a:rPr lang="ar-DZ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بشكل أساسي على المعايير الخاصة </a:t>
            </a:r>
            <a:r>
              <a:rPr lang="ar-DZ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بالمردودية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الإنتاجية التي تتماشى </a:t>
            </a:r>
            <a:r>
              <a:rPr lang="ar-DZ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طبيعة نشاط هذه المنظمة.</a:t>
            </a:r>
            <a:endParaRPr lang="fr-FR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142852"/>
            <a:ext cx="3429024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النتائج الخاصة بالدراسة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14446" y="1142984"/>
            <a:ext cx="7786710" cy="1569660"/>
          </a:xfrm>
          <a:prstGeom prst="rect">
            <a:avLst/>
          </a:prstGeom>
          <a:ln>
            <a:noFill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rtl="1"/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اتضح لنا أن تطبيق إجراءات نظام تقييم الأداء في مديرية توزيع الكهرباء      </a:t>
            </a:r>
            <a:r>
              <a:rPr lang="ar-DZ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الغاز </a:t>
            </a:r>
            <a:r>
              <a:rPr lang="ar-DZ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بالأغواط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لم ترقى إلى مستويات تنظيمية تسمح بالربط بين </a:t>
            </a:r>
            <a:r>
              <a:rPr lang="ar-DZ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مدخلات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النظام (معايير الأداء) </a:t>
            </a:r>
            <a:r>
              <a:rPr lang="ar-DZ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مخرجاته (تنمية المورد البشري، على وجه الخصوص).</a:t>
            </a:r>
            <a:endParaRPr lang="fr-FR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85852" y="3214686"/>
            <a:ext cx="7572428" cy="1200329"/>
          </a:xfrm>
          <a:prstGeom prst="rect">
            <a:avLst/>
          </a:prstGeom>
          <a:ln>
            <a:noFill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rtl="1"/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حيث بينت هذه النتائج أن الضعف المسجل في إجراءات تقييم الأداء كان أساسا ًعلى </a:t>
            </a:r>
            <a:r>
              <a:rPr lang="ar-DZ" sz="24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مستوى التطبيق </a:t>
            </a:r>
            <a:r>
              <a:rPr lang="fr-FR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Process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و ليس على مستوى معايير النظام بحد ذاته.</a:t>
            </a:r>
            <a:endParaRPr lang="fr-FR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85852" y="4714884"/>
            <a:ext cx="7572428" cy="1569660"/>
          </a:xfrm>
          <a:prstGeom prst="rect">
            <a:avLst/>
          </a:prstGeom>
          <a:ln>
            <a:noFill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rtl="1"/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نظام تقييم الأداء المعمول </a:t>
            </a:r>
            <a:r>
              <a:rPr lang="ar-DZ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به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في المؤسسة المذكورة يسمح بإعطاء صورة حقيقية لنوعية أداء   </a:t>
            </a:r>
            <a:r>
              <a:rPr lang="ar-DZ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كفاءة الموارد البشرية ،و ذلك بالنظر إلى اعتماد هذا النظام </a:t>
            </a:r>
            <a:r>
              <a:rPr lang="ar-DZ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بشكل أساسي على المعايير الخاصة </a:t>
            </a:r>
            <a:r>
              <a:rPr lang="ar-DZ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بالمردودية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الإنتاجية التي تتماشى </a:t>
            </a:r>
            <a:r>
              <a:rPr lang="ar-DZ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طبيعة نشاط هذه المنظمة.</a:t>
            </a:r>
            <a:endParaRPr lang="fr-FR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928926" y="16353"/>
            <a:ext cx="3357586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 خطة  البحث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285984" y="1220916"/>
            <a:ext cx="6357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DZ" sz="4000" dirty="0" smtClean="0">
                <a:solidFill>
                  <a:srgbClr val="C00000"/>
                </a:solidFill>
                <a:latin typeface="Arial" pitchFamily="34" charset="0"/>
                <a:cs typeface="DecoType Naskh" pitchFamily="2" charset="-78"/>
              </a:rPr>
              <a:t>الفصل الرابع </a:t>
            </a:r>
            <a:r>
              <a:rPr lang="ar-DZ" sz="4000" dirty="0" smtClean="0">
                <a:latin typeface="Arial" pitchFamily="34" charset="0"/>
                <a:cs typeface="DecoType Naskh" pitchFamily="2" charset="-78"/>
              </a:rPr>
              <a:t>: تقييم أداء الموارد البشرية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1785918" y="2363924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DZ" sz="4000" dirty="0" smtClean="0">
                <a:solidFill>
                  <a:srgbClr val="C00000"/>
                </a:solidFill>
                <a:latin typeface="Arial" pitchFamily="34" charset="0"/>
                <a:cs typeface="DecoType Naskh" pitchFamily="2" charset="-78"/>
              </a:rPr>
              <a:t>الفصل الخامس </a:t>
            </a:r>
            <a:r>
              <a:rPr lang="ar-DZ" sz="4000" dirty="0" smtClean="0">
                <a:latin typeface="Arial" pitchFamily="34" charset="0"/>
                <a:cs typeface="DecoType Naskh" pitchFamily="2" charset="-78"/>
              </a:rPr>
              <a:t>: عناصر </a:t>
            </a:r>
            <a:r>
              <a:rPr lang="ar-DZ" sz="40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DZ" sz="4000" dirty="0" smtClean="0">
                <a:latin typeface="Arial" pitchFamily="34" charset="0"/>
                <a:cs typeface="DecoType Naskh" pitchFamily="2" charset="-78"/>
              </a:rPr>
              <a:t> نتائج عملية تقييم الأداء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2285984" y="3500438"/>
            <a:ext cx="6357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DZ" sz="4000" dirty="0" smtClean="0">
                <a:solidFill>
                  <a:srgbClr val="C00000"/>
                </a:solidFill>
                <a:latin typeface="Arial" pitchFamily="34" charset="0"/>
                <a:cs typeface="DecoType Naskh" pitchFamily="2" charset="-78"/>
              </a:rPr>
              <a:t>الفصل السادس </a:t>
            </a:r>
            <a:r>
              <a:rPr lang="ar-DZ" sz="4000" dirty="0" smtClean="0">
                <a:latin typeface="Arial" pitchFamily="34" charset="0"/>
                <a:cs typeface="DecoType Naskh" pitchFamily="2" charset="-78"/>
              </a:rPr>
              <a:t>: التعريف بميدان الدراسة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2285984" y="4643446"/>
            <a:ext cx="6357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DZ" sz="4000" dirty="0" smtClean="0">
                <a:solidFill>
                  <a:srgbClr val="C00000"/>
                </a:solidFill>
                <a:latin typeface="Arial" pitchFamily="34" charset="0"/>
                <a:cs typeface="DecoType Naskh" pitchFamily="2" charset="-78"/>
              </a:rPr>
              <a:t>الفصل السابع </a:t>
            </a:r>
            <a:r>
              <a:rPr lang="ar-DZ" sz="4000" dirty="0" smtClean="0">
                <a:latin typeface="Arial" pitchFamily="34" charset="0"/>
                <a:cs typeface="DecoType Naskh" pitchFamily="2" charset="-78"/>
              </a:rPr>
              <a:t>: تحليل المعطيات الميدانية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2214546" y="5786454"/>
            <a:ext cx="63579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DZ" sz="4000" dirty="0" smtClean="0">
                <a:latin typeface="Arial" pitchFamily="34" charset="0"/>
                <a:cs typeface="DecoType Naskh" pitchFamily="2" charset="-78"/>
              </a:rPr>
              <a:t>خاتـــــــمة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142852"/>
            <a:ext cx="3429024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النتائج الخاصة بالدراسة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14446" y="1142984"/>
            <a:ext cx="7786710" cy="3046988"/>
          </a:xfrm>
          <a:prstGeom prst="rect">
            <a:avLst/>
          </a:prstGeom>
          <a:ln>
            <a:noFill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rtl="1"/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من هذا المنطلق </a:t>
            </a:r>
            <a:r>
              <a:rPr lang="ar-DZ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اعتمادا </a:t>
            </a:r>
            <a:r>
              <a:rPr lang="ar-DZ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ً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على نتائج هذا البحث ،  يمكن لنا القول أن تنمية المورد البشري في المؤسسة الاقتصادية الجزائرية –العمومية على وجه الخصوص- يبقى </a:t>
            </a:r>
            <a:r>
              <a:rPr lang="ar-DZ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رهين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حسن استخدام الأساليب العلمية الخاصة بتقييم 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الأداء   </a:t>
            </a:r>
            <a:r>
              <a:rPr lang="ar-DZ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تدريب القائمين عليه </a:t>
            </a:r>
            <a:r>
              <a:rPr lang="ar-DZ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التأكيد على وجوب إعطاء الأولوية لمبدأ 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الكفاءة    </a:t>
            </a:r>
            <a:r>
              <a:rPr lang="ar-DZ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ar-DZ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المردودية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الفعلية  بما يخدم مصلحة المنظمة </a:t>
            </a:r>
            <a:r>
              <a:rPr lang="ar-DZ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الفرد العامل على حد سواء ، خاصة </a:t>
            </a:r>
            <a:r>
              <a:rPr lang="ar-DZ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ً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و نحن نشهد في عالمنا اليوم التنافس الرهيب من قبل المنظمات في الظفر بمكانة متميزة لدى الزبائن </a:t>
            </a:r>
            <a:r>
              <a:rPr lang="ar-DZ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اختراق الأسواق بشتى الوسائل 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المادية   </a:t>
            </a:r>
            <a:r>
              <a:rPr lang="ar-DZ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المعنوية</a:t>
            </a:r>
            <a:endParaRPr lang="fr-FR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85852" y="4643446"/>
            <a:ext cx="7572428" cy="1569660"/>
          </a:xfrm>
          <a:prstGeom prst="rect">
            <a:avLst/>
          </a:prstGeom>
          <a:ln>
            <a:noFill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rtl="1"/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من جهة أخرى ، جدير بالقائمين على تسيير الموارد البشرية التحلي باليقظة الدائمة </a:t>
            </a:r>
            <a:r>
              <a:rPr lang="ar-DZ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استخدام الحوار الاجتماعي </a:t>
            </a:r>
            <a:r>
              <a:rPr lang="fr-FR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le dialogue social  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كأداة فعالة في تحقيق الانسجام </a:t>
            </a:r>
            <a:r>
              <a:rPr lang="ar-DZ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الموائمة 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بين إستراتيجية المنظمة </a:t>
            </a:r>
            <a:r>
              <a:rPr lang="ar-DZ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أهداف العاملين، باعتبارهما طرفي المعادلة الإستراتيجية لأي منظمة تسعى لتحقيق الفعالية. .</a:t>
            </a:r>
            <a:endParaRPr lang="fr-FR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353777"/>
            <a:ext cx="3429024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خاتمــــــــــة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43008" y="1643050"/>
            <a:ext cx="7786710" cy="2677656"/>
          </a:xfrm>
          <a:prstGeom prst="rect">
            <a:avLst/>
          </a:prstGeom>
          <a:ln>
            <a:noFill/>
          </a:ln>
          <a:effectLst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rtl="1"/>
            <a:r>
              <a:rPr lang="ar-DZ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لقد حاولت هذه الدراسة، انطلاقا </a:t>
            </a:r>
            <a:r>
              <a:rPr lang="ar-DZ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ً</a:t>
            </a:r>
            <a:r>
              <a:rPr lang="ar-DZ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من الأطر النظرية </a:t>
            </a:r>
            <a:r>
              <a:rPr lang="ar-DZ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الدراسة الميدانية ، أن تثري ميدان المعرفة العلمية </a:t>
            </a:r>
            <a:r>
              <a:rPr lang="ar-DZ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عموما ً، </a:t>
            </a:r>
            <a:r>
              <a:rPr lang="ar-DZ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الحقل السوسيولوجي المهتم بالمنظمات على وجه الخصوص ، بمعطيات </a:t>
            </a:r>
            <a:r>
              <a:rPr lang="ar-DZ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و</a:t>
            </a:r>
            <a:r>
              <a:rPr lang="ar-DZ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نتائج مستقرئة من الواقع دعمتها الخبرة المهنية لصاحب البحث ،و الذي نرجو أن تكون بمثابة قاعدة معطيات تثري أبحاثاً </a:t>
            </a:r>
            <a:r>
              <a:rPr lang="ar-DZ" sz="28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سوسيولوجية</a:t>
            </a:r>
            <a:r>
              <a:rPr lang="ar-DZ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مستقبلية.</a:t>
            </a:r>
            <a:endParaRPr lang="fr-FR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71736" y="2786058"/>
            <a:ext cx="4857784" cy="646331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12700" dir="8100000" sy="-23000" kx="800400" algn="br" rotWithShape="0">
              <a:prstClr val="black">
                <a:alpha val="20000"/>
              </a:prstClr>
            </a:outerShdw>
          </a:effectLst>
          <a:scene3d>
            <a:camera prst="perspectiveRelaxedModerately"/>
            <a:lightRig rig="soft" dir="t">
              <a:rot lat="0" lon="0" rev="0"/>
            </a:lightRig>
          </a:scene3d>
          <a:sp3d contourW="44450" prstMaterial="matte">
            <a:bevelT w="63500" h="63500" prst="angle"/>
            <a:contourClr>
              <a:srgbClr val="FFFFFF"/>
            </a:contour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rtl="1"/>
            <a:r>
              <a:rPr lang="ar-DZ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شكراً لانتباهكم </a:t>
            </a:r>
            <a:endParaRPr lang="fr-FR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glow rad="101600">
                  <a:schemeClr val="accent1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142852"/>
            <a:ext cx="2928958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 الإشكالية 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1285852" y="1357298"/>
            <a:ext cx="764386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>
              <a:buFont typeface="Wingdings" pitchFamily="2" charset="2"/>
              <a:buChar char="§"/>
              <a:tabLst>
                <a:tab pos="265113" algn="l"/>
              </a:tabLst>
            </a:pPr>
            <a:r>
              <a:rPr lang="ar-DZ" sz="2000" dirty="0" smtClean="0"/>
              <a:t> 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يعد الاهتمام  بالمورد البشري أحد أهم المسائل التي تثار على مستوى </a:t>
            </a:r>
          </a:p>
          <a:p>
            <a:pPr algn="r" rtl="1"/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المنظمات الحديثة ، كونه يعتبر المحرك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المحور الأساسي للعملية الإنتاجية </a:t>
            </a:r>
            <a:r>
              <a:rPr lang="ar-DZ" sz="2400" dirty="0" smtClean="0"/>
              <a:t>.</a:t>
            </a:r>
          </a:p>
          <a:p>
            <a:pPr algn="r" rtl="1"/>
            <a:endParaRPr lang="ar-DZ" sz="2400" dirty="0" smtClean="0"/>
          </a:p>
          <a:p>
            <a:pPr algn="r"/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1571604" y="2571745"/>
            <a:ext cx="72866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buFont typeface="Wingdings" pitchFamily="2" charset="2"/>
              <a:buChar char="§"/>
            </a:pP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فالفاعلية،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هي أسمى أهداف أي منظمة ، تتوقف على مدى تحقيق </a:t>
            </a:r>
            <a:r>
              <a:rPr lang="ar-DZ" sz="3200" b="1" dirty="0" smtClean="0">
                <a:latin typeface="Arial" pitchFamily="34" charset="0"/>
                <a:cs typeface="DecoType Naskh" pitchFamily="2" charset="-78"/>
              </a:rPr>
              <a:t>ا</a:t>
            </a:r>
            <a:r>
              <a:rPr lang="ar-DZ" sz="3200" b="1" u="sng" dirty="0" smtClean="0">
                <a:latin typeface="Arial" pitchFamily="34" charset="0"/>
                <a:cs typeface="DecoType Naskh" pitchFamily="2" charset="-78"/>
              </a:rPr>
              <a:t>لاستقطاب</a:t>
            </a:r>
            <a:r>
              <a:rPr lang="ar-DZ" sz="3200" b="1" dirty="0" smtClean="0">
                <a:latin typeface="Arial" pitchFamily="34" charset="0"/>
                <a:cs typeface="DecoType Naskh" pitchFamily="2" charset="-78"/>
              </a:rPr>
              <a:t> 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DZ" sz="3200" u="sng" dirty="0" smtClean="0">
                <a:latin typeface="Arial" pitchFamily="34" charset="0"/>
                <a:cs typeface="DecoType Naskh" pitchFamily="2" charset="-78"/>
              </a:rPr>
              <a:t>ا</a:t>
            </a:r>
            <a:r>
              <a:rPr lang="ar-DZ" sz="3200" b="1" u="sng" dirty="0" smtClean="0">
                <a:latin typeface="Arial" pitchFamily="34" charset="0"/>
                <a:cs typeface="DecoType Naskh" pitchFamily="2" charset="-78"/>
              </a:rPr>
              <a:t>لاختيار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الأفضل للأفراد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</a:t>
            </a:r>
            <a:r>
              <a:rPr lang="ar-DZ" sz="3200" b="1" u="sng" dirty="0" smtClean="0">
                <a:latin typeface="Arial" pitchFamily="34" charset="0"/>
                <a:cs typeface="DecoType Naskh" pitchFamily="2" charset="-78"/>
              </a:rPr>
              <a:t>تنميتهم 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قصد توجيههم نحو الأداء الأفضل</a:t>
            </a:r>
            <a:r>
              <a:rPr lang="fr-FR" sz="3200" dirty="0" smtClean="0">
                <a:latin typeface="Arial" pitchFamily="34" charset="0"/>
                <a:cs typeface="DecoType Naskh" pitchFamily="2" charset="-78"/>
              </a:rPr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928662" y="4143380"/>
            <a:ext cx="800102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buFont typeface="Wingdings" pitchFamily="2" charset="2"/>
              <a:buChar char="§"/>
            </a:pP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إن إدارة الموارد البشرية ، وهي أحد العناصر التنظيمية ، تحتل مكانة إستراتيجية باعتبارها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المسؤولة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عن </a:t>
            </a:r>
            <a:r>
              <a:rPr lang="ar-DZ" sz="3200" u="sng" dirty="0" smtClean="0">
                <a:latin typeface="Arial" pitchFamily="34" charset="0"/>
                <a:cs typeface="DecoType Naskh" pitchFamily="2" charset="-78"/>
              </a:rPr>
              <a:t>استقطاب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</a:t>
            </a:r>
            <a:r>
              <a:rPr lang="ar-DZ" sz="3200" u="sng" dirty="0" smtClean="0">
                <a:latin typeface="Arial" pitchFamily="34" charset="0"/>
                <a:cs typeface="DecoType Naskh" pitchFamily="2" charset="-78"/>
              </a:rPr>
              <a:t>اختيار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ت</a:t>
            </a:r>
            <a:r>
              <a:rPr lang="ar-DZ" sz="3200" u="sng" dirty="0" smtClean="0">
                <a:latin typeface="Arial" pitchFamily="34" charset="0"/>
                <a:cs typeface="DecoType Naskh" pitchFamily="2" charset="-78"/>
              </a:rPr>
              <a:t>عيين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ت</a:t>
            </a:r>
            <a:r>
              <a:rPr lang="ar-DZ" sz="3200" u="sng" dirty="0" smtClean="0">
                <a:latin typeface="Arial" pitchFamily="34" charset="0"/>
                <a:cs typeface="DecoType Naskh" pitchFamily="2" charset="-78"/>
              </a:rPr>
              <a:t>نمية المورد البشري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،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هي عمليات معقدة 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مترابطة تتطلب من القائمين عليها الحرص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اليقظة الدائمين لأجل الوصول إلى الكفاءة في الأداء.</a:t>
            </a:r>
            <a:endParaRPr lang="fr-FR" sz="3200" dirty="0" smtClean="0">
              <a:latin typeface="Arial" pitchFamily="34" charset="0"/>
              <a:cs typeface="DecoType Naskh" pitchFamily="2" charset="-78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142852"/>
            <a:ext cx="2928958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 الإشكالية 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14414" y="1285860"/>
            <a:ext cx="74295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buFont typeface="Wingdings" pitchFamily="2" charset="2"/>
              <a:buChar char="§"/>
            </a:pP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ينبغي على المؤسسة الاقتصادية في مجال تنمية الموارد البشرية أن تختار الطريقة أو الأسلوب المناسب للكشف عن مستويات الأداء لدى الأفراد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تقويم درجة تنفيذهم للمهام 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قيامهم بالمسؤوليات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المنوطة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بهم.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1000100" y="3571876"/>
            <a:ext cx="764386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buFont typeface="Wingdings" pitchFamily="2" charset="2"/>
              <a:buChar char="§"/>
            </a:pP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و انطلاقاً من أن تقييم الأداء يشكل </a:t>
            </a:r>
            <a:r>
              <a:rPr lang="ar-DZ" sz="3200" b="1" u="sng" dirty="0" smtClean="0">
                <a:latin typeface="Arial" pitchFamily="34" charset="0"/>
                <a:cs typeface="DecoType Naskh" pitchFamily="2" charset="-78"/>
              </a:rPr>
              <a:t>منظومة 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من المعلومات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البيانات التي تستخدمها إدارة الموارد</a:t>
            </a:r>
            <a:r>
              <a:rPr lang="ar-DZ" dirty="0" smtClean="0"/>
              <a:t> 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البشرية في تفعيل رقابة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توجيه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صيانة العنصر البشري ، فإنه يضم كذلك مجموعة من </a:t>
            </a:r>
            <a:r>
              <a:rPr lang="ar-DZ" sz="3200" b="1" dirty="0" smtClean="0">
                <a:latin typeface="Arial" pitchFamily="34" charset="0"/>
                <a:cs typeface="DecoType Naskh" pitchFamily="2" charset="-78"/>
              </a:rPr>
              <a:t>المعطيات الكمية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</a:t>
            </a:r>
            <a:r>
              <a:rPr lang="ar-DZ" sz="3200" b="1" dirty="0" smtClean="0">
                <a:latin typeface="Arial" pitchFamily="34" charset="0"/>
                <a:cs typeface="DecoType Naskh" pitchFamily="2" charset="-78"/>
              </a:rPr>
              <a:t>الكيفية 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الخاصة بمستوى أداء الأفراد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كشف جوانب القوة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الضعف لديهم.</a:t>
            </a:r>
            <a:endParaRPr lang="fr-FR" sz="3200" dirty="0" smtClean="0">
              <a:latin typeface="Arial" pitchFamily="34" charset="0"/>
              <a:cs typeface="DecoType Naskh" pitchFamily="2" charset="-78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142852"/>
            <a:ext cx="2928958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 الإشكالية 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71538" y="1160207"/>
            <a:ext cx="792961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rtl="1">
              <a:buFont typeface="Wingdings" pitchFamily="2" charset="2"/>
              <a:buChar char="§"/>
            </a:pP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هذه القاعدة من المعلومات باعتبارها مخرجات نظام تقييم الأداء ، ستسمح للقائمين على إدارة الموارد البشرية بتحديد المحاور الكبرى لبرامج تنمية  العنصر البشري عن طريق التدريب (التكوين )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الترقية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التوجيه (النقل الوظيفي)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ربما إلى إعادة هندسة الوظائف أو دمجها في بعض الأحيان- إذا تطلب الأمر- كجزء من التغيير التنظيمي.</a:t>
            </a:r>
            <a:endParaRPr lang="fr-FR" sz="3200" dirty="0" smtClean="0"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142976" y="3931042"/>
            <a:ext cx="785818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rtl="1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و للوقوف على هذه العملية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دورها في تنمية الموارد البشرية داخل المؤسسة الاقتصادية  عموماً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في مديرية توزيع الكهرباء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و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الغاز </a:t>
            </a:r>
            <a:r>
              <a:rPr lang="ar-DZ" sz="3200" dirty="0" err="1" smtClean="0">
                <a:latin typeface="Arial" pitchFamily="34" charset="0"/>
                <a:cs typeface="DecoType Naskh" pitchFamily="2" charset="-78"/>
              </a:rPr>
              <a:t>بالأغواط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 (كميدان للدراسة) ، على وجه </a:t>
            </a:r>
            <a:r>
              <a:rPr lang="fr-FR" sz="3200" dirty="0" smtClean="0">
                <a:latin typeface="Arial" pitchFamily="34" charset="0"/>
                <a:cs typeface="DecoType Naskh" pitchFamily="2" charset="-78"/>
              </a:rPr>
              <a:t> </a:t>
            </a:r>
            <a:r>
              <a:rPr lang="ar-DZ" sz="3200" dirty="0" smtClean="0">
                <a:latin typeface="Arial" pitchFamily="34" charset="0"/>
                <a:cs typeface="DecoType Naskh" pitchFamily="2" charset="-78"/>
              </a:rPr>
              <a:t>الخصوص ، جاء التساؤل العام التالي</a:t>
            </a:r>
            <a:r>
              <a:rPr lang="fr-FR" sz="3200" dirty="0" smtClean="0">
                <a:latin typeface="Arial" pitchFamily="34" charset="0"/>
                <a:cs typeface="DecoType Naskh" pitchFamily="2" charset="-78"/>
              </a:rPr>
              <a:t>: 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142852"/>
            <a:ext cx="3214710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 تساؤلات الإشكالية...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142976" y="928670"/>
            <a:ext cx="785818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ar-DZ" sz="3200" dirty="0" smtClean="0">
              <a:latin typeface="Arial" pitchFamily="34" charset="0"/>
              <a:cs typeface="DecoType Naskh" pitchFamily="2" charset="-78"/>
            </a:endParaRPr>
          </a:p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DZ" sz="3200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 </a:t>
            </a:r>
            <a:r>
              <a:rPr lang="ar-DZ" sz="32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كيف يساهم نظام تقييم الأداء في تنمية الموارد البشرية على مستوى   </a:t>
            </a:r>
          </a:p>
          <a:p>
            <a:pPr marL="0" marR="0" lvl="0" indent="0" algn="just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DZ" sz="32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   مديرية توزيع الكهرباء </a:t>
            </a:r>
            <a:r>
              <a:rPr lang="ar-DZ" sz="3200" b="1" dirty="0" err="1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و</a:t>
            </a:r>
            <a:r>
              <a:rPr lang="ar-DZ" sz="32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 الغاز </a:t>
            </a:r>
            <a:r>
              <a:rPr lang="ar-DZ" sz="3200" b="1" dirty="0" err="1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بالأغواط</a:t>
            </a:r>
            <a:r>
              <a:rPr lang="ar-DZ" sz="32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 </a:t>
            </a:r>
            <a:r>
              <a:rPr lang="ar-DZ" sz="3200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؟</a:t>
            </a:r>
            <a:r>
              <a:rPr lang="fr-FR" sz="3200" dirty="0" smtClean="0">
                <a:latin typeface="Arial" pitchFamily="34" charset="0"/>
                <a:cs typeface="Traditional Arabic" pitchFamily="2" charset="-78"/>
              </a:rPr>
              <a:t> </a:t>
            </a: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-214346" y="2571744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9388" algn="r"/>
                <a:tab pos="358775" algn="r"/>
              </a:tabLst>
            </a:pPr>
            <a:r>
              <a:rPr lang="ar-DZ" sz="3200" b="1" dirty="0" smtClean="0">
                <a:latin typeface="Arial" pitchFamily="34" charset="0"/>
                <a:cs typeface="Traditional Arabic" pitchFamily="2" charset="-78"/>
              </a:rPr>
              <a:t>و منه جاءت التساؤلات الجزئية الموالية :</a:t>
            </a:r>
            <a:endParaRPr lang="fr-FR" sz="3200" b="1" dirty="0" smtClean="0">
              <a:latin typeface="Arial" pitchFamily="34" charset="0"/>
              <a:cs typeface="Traditional Arabic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179388" algn="r"/>
                <a:tab pos="358775" algn="r"/>
              </a:tabLst>
            </a:pPr>
            <a:r>
              <a:rPr lang="ar-DZ" sz="3200" b="1" dirty="0" smtClean="0">
                <a:latin typeface="Arial" pitchFamily="34" charset="0"/>
                <a:cs typeface="Traditional Arabic" pitchFamily="2" charset="-78"/>
              </a:rPr>
              <a:t> </a:t>
            </a:r>
            <a:r>
              <a:rPr lang="ar-DZ" sz="3200" dirty="0" smtClean="0">
                <a:solidFill>
                  <a:srgbClr val="002060"/>
                </a:solidFill>
                <a:latin typeface="Arial" pitchFamily="34" charset="0"/>
                <a:cs typeface="Traditional Arabic" pitchFamily="2" charset="-78"/>
              </a:rPr>
              <a:t>هل تكشف مخرجات نظام تقييم الأداء عن مستويات أداء </a:t>
            </a:r>
            <a:r>
              <a:rPr lang="ar-DZ" sz="3200" dirty="0" err="1" smtClean="0">
                <a:solidFill>
                  <a:srgbClr val="002060"/>
                </a:solidFill>
                <a:latin typeface="Arial" pitchFamily="34" charset="0"/>
                <a:cs typeface="Traditional Arabic" pitchFamily="2" charset="-78"/>
              </a:rPr>
              <a:t>و</a:t>
            </a:r>
            <a:r>
              <a:rPr lang="ar-DZ" sz="3200" dirty="0" smtClean="0">
                <a:solidFill>
                  <a:srgbClr val="002060"/>
                </a:solidFill>
                <a:latin typeface="Arial" pitchFamily="34" charset="0"/>
                <a:cs typeface="Traditional Arabic" pitchFamily="2" charset="-78"/>
              </a:rPr>
              <a:t> كفاءة 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79388" algn="r"/>
                <a:tab pos="358775" algn="r"/>
              </a:tabLst>
            </a:pPr>
            <a:r>
              <a:rPr lang="ar-DZ" sz="3200" dirty="0" smtClean="0">
                <a:solidFill>
                  <a:srgbClr val="002060"/>
                </a:solidFill>
                <a:latin typeface="Arial" pitchFamily="34" charset="0"/>
                <a:cs typeface="Traditional Arabic" pitchFamily="2" charset="-78"/>
              </a:rPr>
              <a:t>  الموارد البشرية داخل مديرية توزيع الكهرباء </a:t>
            </a:r>
            <a:r>
              <a:rPr lang="ar-DZ" sz="3200" dirty="0" err="1" smtClean="0">
                <a:solidFill>
                  <a:srgbClr val="002060"/>
                </a:solidFill>
                <a:latin typeface="Arial" pitchFamily="34" charset="0"/>
                <a:cs typeface="Traditional Arabic" pitchFamily="2" charset="-78"/>
              </a:rPr>
              <a:t>و</a:t>
            </a:r>
            <a:r>
              <a:rPr lang="ar-DZ" sz="3200" dirty="0" smtClean="0">
                <a:solidFill>
                  <a:srgbClr val="002060"/>
                </a:solidFill>
                <a:latin typeface="Arial" pitchFamily="34" charset="0"/>
                <a:cs typeface="Traditional Arabic" pitchFamily="2" charset="-78"/>
              </a:rPr>
              <a:t> الغاز </a:t>
            </a:r>
            <a:r>
              <a:rPr lang="ar-DZ" sz="3200" dirty="0" err="1" smtClean="0">
                <a:solidFill>
                  <a:srgbClr val="002060"/>
                </a:solidFill>
                <a:latin typeface="Arial" pitchFamily="34" charset="0"/>
                <a:cs typeface="Traditional Arabic" pitchFamily="2" charset="-78"/>
              </a:rPr>
              <a:t>بالأغواط</a:t>
            </a:r>
            <a:r>
              <a:rPr lang="ar-DZ" sz="3200" dirty="0" smtClean="0">
                <a:solidFill>
                  <a:srgbClr val="002060"/>
                </a:solidFill>
                <a:latin typeface="Arial" pitchFamily="34" charset="0"/>
                <a:cs typeface="Traditional Arabic" pitchFamily="2" charset="-78"/>
              </a:rPr>
              <a:t> ؟</a:t>
            </a:r>
            <a:endParaRPr lang="fr-FR" sz="3200" dirty="0" smtClean="0">
              <a:solidFill>
                <a:srgbClr val="002060"/>
              </a:solidFill>
              <a:latin typeface="Arial" pitchFamily="34" charset="0"/>
              <a:cs typeface="Traditional Arabic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179388" algn="r"/>
                <a:tab pos="358775" algn="r"/>
              </a:tabLst>
            </a:pPr>
            <a:r>
              <a:rPr lang="fr-FR" sz="3200" dirty="0" smtClean="0">
                <a:solidFill>
                  <a:srgbClr val="002060"/>
                </a:solidFill>
                <a:latin typeface="Arial" pitchFamily="34" charset="0"/>
                <a:cs typeface="Traditional Arabic" pitchFamily="2" charset="-78"/>
              </a:rPr>
              <a:t> </a:t>
            </a:r>
            <a:r>
              <a:rPr lang="ar-DZ" sz="3200" dirty="0" smtClean="0">
                <a:solidFill>
                  <a:srgbClr val="002060"/>
                </a:solidFill>
                <a:latin typeface="Arial" pitchFamily="34" charset="0"/>
                <a:cs typeface="Traditional Arabic" pitchFamily="2" charset="-78"/>
              </a:rPr>
              <a:t>هل تعتمد برامج التدريب على نتائج عملية تقييم أداء الموارد البشرية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79388" algn="r"/>
                <a:tab pos="358775" algn="r"/>
              </a:tabLst>
            </a:pPr>
            <a:r>
              <a:rPr lang="ar-DZ" sz="3200" dirty="0" smtClean="0">
                <a:solidFill>
                  <a:srgbClr val="002060"/>
                </a:solidFill>
                <a:latin typeface="Arial" pitchFamily="34" charset="0"/>
                <a:cs typeface="Traditional Arabic" pitchFamily="2" charset="-78"/>
              </a:rPr>
              <a:t>   في مديرية توزيع الكهرباء </a:t>
            </a:r>
            <a:r>
              <a:rPr lang="ar-DZ" sz="3200" dirty="0" err="1" smtClean="0">
                <a:solidFill>
                  <a:srgbClr val="002060"/>
                </a:solidFill>
                <a:latin typeface="Arial" pitchFamily="34" charset="0"/>
                <a:cs typeface="Traditional Arabic" pitchFamily="2" charset="-78"/>
              </a:rPr>
              <a:t>و</a:t>
            </a:r>
            <a:r>
              <a:rPr lang="ar-DZ" sz="3200" dirty="0" smtClean="0">
                <a:solidFill>
                  <a:srgbClr val="002060"/>
                </a:solidFill>
                <a:latin typeface="Arial" pitchFamily="34" charset="0"/>
                <a:cs typeface="Traditional Arabic" pitchFamily="2" charset="-78"/>
              </a:rPr>
              <a:t> الغاز </a:t>
            </a:r>
            <a:r>
              <a:rPr lang="ar-DZ" sz="3200" dirty="0" err="1" smtClean="0">
                <a:solidFill>
                  <a:srgbClr val="002060"/>
                </a:solidFill>
                <a:latin typeface="Arial" pitchFamily="34" charset="0"/>
                <a:cs typeface="Traditional Arabic" pitchFamily="2" charset="-78"/>
              </a:rPr>
              <a:t>بالأغواط</a:t>
            </a:r>
            <a:r>
              <a:rPr lang="ar-DZ" sz="3200" dirty="0" smtClean="0">
                <a:solidFill>
                  <a:srgbClr val="002060"/>
                </a:solidFill>
                <a:latin typeface="Arial" pitchFamily="34" charset="0"/>
                <a:cs typeface="Traditional Arabic" pitchFamily="2" charset="-78"/>
              </a:rPr>
              <a:t> ؟</a:t>
            </a:r>
            <a:endParaRPr lang="en-US" sz="3200" dirty="0" smtClean="0">
              <a:solidFill>
                <a:srgbClr val="002060"/>
              </a:solidFill>
              <a:latin typeface="Arial" pitchFamily="34" charset="0"/>
              <a:cs typeface="Traditional Arabic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179388" algn="r"/>
                <a:tab pos="358775" algn="r"/>
              </a:tabLst>
            </a:pPr>
            <a:r>
              <a:rPr lang="en-US" sz="3200" dirty="0" smtClean="0">
                <a:solidFill>
                  <a:srgbClr val="002060"/>
                </a:solidFill>
                <a:latin typeface="Arial" pitchFamily="34" charset="0"/>
                <a:cs typeface="Traditional Arabic" pitchFamily="2" charset="-78"/>
              </a:rPr>
              <a:t> </a:t>
            </a:r>
            <a:r>
              <a:rPr lang="ar-DZ" sz="3200" dirty="0" smtClean="0">
                <a:solidFill>
                  <a:srgbClr val="002060"/>
                </a:solidFill>
                <a:latin typeface="Arial" pitchFamily="34" charset="0"/>
                <a:cs typeface="Traditional Arabic" pitchFamily="2" charset="-78"/>
              </a:rPr>
              <a:t>هل تخضع عملية الترقية لنتائج تقييم أداء الموارد البشرية داخل مديرية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79388" algn="r"/>
                <a:tab pos="358775" algn="r"/>
              </a:tabLst>
            </a:pPr>
            <a:r>
              <a:rPr lang="ar-DZ" sz="3200" dirty="0" smtClean="0">
                <a:solidFill>
                  <a:srgbClr val="002060"/>
                </a:solidFill>
                <a:latin typeface="Arial" pitchFamily="34" charset="0"/>
                <a:cs typeface="Traditional Arabic" pitchFamily="2" charset="-78"/>
              </a:rPr>
              <a:t>   توزيع الكهرباء</a:t>
            </a:r>
            <a:r>
              <a:rPr lang="fr-FR" sz="3200" dirty="0" smtClean="0">
                <a:solidFill>
                  <a:srgbClr val="002060"/>
                </a:solidFill>
                <a:latin typeface="Arial" pitchFamily="34" charset="0"/>
                <a:cs typeface="Traditional Arabic" pitchFamily="2" charset="-78"/>
              </a:rPr>
              <a:t> </a:t>
            </a:r>
            <a:r>
              <a:rPr lang="ar-DZ" sz="3200" dirty="0" smtClean="0">
                <a:solidFill>
                  <a:srgbClr val="002060"/>
                </a:solidFill>
                <a:latin typeface="Arial" pitchFamily="34" charset="0"/>
                <a:cs typeface="Traditional Arabic" pitchFamily="2" charset="-78"/>
              </a:rPr>
              <a:t>و الغاز </a:t>
            </a:r>
            <a:r>
              <a:rPr lang="ar-DZ" sz="3200" dirty="0" err="1" smtClean="0">
                <a:solidFill>
                  <a:srgbClr val="002060"/>
                </a:solidFill>
                <a:latin typeface="Arial" pitchFamily="34" charset="0"/>
                <a:cs typeface="Traditional Arabic" pitchFamily="2" charset="-78"/>
              </a:rPr>
              <a:t>بالأغواط</a:t>
            </a:r>
            <a:r>
              <a:rPr lang="ar-DZ" sz="3200" dirty="0" smtClean="0">
                <a:solidFill>
                  <a:srgbClr val="002060"/>
                </a:solidFill>
                <a:latin typeface="Arial" pitchFamily="34" charset="0"/>
                <a:cs typeface="Traditional Arabic" pitchFamily="2" charset="-78"/>
              </a:rPr>
              <a:t> ؟</a:t>
            </a:r>
            <a:r>
              <a:rPr lang="fr-FR" sz="32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214678" y="142852"/>
            <a:ext cx="3214710" cy="646331"/>
          </a:xfrm>
          <a:prstGeom prst="rect">
            <a:avLst/>
          </a:prstGeom>
          <a:ln/>
          <a:effectLst>
            <a:glow rad="228600">
              <a:schemeClr val="accent2">
                <a:satMod val="175000"/>
                <a:alpha val="40000"/>
              </a:schemeClr>
            </a:glow>
            <a:outerShdw blurRad="63500" dist="25400" dir="5400000" rotWithShape="0">
              <a:srgbClr val="000000">
                <a:alpha val="43137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ar-DZ" sz="3600" dirty="0" smtClean="0">
                <a:solidFill>
                  <a:schemeClr val="tx1"/>
                </a:solidFill>
                <a:latin typeface="Arial" pitchFamily="34" charset="0"/>
                <a:cs typeface="DecoType Naskh" pitchFamily="2" charset="-78"/>
              </a:rPr>
              <a:t> الفرضيات</a:t>
            </a:r>
            <a:endParaRPr lang="fr-FR" sz="3600" dirty="0">
              <a:solidFill>
                <a:schemeClr val="tx1"/>
              </a:solidFill>
              <a:latin typeface="Arial" pitchFamily="34" charset="0"/>
              <a:cs typeface="DecoType Naskh" pitchFamily="2" charset="-78"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-71406" y="1246892"/>
            <a:ext cx="9144000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DZ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abic Transparent" pitchFamily="2" charset="-78"/>
              </a:rPr>
              <a:t> </a:t>
            </a:r>
            <a:r>
              <a:rPr lang="ar-DZ" sz="3200" b="1" dirty="0" smtClean="0">
                <a:latin typeface="Arial" pitchFamily="34" charset="0"/>
                <a:cs typeface="Traditional Arabic" pitchFamily="2" charset="-78"/>
              </a:rPr>
              <a:t>و بناءً على التساؤلات السابقة الذكر ، صيغت الفرضيات التالية :</a:t>
            </a:r>
          </a:p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1400" b="1" dirty="0" smtClean="0">
              <a:latin typeface="Arial" pitchFamily="34" charset="0"/>
              <a:cs typeface="Traditional Arabic" pitchFamily="2" charset="-78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ar-DZ" sz="32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 تكشف </a:t>
            </a:r>
            <a:r>
              <a:rPr lang="ar-DZ" sz="3200" b="1" u="sng" dirty="0" smtClean="0">
                <a:solidFill>
                  <a:srgbClr val="FF0000"/>
                </a:solidFill>
                <a:latin typeface="Arial" pitchFamily="34" charset="0"/>
                <a:cs typeface="Traditional Arabic" pitchFamily="2" charset="-78"/>
              </a:rPr>
              <a:t>مخرجات نظام تقييم الأداء </a:t>
            </a:r>
            <a:r>
              <a:rPr lang="ar-DZ" sz="32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عن </a:t>
            </a:r>
            <a:r>
              <a:rPr lang="ar-DZ" sz="3200" b="1" u="sng" dirty="0" smtClean="0">
                <a:solidFill>
                  <a:srgbClr val="7030A0"/>
                </a:solidFill>
                <a:latin typeface="Arial" pitchFamily="34" charset="0"/>
                <a:cs typeface="Traditional Arabic" pitchFamily="2" charset="-78"/>
              </a:rPr>
              <a:t>مستويات أداء </a:t>
            </a:r>
            <a:r>
              <a:rPr lang="ar-DZ" sz="3200" b="1" u="sng" dirty="0" err="1" smtClean="0">
                <a:solidFill>
                  <a:srgbClr val="7030A0"/>
                </a:solidFill>
                <a:latin typeface="Arial" pitchFamily="34" charset="0"/>
                <a:cs typeface="Traditional Arabic" pitchFamily="2" charset="-78"/>
              </a:rPr>
              <a:t>و</a:t>
            </a:r>
            <a:r>
              <a:rPr lang="ar-DZ" sz="3200" b="1" u="sng" dirty="0" smtClean="0">
                <a:solidFill>
                  <a:srgbClr val="7030A0"/>
                </a:solidFill>
                <a:latin typeface="Arial" pitchFamily="34" charset="0"/>
                <a:cs typeface="Traditional Arabic" pitchFamily="2" charset="-78"/>
              </a:rPr>
              <a:t> كفاءة الموارد </a:t>
            </a: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ar-DZ" sz="3200" b="1" u="sng" dirty="0" smtClean="0">
                <a:solidFill>
                  <a:srgbClr val="7030A0"/>
                </a:solidFill>
                <a:latin typeface="Arial" pitchFamily="34" charset="0"/>
                <a:cs typeface="Traditional Arabic" pitchFamily="2" charset="-78"/>
              </a:rPr>
              <a:t>  البشرية</a:t>
            </a:r>
            <a:r>
              <a:rPr lang="ar-DZ" sz="32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 داخل مؤسسة توزيع الكهرباء </a:t>
            </a:r>
            <a:r>
              <a:rPr lang="ar-DZ" sz="3200" b="1" dirty="0" err="1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و</a:t>
            </a:r>
            <a:r>
              <a:rPr lang="ar-DZ" sz="32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 الغاز </a:t>
            </a:r>
            <a:r>
              <a:rPr lang="ar-DZ" sz="3200" b="1" dirty="0" err="1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بالأغواط</a:t>
            </a:r>
            <a:r>
              <a:rPr lang="ar-DZ" sz="32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 .</a:t>
            </a:r>
            <a:endParaRPr lang="fr-FR" sz="3200" b="1" dirty="0" smtClean="0">
              <a:solidFill>
                <a:srgbClr val="C00000"/>
              </a:solidFill>
              <a:latin typeface="Arial" pitchFamily="34" charset="0"/>
              <a:cs typeface="Traditional Arabic" pitchFamily="2" charset="-78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fr-FR" sz="3200" b="1" dirty="0" smtClean="0">
              <a:solidFill>
                <a:srgbClr val="C00000"/>
              </a:solidFill>
              <a:latin typeface="Arial" pitchFamily="34" charset="0"/>
              <a:cs typeface="Traditional Arabic" pitchFamily="2" charset="-78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ar-DZ" sz="32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 تعتمد </a:t>
            </a:r>
            <a:r>
              <a:rPr lang="ar-DZ" sz="3200" b="1" u="sng" dirty="0" smtClean="0">
                <a:solidFill>
                  <a:srgbClr val="7030A0"/>
                </a:solidFill>
                <a:latin typeface="Arial" pitchFamily="34" charset="0"/>
                <a:cs typeface="Traditional Arabic" pitchFamily="2" charset="-78"/>
              </a:rPr>
              <a:t>برامج التدريب </a:t>
            </a:r>
            <a:r>
              <a:rPr lang="ar-DZ" sz="32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على </a:t>
            </a:r>
            <a:r>
              <a:rPr lang="ar-DZ" sz="3200" b="1" u="sng" dirty="0" smtClean="0">
                <a:solidFill>
                  <a:srgbClr val="FF0000"/>
                </a:solidFill>
                <a:latin typeface="Arial" pitchFamily="34" charset="0"/>
                <a:cs typeface="Traditional Arabic" pitchFamily="2" charset="-78"/>
              </a:rPr>
              <a:t>نتائج عملية تقييم أداء </a:t>
            </a:r>
            <a:r>
              <a:rPr lang="ar-DZ" sz="32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الموارد البشرية </a:t>
            </a: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ar-DZ" sz="32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  في مؤسسة توزيع الكهرباء  </a:t>
            </a:r>
            <a:r>
              <a:rPr lang="ar-DZ" sz="3200" b="1" dirty="0" err="1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و</a:t>
            </a:r>
            <a:r>
              <a:rPr lang="ar-DZ" sz="32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 الغاز </a:t>
            </a:r>
            <a:r>
              <a:rPr lang="ar-DZ" sz="3200" b="1" dirty="0" err="1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بالأغواط</a:t>
            </a:r>
            <a:r>
              <a:rPr lang="ar-DZ" sz="32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 .</a:t>
            </a:r>
            <a:endParaRPr lang="fr-FR" sz="3200" b="1" dirty="0" smtClean="0">
              <a:solidFill>
                <a:srgbClr val="C00000"/>
              </a:solidFill>
              <a:latin typeface="Arial" pitchFamily="34" charset="0"/>
              <a:cs typeface="Traditional Arabic" pitchFamily="2" charset="-78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fr-FR" sz="3200" b="1" dirty="0" smtClean="0">
              <a:solidFill>
                <a:srgbClr val="C00000"/>
              </a:solidFill>
              <a:latin typeface="Arial" pitchFamily="34" charset="0"/>
              <a:cs typeface="Traditional Arabic" pitchFamily="2" charset="-78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ar-DZ" sz="32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 تخضع </a:t>
            </a:r>
            <a:r>
              <a:rPr lang="ar-DZ" sz="3200" b="1" u="sng" dirty="0" smtClean="0">
                <a:solidFill>
                  <a:srgbClr val="7030A0"/>
                </a:solidFill>
                <a:latin typeface="Arial" pitchFamily="34" charset="0"/>
                <a:cs typeface="Traditional Arabic" pitchFamily="2" charset="-78"/>
              </a:rPr>
              <a:t>عملية الترقية </a:t>
            </a:r>
            <a:r>
              <a:rPr lang="ar-DZ" sz="32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لنتائج </a:t>
            </a:r>
            <a:r>
              <a:rPr lang="ar-DZ" sz="3200" b="1" u="sng" dirty="0" smtClean="0">
                <a:solidFill>
                  <a:srgbClr val="FF0000"/>
                </a:solidFill>
                <a:latin typeface="Arial" pitchFamily="34" charset="0"/>
                <a:cs typeface="Traditional Arabic" pitchFamily="2" charset="-78"/>
              </a:rPr>
              <a:t>تقييم أداء </a:t>
            </a:r>
            <a:r>
              <a:rPr lang="ar-DZ" sz="32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الموارد البشرية داخل مؤسسة</a:t>
            </a: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ar-DZ" sz="32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  توزيع الكهرباء </a:t>
            </a:r>
            <a:r>
              <a:rPr lang="ar-DZ" sz="3200" b="1" dirty="0" err="1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و</a:t>
            </a:r>
            <a:r>
              <a:rPr lang="ar-DZ" sz="3200" b="1" dirty="0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 الغاز </a:t>
            </a:r>
            <a:r>
              <a:rPr lang="ar-DZ" sz="3200" b="1" dirty="0" err="1" smtClean="0">
                <a:solidFill>
                  <a:srgbClr val="C00000"/>
                </a:solidFill>
                <a:latin typeface="Arial" pitchFamily="34" charset="0"/>
                <a:cs typeface="Traditional Arabic" pitchFamily="2" charset="-78"/>
              </a:rPr>
              <a:t>بالأغواط</a:t>
            </a:r>
            <a:r>
              <a:rPr lang="ar-DZ" sz="3200" b="1" dirty="0" smtClean="0">
                <a:latin typeface="Arial" pitchFamily="34" charset="0"/>
                <a:cs typeface="Traditional Arabic" pitchFamily="2" charset="-78"/>
              </a:rPr>
              <a:t>.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795</TotalTime>
  <Words>4412</Words>
  <Application>Microsoft Office PowerPoint</Application>
  <PresentationFormat>Affichage à l'écran (4:3)</PresentationFormat>
  <Paragraphs>513</Paragraphs>
  <Slides>42</Slides>
  <Notes>42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42</vt:i4>
      </vt:variant>
    </vt:vector>
  </HeadingPairs>
  <TitlesOfParts>
    <vt:vector size="43" baseType="lpstr">
      <vt:lpstr>Solstice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Diapositive 32</vt:lpstr>
      <vt:lpstr>Diapositive 33</vt:lpstr>
      <vt:lpstr>Diapositive 34</vt:lpstr>
      <vt:lpstr>Diapositive 35</vt:lpstr>
      <vt:lpstr>Diapositive 36</vt:lpstr>
      <vt:lpstr>Diapositive 37</vt:lpstr>
      <vt:lpstr>Diapositive 38</vt:lpstr>
      <vt:lpstr>Diapositive 39</vt:lpstr>
      <vt:lpstr>Diapositive 40</vt:lpstr>
      <vt:lpstr>Diapositive 41</vt:lpstr>
      <vt:lpstr>Diapositive 42</vt:lpstr>
    </vt:vector>
  </TitlesOfParts>
  <Company>NOURI MED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NOURI MED</dc:creator>
  <cp:lastModifiedBy>NOURI MED</cp:lastModifiedBy>
  <cp:revision>94</cp:revision>
  <dcterms:created xsi:type="dcterms:W3CDTF">2010-04-13T18:40:58Z</dcterms:created>
  <dcterms:modified xsi:type="dcterms:W3CDTF">2010-10-01T16:48:44Z</dcterms:modified>
</cp:coreProperties>
</file>