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36"/>
  </p:notesMasterIdLst>
  <p:sldIdLst>
    <p:sldId id="256" r:id="rId2"/>
    <p:sldId id="257" r:id="rId3"/>
    <p:sldId id="259" r:id="rId4"/>
    <p:sldId id="258" r:id="rId5"/>
    <p:sldId id="260" r:id="rId6"/>
    <p:sldId id="261" r:id="rId7"/>
    <p:sldId id="293" r:id="rId8"/>
    <p:sldId id="263" r:id="rId9"/>
    <p:sldId id="286" r:id="rId10"/>
    <p:sldId id="264" r:id="rId11"/>
    <p:sldId id="265" r:id="rId12"/>
    <p:sldId id="266" r:id="rId13"/>
    <p:sldId id="267" r:id="rId14"/>
    <p:sldId id="268" r:id="rId15"/>
    <p:sldId id="291" r:id="rId16"/>
    <p:sldId id="269" r:id="rId17"/>
    <p:sldId id="270" r:id="rId18"/>
    <p:sldId id="271" r:id="rId19"/>
    <p:sldId id="272" r:id="rId20"/>
    <p:sldId id="273" r:id="rId21"/>
    <p:sldId id="288" r:id="rId22"/>
    <p:sldId id="274" r:id="rId23"/>
    <p:sldId id="289" r:id="rId24"/>
    <p:sldId id="275" r:id="rId25"/>
    <p:sldId id="278" r:id="rId26"/>
    <p:sldId id="290" r:id="rId27"/>
    <p:sldId id="292" r:id="rId28"/>
    <p:sldId id="279" r:id="rId29"/>
    <p:sldId id="280" r:id="rId30"/>
    <p:sldId id="281" r:id="rId31"/>
    <p:sldId id="282" r:id="rId32"/>
    <p:sldId id="283" r:id="rId33"/>
    <p:sldId id="284" r:id="rId34"/>
    <p:sldId id="294" r:id="rId3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16"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0A7BE6-EF1A-49C6-BB26-DF677360F14C}" type="datetimeFigureOut">
              <a:rPr lang="fr-FR" smtClean="0"/>
              <a:t>08/11/2021</a:t>
            </a:fld>
            <a:endParaRPr lang="fr-F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F80903-BD39-43B9-96D1-44F20080C716}" type="slidenum">
              <a:rPr lang="fr-FR" smtClean="0"/>
              <a:t>‹N°›</a:t>
            </a:fld>
            <a:endParaRPr lang="fr-FR"/>
          </a:p>
        </p:txBody>
      </p:sp>
    </p:spTree>
    <p:extLst>
      <p:ext uri="{BB962C8B-B14F-4D97-AF65-F5344CB8AC3E}">
        <p14:creationId xmlns:p14="http://schemas.microsoft.com/office/powerpoint/2010/main" val="5770094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D5F80903-BD39-43B9-96D1-44F20080C716}" type="slidenum">
              <a:rPr lang="fr-FR" smtClean="0"/>
              <a:t>8</a:t>
            </a:fld>
            <a:endParaRPr lang="fr-FR"/>
          </a:p>
        </p:txBody>
      </p:sp>
    </p:spTree>
    <p:extLst>
      <p:ext uri="{BB962C8B-B14F-4D97-AF65-F5344CB8AC3E}">
        <p14:creationId xmlns:p14="http://schemas.microsoft.com/office/powerpoint/2010/main" val="3877902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D5F80903-BD39-43B9-96D1-44F20080C716}" type="slidenum">
              <a:rPr lang="fr-FR" smtClean="0"/>
              <a:t>33</a:t>
            </a:fld>
            <a:endParaRPr lang="fr-FR"/>
          </a:p>
        </p:txBody>
      </p:sp>
    </p:spTree>
    <p:extLst>
      <p:ext uri="{BB962C8B-B14F-4D97-AF65-F5344CB8AC3E}">
        <p14:creationId xmlns:p14="http://schemas.microsoft.com/office/powerpoint/2010/main" val="32956802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14" name="Titre 13"/>
          <p:cNvSpPr>
            <a:spLocks noGrp="1"/>
          </p:cNvSpPr>
          <p:nvPr>
            <p:ph type="ctrTitle"/>
          </p:nvPr>
        </p:nvSpPr>
        <p:spPr>
          <a:xfrm>
            <a:off x="1432560" y="359898"/>
            <a:ext cx="7406640" cy="1472184"/>
          </a:xfrm>
        </p:spPr>
        <p:txBody>
          <a:bodyPr anchor="b"/>
          <a:lstStyle>
            <a:lvl1pPr algn="l">
              <a:defRPr/>
            </a:lvl1pPr>
            <a:extLst/>
          </a:lstStyle>
          <a:p>
            <a:r>
              <a:rPr kumimoji="0" lang="fr-FR" smtClean="0"/>
              <a:t>Modifiez le style du titre</a:t>
            </a:r>
            <a:endParaRPr kumimoji="0" lang="en-US"/>
          </a:p>
        </p:txBody>
      </p:sp>
      <p:sp>
        <p:nvSpPr>
          <p:cNvPr id="22" name="Sous-titr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Modifiez le style des sous-titres du masque</a:t>
            </a:r>
            <a:endParaRPr kumimoji="0" lang="en-US"/>
          </a:p>
        </p:txBody>
      </p:sp>
      <p:sp>
        <p:nvSpPr>
          <p:cNvPr id="7" name="Espace réservé de la date 6"/>
          <p:cNvSpPr>
            <a:spLocks noGrp="1"/>
          </p:cNvSpPr>
          <p:nvPr>
            <p:ph type="dt" sz="half" idx="10"/>
          </p:nvPr>
        </p:nvSpPr>
        <p:spPr/>
        <p:txBody>
          <a:bodyPr/>
          <a:lstStyle>
            <a:extLst/>
          </a:lstStyle>
          <a:p>
            <a:fld id="{527FCFC0-1253-4A75-81E3-9B7BE67F1962}" type="datetimeFigureOut">
              <a:rPr lang="fr-FR" smtClean="0"/>
              <a:t>08/11/2021</a:t>
            </a:fld>
            <a:endParaRPr lang="fr-FR"/>
          </a:p>
        </p:txBody>
      </p:sp>
      <p:sp>
        <p:nvSpPr>
          <p:cNvPr id="20" name="Espace réservé du pied de page 19"/>
          <p:cNvSpPr>
            <a:spLocks noGrp="1"/>
          </p:cNvSpPr>
          <p:nvPr>
            <p:ph type="ftr" sz="quarter" idx="11"/>
          </p:nvPr>
        </p:nvSpPr>
        <p:spPr/>
        <p:txBody>
          <a:bodyPr/>
          <a:lstStyle>
            <a:extLst/>
          </a:lstStyle>
          <a:p>
            <a:endParaRPr lang="fr-FR"/>
          </a:p>
        </p:txBody>
      </p:sp>
      <p:sp>
        <p:nvSpPr>
          <p:cNvPr id="10" name="Espace réservé du numéro de diapositive 9"/>
          <p:cNvSpPr>
            <a:spLocks noGrp="1"/>
          </p:cNvSpPr>
          <p:nvPr>
            <p:ph type="sldNum" sz="quarter" idx="12"/>
          </p:nvPr>
        </p:nvSpPr>
        <p:spPr/>
        <p:txBody>
          <a:bodyPr/>
          <a:lstStyle>
            <a:extLst/>
          </a:lstStyle>
          <a:p>
            <a:fld id="{72C67F98-1CE9-47F1-AE25-7617104DC89A}" type="slidenum">
              <a:rPr lang="fr-FR" smtClean="0"/>
              <a:t>‹N°›</a:t>
            </a:fld>
            <a:endParaRPr lang="fr-FR"/>
          </a:p>
        </p:txBody>
      </p:sp>
      <p:sp>
        <p:nvSpPr>
          <p:cNvPr id="8" name="Ellipse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Ellipse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Modifiez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527FCFC0-1253-4A75-81E3-9B7BE67F1962}" type="datetimeFigureOut">
              <a:rPr lang="fr-FR" smtClean="0"/>
              <a:t>08/11/2021</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72C67F98-1CE9-47F1-AE25-7617104DC89A}"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274639"/>
            <a:ext cx="1828800" cy="5851525"/>
          </a:xfrm>
        </p:spPr>
        <p:txBody>
          <a:bodyPr vert="eaVert"/>
          <a:lstStyle>
            <a:extLst/>
          </a:lstStyle>
          <a:p>
            <a:r>
              <a:rPr kumimoji="0" lang="fr-FR" smtClean="0"/>
              <a:t>Modifiez le style du titre</a:t>
            </a:r>
            <a:endParaRPr kumimoji="0" lang="en-US"/>
          </a:p>
        </p:txBody>
      </p:sp>
      <p:sp>
        <p:nvSpPr>
          <p:cNvPr id="3" name="Espace réservé du texte vertical 2"/>
          <p:cNvSpPr>
            <a:spLocks noGrp="1"/>
          </p:cNvSpPr>
          <p:nvPr>
            <p:ph type="body" orient="vert" idx="1"/>
          </p:nvPr>
        </p:nvSpPr>
        <p:spPr>
          <a:xfrm>
            <a:off x="1143000" y="274640"/>
            <a:ext cx="5562600" cy="5851525"/>
          </a:xfrm>
        </p:spPr>
        <p:txBody>
          <a:bodyPr vert="eaVert"/>
          <a:lstStyle>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527FCFC0-1253-4A75-81E3-9B7BE67F1962}" type="datetimeFigureOut">
              <a:rPr lang="fr-FR" smtClean="0"/>
              <a:t>08/11/2021</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72C67F98-1CE9-47F1-AE25-7617104DC89A}"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Modifiez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527FCFC0-1253-4A75-81E3-9B7BE67F1962}" type="datetimeFigureOut">
              <a:rPr lang="fr-FR" smtClean="0"/>
              <a:t>08/11/2021</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72C67F98-1CE9-47F1-AE25-7617104DC89A}"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fr-FR" smtClean="0"/>
              <a:t>Modifiez le style du titre</a:t>
            </a:r>
            <a:endParaRPr kumimoji="0" lang="en-US"/>
          </a:p>
        </p:txBody>
      </p:sp>
      <p:sp>
        <p:nvSpPr>
          <p:cNvPr id="3" name="Espace réservé du texte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Modifiez les styles du texte du masque</a:t>
            </a:r>
          </a:p>
        </p:txBody>
      </p:sp>
      <p:sp>
        <p:nvSpPr>
          <p:cNvPr id="4" name="Espace réservé de la date 3"/>
          <p:cNvSpPr>
            <a:spLocks noGrp="1"/>
          </p:cNvSpPr>
          <p:nvPr>
            <p:ph type="dt" sz="half" idx="10"/>
          </p:nvPr>
        </p:nvSpPr>
        <p:spPr/>
        <p:txBody>
          <a:bodyPr/>
          <a:lstStyle>
            <a:extLst/>
          </a:lstStyle>
          <a:p>
            <a:fld id="{527FCFC0-1253-4A75-81E3-9B7BE67F1962}" type="datetimeFigureOut">
              <a:rPr lang="fr-FR" smtClean="0"/>
              <a:t>08/11/2021</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72C67F98-1CE9-47F1-AE25-7617104DC89A}" type="slidenum">
              <a:rPr lang="fr-FR" smtClean="0"/>
              <a:t>‹N°›</a:t>
            </a:fld>
            <a:endParaRPr lang="fr-FR"/>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Ellipse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Ellipse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lstStyle>
            <a:extLst/>
          </a:lstStyle>
          <a:p>
            <a:r>
              <a:rPr kumimoji="0" lang="fr-FR" smtClean="0"/>
              <a:t>Modifiez le style du titre</a:t>
            </a:r>
            <a:endParaRPr kumimoji="0" lang="en-US"/>
          </a:p>
        </p:txBody>
      </p:sp>
      <p:sp>
        <p:nvSpPr>
          <p:cNvPr id="3" name="Espace réservé du contenu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527FCFC0-1253-4A75-81E3-9B7BE67F1962}" type="datetimeFigureOut">
              <a:rPr lang="fr-FR" smtClean="0"/>
              <a:t>08/11/2021</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72C67F98-1CE9-47F1-AE25-7617104DC89A}"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fr-FR" smtClean="0"/>
              <a:t>Modifiez le style du titre</a:t>
            </a:r>
            <a:endParaRPr kumimoji="0" lang="en-US"/>
          </a:p>
        </p:txBody>
      </p:sp>
      <p:sp>
        <p:nvSpPr>
          <p:cNvPr id="3" name="Espace réservé du texte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Modifiez les styles du texte du masque</a:t>
            </a:r>
          </a:p>
        </p:txBody>
      </p:sp>
      <p:sp>
        <p:nvSpPr>
          <p:cNvPr id="4" name="Espace réservé du texte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Modifiez les styles du texte du masque</a:t>
            </a:r>
          </a:p>
        </p:txBody>
      </p:sp>
      <p:sp>
        <p:nvSpPr>
          <p:cNvPr id="5" name="Espace réservé du contenu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527FCFC0-1253-4A75-81E3-9B7BE67F1962}" type="datetimeFigureOut">
              <a:rPr lang="fr-FR" smtClean="0"/>
              <a:t>08/11/2021</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9" name="Espace réservé du numéro de diapositive 8"/>
          <p:cNvSpPr>
            <a:spLocks noGrp="1"/>
          </p:cNvSpPr>
          <p:nvPr>
            <p:ph type="sldNum" sz="quarter" idx="12"/>
          </p:nvPr>
        </p:nvSpPr>
        <p:spPr/>
        <p:txBody>
          <a:bodyPr/>
          <a:lstStyle>
            <a:extLst/>
          </a:lstStyle>
          <a:p>
            <a:fld id="{72C67F98-1CE9-47F1-AE25-7617104DC89A}"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nchor="ctr"/>
          <a:lstStyle>
            <a:extLst/>
          </a:lstStyle>
          <a:p>
            <a:r>
              <a:rPr kumimoji="0" lang="fr-FR" smtClean="0"/>
              <a:t>Modifiez le style du titre</a:t>
            </a:r>
            <a:endParaRPr kumimoji="0" lang="en-US"/>
          </a:p>
        </p:txBody>
      </p:sp>
      <p:sp>
        <p:nvSpPr>
          <p:cNvPr id="3" name="Espace réservé de la date 2"/>
          <p:cNvSpPr>
            <a:spLocks noGrp="1"/>
          </p:cNvSpPr>
          <p:nvPr>
            <p:ph type="dt" sz="half" idx="10"/>
          </p:nvPr>
        </p:nvSpPr>
        <p:spPr/>
        <p:txBody>
          <a:bodyPr/>
          <a:lstStyle>
            <a:extLst/>
          </a:lstStyle>
          <a:p>
            <a:fld id="{527FCFC0-1253-4A75-81E3-9B7BE67F1962}" type="datetimeFigureOut">
              <a:rPr lang="fr-FR" smtClean="0"/>
              <a:t>08/11/2021</a:t>
            </a:fld>
            <a:endParaRPr lang="fr-FR"/>
          </a:p>
        </p:txBody>
      </p:sp>
      <p:sp>
        <p:nvSpPr>
          <p:cNvPr id="4" name="Espace réservé du pied de page 3"/>
          <p:cNvSpPr>
            <a:spLocks noGrp="1"/>
          </p:cNvSpPr>
          <p:nvPr>
            <p:ph type="ftr" sz="quarter" idx="11"/>
          </p:nvPr>
        </p:nvSpPr>
        <p:spPr/>
        <p:txBody>
          <a:bodyPr/>
          <a:lstStyle>
            <a:extLst/>
          </a:lstStyle>
          <a:p>
            <a:endParaRPr lang="fr-FR"/>
          </a:p>
        </p:txBody>
      </p:sp>
      <p:sp>
        <p:nvSpPr>
          <p:cNvPr id="5" name="Espace réservé du numéro de diapositive 4"/>
          <p:cNvSpPr>
            <a:spLocks noGrp="1"/>
          </p:cNvSpPr>
          <p:nvPr>
            <p:ph type="sldNum" sz="quarter" idx="12"/>
          </p:nvPr>
        </p:nvSpPr>
        <p:spPr/>
        <p:txBody>
          <a:bodyPr/>
          <a:lstStyle>
            <a:extLst/>
          </a:lstStyle>
          <a:p>
            <a:fld id="{72C67F98-1CE9-47F1-AE25-7617104DC89A}"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Espace réservé de la date 1"/>
          <p:cNvSpPr>
            <a:spLocks noGrp="1"/>
          </p:cNvSpPr>
          <p:nvPr>
            <p:ph type="dt" sz="half" idx="10"/>
          </p:nvPr>
        </p:nvSpPr>
        <p:spPr/>
        <p:txBody>
          <a:bodyPr/>
          <a:lstStyle>
            <a:extLst/>
          </a:lstStyle>
          <a:p>
            <a:fld id="{527FCFC0-1253-4A75-81E3-9B7BE67F1962}" type="datetimeFigureOut">
              <a:rPr lang="fr-FR" smtClean="0"/>
              <a:t>08/11/2021</a:t>
            </a:fld>
            <a:endParaRPr lang="fr-FR"/>
          </a:p>
        </p:txBody>
      </p:sp>
      <p:sp>
        <p:nvSpPr>
          <p:cNvPr id="3" name="Espace réservé du pied de page 2"/>
          <p:cNvSpPr>
            <a:spLocks noGrp="1"/>
          </p:cNvSpPr>
          <p:nvPr>
            <p:ph type="ftr" sz="quarter" idx="11"/>
          </p:nvPr>
        </p:nvSpPr>
        <p:spPr/>
        <p:txBody>
          <a:bodyPr/>
          <a:lstStyle>
            <a:extLst/>
          </a:lstStyle>
          <a:p>
            <a:endParaRPr lang="fr-FR"/>
          </a:p>
        </p:txBody>
      </p:sp>
      <p:sp>
        <p:nvSpPr>
          <p:cNvPr id="4" name="Espace réservé du numéro de diapositive 3"/>
          <p:cNvSpPr>
            <a:spLocks noGrp="1"/>
          </p:cNvSpPr>
          <p:nvPr>
            <p:ph type="sldNum" sz="quarter" idx="12"/>
          </p:nvPr>
        </p:nvSpPr>
        <p:spPr/>
        <p:txBody>
          <a:bodyPr/>
          <a:lstStyle>
            <a:extLst/>
          </a:lstStyle>
          <a:p>
            <a:fld id="{72C67F98-1CE9-47F1-AE25-7617104DC89A}" type="slidenum">
              <a:rPr lang="fr-FR" smtClean="0"/>
              <a:t>‹N°›</a:t>
            </a:fld>
            <a:endParaRPr lang="fr-FR"/>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fr-FR" smtClean="0"/>
              <a:t>Modifiez le style du titre</a:t>
            </a:r>
            <a:endParaRPr kumimoji="0" lang="en-US"/>
          </a:p>
        </p:txBody>
      </p:sp>
      <p:sp>
        <p:nvSpPr>
          <p:cNvPr id="3" name="Espace réservé du texte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smtClean="0"/>
              <a:t>Modifiez les styles du texte du masque</a:t>
            </a:r>
          </a:p>
        </p:txBody>
      </p:sp>
      <p:sp>
        <p:nvSpPr>
          <p:cNvPr id="4" name="Espace réservé du contenu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527FCFC0-1253-4A75-81E3-9B7BE67F1962}" type="datetimeFigureOut">
              <a:rPr lang="fr-FR" smtClean="0"/>
              <a:t>08/11/2021</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72C67F98-1CE9-47F1-AE25-7617104DC89A}" type="slidenum">
              <a:rPr lang="fr-FR" smtClean="0"/>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fr-FR" smtClean="0"/>
              <a:t>Modifiez le style du titre</a:t>
            </a:r>
            <a:endParaRPr kumimoji="0" lang="en-US"/>
          </a:p>
        </p:txBody>
      </p:sp>
      <p:sp>
        <p:nvSpPr>
          <p:cNvPr id="5" name="Espace réservé de la date 4"/>
          <p:cNvSpPr>
            <a:spLocks noGrp="1"/>
          </p:cNvSpPr>
          <p:nvPr>
            <p:ph type="dt" sz="half" idx="10"/>
          </p:nvPr>
        </p:nvSpPr>
        <p:spPr/>
        <p:txBody>
          <a:bodyPr/>
          <a:lstStyle>
            <a:extLst/>
          </a:lstStyle>
          <a:p>
            <a:fld id="{527FCFC0-1253-4A75-81E3-9B7BE67F1962}" type="datetimeFigureOut">
              <a:rPr lang="fr-FR" smtClean="0"/>
              <a:t>08/11/2021</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72C67F98-1CE9-47F1-AE25-7617104DC89A}" type="slidenum">
              <a:rPr lang="fr-FR" smtClean="0"/>
              <a:t>‹N°›</a:t>
            </a:fld>
            <a:endParaRPr lang="fr-FR"/>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Espace réservé pour une imag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fr-FR" smtClean="0"/>
              <a:t>Cliquez sur l'icône pour ajouter une image</a:t>
            </a:r>
            <a:endParaRPr kumimoji="0" lang="en-US" dirty="0"/>
          </a:p>
        </p:txBody>
      </p:sp>
      <p:sp>
        <p:nvSpPr>
          <p:cNvPr id="9" name="Organigramme : Processu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Organigramme : Processu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Espace réservé du texte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fr-FR" smtClean="0"/>
              <a:t>Modifiez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ecteurs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Ellipse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Bouée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Espace réservé du titre 4"/>
          <p:cNvSpPr>
            <a:spLocks noGrp="1"/>
          </p:cNvSpPr>
          <p:nvPr>
            <p:ph type="title"/>
          </p:nvPr>
        </p:nvSpPr>
        <p:spPr>
          <a:xfrm>
            <a:off x="1435608" y="274638"/>
            <a:ext cx="7498080" cy="1143000"/>
          </a:xfrm>
          <a:prstGeom prst="rect">
            <a:avLst/>
          </a:prstGeom>
        </p:spPr>
        <p:txBody>
          <a:bodyPr anchor="ctr">
            <a:normAutofit/>
          </a:bodyPr>
          <a:lstStyle>
            <a:extLst/>
          </a:lstStyle>
          <a:p>
            <a:r>
              <a:rPr kumimoji="0" lang="fr-FR" smtClean="0"/>
              <a:t>Modifiez le style du titre</a:t>
            </a:r>
            <a:endParaRPr kumimoji="0" lang="en-US"/>
          </a:p>
        </p:txBody>
      </p:sp>
      <p:sp>
        <p:nvSpPr>
          <p:cNvPr id="9" name="Espace réservé du texte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fr-FR" smtClean="0"/>
              <a:t>Modifiez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24" name="Espace réservé de la date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27FCFC0-1253-4A75-81E3-9B7BE67F1962}" type="datetimeFigureOut">
              <a:rPr lang="fr-FR" smtClean="0"/>
              <a:t>08/11/2021</a:t>
            </a:fld>
            <a:endParaRPr lang="fr-FR"/>
          </a:p>
        </p:txBody>
      </p:sp>
      <p:sp>
        <p:nvSpPr>
          <p:cNvPr id="10" name="Espace réservé du pied de page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fr-FR"/>
          </a:p>
        </p:txBody>
      </p:sp>
      <p:sp>
        <p:nvSpPr>
          <p:cNvPr id="22" name="Espace réservé du numéro de diapositive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C67F98-1CE9-47F1-AE25-7617104DC89A}" type="slidenum">
              <a:rPr lang="fr-FR" smtClean="0"/>
              <a:t>‹N°›</a:t>
            </a:fld>
            <a:endParaRPr lang="fr-F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http://www.univ-djelfa.dz:1721/exch1/file.php/1/logo.jpg" TargetMode="External"/><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2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2.xml"/><Relationship Id="rId5" Type="http://schemas.openxmlformats.org/officeDocument/2006/relationships/image" Target="../media/image14.jp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Image 9" descr="Description: http://www.univ-djelfa.dz:1721/exch1/file.php/1/logo.jpg"/>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395536" y="232578"/>
            <a:ext cx="1256399" cy="103872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2049" name="Image 4" descr="Description: logo de la faculté"/>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92395" y="196795"/>
            <a:ext cx="1249079" cy="111029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5" name="Rectangle 4"/>
          <p:cNvSpPr>
            <a:spLocks noChangeArrowheads="1"/>
          </p:cNvSpPr>
          <p:nvPr/>
        </p:nvSpPr>
        <p:spPr bwMode="auto">
          <a:xfrm>
            <a:off x="1534392" y="116632"/>
            <a:ext cx="6362704" cy="2092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dirty="0" smtClean="0">
                <a:ln>
                  <a:noFill/>
                </a:ln>
                <a:solidFill>
                  <a:schemeClr val="tx1"/>
                </a:solidFill>
                <a:effectLst>
                  <a:glow rad="63500">
                    <a:schemeClr val="tx1">
                      <a:lumMod val="65000"/>
                      <a:lumOff val="35000"/>
                      <a:alpha val="40000"/>
                    </a:schemeClr>
                  </a:glow>
                </a:effectLst>
                <a:latin typeface="Times New Roman" pitchFamily="18" charset="0"/>
                <a:ea typeface="Calibri" pitchFamily="34" charset="0"/>
                <a:cs typeface="Times New Roman" pitchFamily="18" charset="0"/>
              </a:rPr>
              <a:t>Ministère </a:t>
            </a:r>
            <a:r>
              <a:rPr kumimoji="0" lang="fr-FR" sz="1600" b="1" i="0" u="none" strike="noStrike" cap="none" normalizeH="0" baseline="0" dirty="0" smtClean="0">
                <a:ln>
                  <a:noFill/>
                </a:ln>
                <a:solidFill>
                  <a:schemeClr val="tx1"/>
                </a:solidFill>
                <a:effectLst>
                  <a:glow rad="63500">
                    <a:schemeClr val="tx1">
                      <a:lumMod val="65000"/>
                      <a:lumOff val="35000"/>
                      <a:alpha val="40000"/>
                    </a:schemeClr>
                  </a:glow>
                </a:effectLst>
                <a:latin typeface="Times New Roman" pitchFamily="18" charset="0"/>
                <a:ea typeface="Calibri" pitchFamily="34" charset="0"/>
                <a:cs typeface="Times New Roman" pitchFamily="18" charset="0"/>
              </a:rPr>
              <a:t>de l’Enseignement Supérieur et de la Recherche Scientifique</a:t>
            </a:r>
            <a:endParaRPr kumimoji="0" lang="fr-FR" sz="1600" b="0" i="0" u="none" strike="noStrike" cap="none" normalizeH="0" baseline="0" dirty="0" smtClean="0">
              <a:ln>
                <a:noFill/>
              </a:ln>
              <a:solidFill>
                <a:schemeClr val="tx1"/>
              </a:solidFill>
              <a:effectLst>
                <a:glow rad="63500">
                  <a:schemeClr val="tx1">
                    <a:lumMod val="65000"/>
                    <a:lumOff val="35000"/>
                    <a:alpha val="40000"/>
                  </a:schemeClr>
                </a:glow>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dirty="0" smtClean="0">
                <a:ln>
                  <a:noFill/>
                </a:ln>
                <a:solidFill>
                  <a:schemeClr val="tx1"/>
                </a:solidFill>
                <a:effectLst>
                  <a:glow rad="63500">
                    <a:schemeClr val="tx1">
                      <a:lumMod val="65000"/>
                      <a:lumOff val="35000"/>
                      <a:alpha val="40000"/>
                    </a:schemeClr>
                  </a:glow>
                </a:effectLst>
                <a:latin typeface="Times New Roman" pitchFamily="18" charset="0"/>
                <a:ea typeface="Calibri" pitchFamily="34" charset="0"/>
                <a:cs typeface="Times New Roman" pitchFamily="18" charset="0"/>
              </a:rPr>
              <a:t>Université </a:t>
            </a:r>
            <a:r>
              <a:rPr kumimoji="0" lang="fr-FR" sz="1600" b="1" i="0" u="none" strike="noStrike" cap="none" normalizeH="0" baseline="0" dirty="0" err="1" smtClean="0">
                <a:ln>
                  <a:noFill/>
                </a:ln>
                <a:solidFill>
                  <a:schemeClr val="tx1"/>
                </a:solidFill>
                <a:effectLst>
                  <a:glow rad="63500">
                    <a:schemeClr val="tx1">
                      <a:lumMod val="65000"/>
                      <a:lumOff val="35000"/>
                      <a:alpha val="40000"/>
                    </a:schemeClr>
                  </a:glow>
                </a:effectLst>
                <a:latin typeface="Times New Roman" pitchFamily="18" charset="0"/>
                <a:ea typeface="Calibri" pitchFamily="34" charset="0"/>
                <a:cs typeface="Times New Roman" pitchFamily="18" charset="0"/>
              </a:rPr>
              <a:t>Ziane</a:t>
            </a:r>
            <a:r>
              <a:rPr kumimoji="0" lang="fr-FR" sz="1600" b="1" i="0" u="none" strike="noStrike" cap="none" normalizeH="0" baseline="0" dirty="0" smtClean="0">
                <a:ln>
                  <a:noFill/>
                </a:ln>
                <a:solidFill>
                  <a:schemeClr val="tx1"/>
                </a:solidFill>
                <a:effectLst>
                  <a:glow rad="63500">
                    <a:schemeClr val="tx1">
                      <a:lumMod val="65000"/>
                      <a:lumOff val="35000"/>
                      <a:alpha val="40000"/>
                    </a:schemeClr>
                  </a:glow>
                </a:effectLst>
                <a:latin typeface="Times New Roman" pitchFamily="18" charset="0"/>
                <a:ea typeface="Calibri" pitchFamily="34" charset="0"/>
                <a:cs typeface="Times New Roman" pitchFamily="18" charset="0"/>
              </a:rPr>
              <a:t> Achour –</a:t>
            </a:r>
            <a:r>
              <a:rPr kumimoji="0" lang="fr-FR" sz="1600" b="0" i="0" u="none" strike="noStrike" cap="none" normalizeH="0" baseline="0" dirty="0" smtClean="0">
                <a:ln>
                  <a:noFill/>
                </a:ln>
                <a:solidFill>
                  <a:schemeClr val="tx1"/>
                </a:solidFill>
                <a:effectLst>
                  <a:glow rad="63500">
                    <a:schemeClr val="tx1">
                      <a:lumMod val="65000"/>
                      <a:lumOff val="35000"/>
                      <a:alpha val="40000"/>
                    </a:schemeClr>
                  </a:glow>
                </a:effectLst>
                <a:latin typeface="Times New Roman" pitchFamily="18" charset="0"/>
                <a:ea typeface="Calibri" pitchFamily="34" charset="0"/>
                <a:cs typeface="Times New Roman" pitchFamily="18" charset="0"/>
              </a:rPr>
              <a:t> </a:t>
            </a:r>
            <a:r>
              <a:rPr kumimoji="0" lang="fr-FR" sz="1600" b="1" i="0" u="none" strike="noStrike" cap="none" normalizeH="0" baseline="0" dirty="0" smtClean="0">
                <a:ln>
                  <a:noFill/>
                </a:ln>
                <a:solidFill>
                  <a:schemeClr val="tx1"/>
                </a:solidFill>
                <a:effectLst>
                  <a:glow rad="63500">
                    <a:schemeClr val="tx1">
                      <a:lumMod val="65000"/>
                      <a:lumOff val="35000"/>
                      <a:alpha val="40000"/>
                    </a:schemeClr>
                  </a:glow>
                </a:effectLst>
                <a:latin typeface="Times New Roman" pitchFamily="18" charset="0"/>
                <a:ea typeface="Calibri" pitchFamily="34" charset="0"/>
                <a:cs typeface="Times New Roman" pitchFamily="18" charset="0"/>
              </a:rPr>
              <a:t>Djelfa</a:t>
            </a:r>
            <a:endParaRPr kumimoji="0" lang="fr-FR" sz="1600" b="0" i="0" u="none" strike="noStrike" cap="none" normalizeH="0" baseline="0" dirty="0" smtClean="0">
              <a:ln>
                <a:noFill/>
              </a:ln>
              <a:solidFill>
                <a:schemeClr val="tx1"/>
              </a:solidFill>
              <a:effectLst>
                <a:glow rad="63500">
                  <a:schemeClr val="tx1">
                    <a:lumMod val="65000"/>
                    <a:lumOff val="35000"/>
                    <a:alpha val="40000"/>
                  </a:schemeClr>
                </a:glow>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dirty="0" smtClean="0">
                <a:ln>
                  <a:noFill/>
                </a:ln>
                <a:solidFill>
                  <a:schemeClr val="tx1"/>
                </a:solidFill>
                <a:effectLst>
                  <a:glow rad="63500">
                    <a:schemeClr val="tx1">
                      <a:lumMod val="65000"/>
                      <a:lumOff val="35000"/>
                      <a:alpha val="40000"/>
                    </a:schemeClr>
                  </a:glow>
                </a:effectLst>
                <a:latin typeface="Times New Roman" pitchFamily="18" charset="0"/>
                <a:ea typeface="Calibri" pitchFamily="34" charset="0"/>
                <a:cs typeface="Times New Roman" pitchFamily="18" charset="0"/>
              </a:rPr>
              <a:t>Faculté </a:t>
            </a:r>
            <a:r>
              <a:rPr kumimoji="0" lang="fr-FR" sz="1600" b="1" i="0" u="none" strike="noStrike" cap="none" normalizeH="0" baseline="0" dirty="0" smtClean="0">
                <a:ln>
                  <a:noFill/>
                </a:ln>
                <a:solidFill>
                  <a:schemeClr val="tx1"/>
                </a:solidFill>
                <a:effectLst>
                  <a:glow rad="63500">
                    <a:schemeClr val="tx1">
                      <a:lumMod val="65000"/>
                      <a:lumOff val="35000"/>
                      <a:alpha val="40000"/>
                    </a:schemeClr>
                  </a:glow>
                </a:effectLst>
                <a:latin typeface="Times New Roman" pitchFamily="18" charset="0"/>
                <a:ea typeface="Calibri" pitchFamily="34" charset="0"/>
                <a:cs typeface="Times New Roman" pitchFamily="18" charset="0"/>
              </a:rPr>
              <a:t>des Sciences de la Nature et de la Vie</a:t>
            </a:r>
            <a:endParaRPr kumimoji="0" lang="fr-FR" sz="1600" b="0" i="0" u="none" strike="noStrike" cap="none" normalizeH="0" baseline="0" dirty="0" smtClean="0">
              <a:ln>
                <a:noFill/>
              </a:ln>
              <a:solidFill>
                <a:schemeClr val="tx1"/>
              </a:solidFill>
              <a:effectLst>
                <a:glow rad="63500">
                  <a:schemeClr val="tx1">
                    <a:lumMod val="65000"/>
                    <a:lumOff val="35000"/>
                    <a:alpha val="40000"/>
                  </a:schemeClr>
                </a:glow>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dirty="0" smtClean="0">
                <a:ln>
                  <a:noFill/>
                </a:ln>
                <a:solidFill>
                  <a:schemeClr val="tx1"/>
                </a:solidFill>
                <a:effectLst>
                  <a:glow rad="63500">
                    <a:schemeClr val="tx1">
                      <a:lumMod val="65000"/>
                      <a:lumOff val="35000"/>
                      <a:alpha val="40000"/>
                    </a:schemeClr>
                  </a:glow>
                </a:effectLst>
                <a:latin typeface="Times New Roman" pitchFamily="18" charset="0"/>
                <a:ea typeface="Calibri" pitchFamily="34" charset="0"/>
                <a:cs typeface="Times New Roman" pitchFamily="18" charset="0"/>
              </a:rPr>
              <a:t>Département </a:t>
            </a:r>
            <a:r>
              <a:rPr kumimoji="0" lang="fr-FR" sz="1600" b="1" i="0" u="none" strike="noStrike" cap="none" normalizeH="0" baseline="0" dirty="0" smtClean="0">
                <a:ln>
                  <a:noFill/>
                </a:ln>
                <a:solidFill>
                  <a:schemeClr val="tx1"/>
                </a:solidFill>
                <a:effectLst>
                  <a:glow rad="63500">
                    <a:schemeClr val="tx1">
                      <a:lumMod val="65000"/>
                      <a:lumOff val="35000"/>
                      <a:alpha val="40000"/>
                    </a:schemeClr>
                  </a:glow>
                </a:effectLst>
                <a:latin typeface="Times New Roman" pitchFamily="18" charset="0"/>
                <a:ea typeface="Calibri" pitchFamily="34" charset="0"/>
                <a:cs typeface="Times New Roman" pitchFamily="18" charset="0"/>
              </a:rPr>
              <a:t>des Sciences Agronomiques et Vétérinaires</a:t>
            </a:r>
          </a:p>
          <a:p>
            <a:pPr marL="0" marR="0" lvl="0" indent="0" algn="ctr" defTabSz="914400" rtl="0" eaLnBrk="0" fontAlgn="base" latinLnBrk="0" hangingPunct="0">
              <a:lnSpc>
                <a:spcPct val="100000"/>
              </a:lnSpc>
              <a:spcBef>
                <a:spcPct val="0"/>
              </a:spcBef>
              <a:spcAft>
                <a:spcPct val="0"/>
              </a:spcAft>
              <a:buClrTx/>
              <a:buSzTx/>
              <a:buFontTx/>
              <a:buNone/>
              <a:tabLst/>
            </a:pPr>
            <a:endParaRPr lang="fr-FR" sz="1600" b="1" dirty="0" smtClean="0">
              <a:effectLst>
                <a:glow rad="63500">
                  <a:schemeClr val="tx1">
                    <a:lumMod val="65000"/>
                    <a:lumOff val="35000"/>
                    <a:alpha val="40000"/>
                  </a:schemeClr>
                </a:glow>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fr-FR" sz="1600" b="1" dirty="0" smtClean="0">
              <a:effectLst>
                <a:glow rad="63500">
                  <a:schemeClr val="tx1">
                    <a:lumMod val="65000"/>
                    <a:lumOff val="35000"/>
                    <a:alpha val="40000"/>
                  </a:schemeClr>
                </a:glow>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fr-FR" sz="1600" b="1" dirty="0">
              <a:effectLst>
                <a:glow rad="63500">
                  <a:schemeClr val="tx1">
                    <a:lumMod val="65000"/>
                    <a:lumOff val="35000"/>
                    <a:alpha val="40000"/>
                  </a:schemeClr>
                </a:glow>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b="1" i="0" strike="noStrike" cap="none" normalizeH="0" baseline="0" dirty="0" smtClean="0">
                <a:ln>
                  <a:noFill/>
                </a:ln>
                <a:solidFill>
                  <a:schemeClr val="tx1"/>
                </a:solidFill>
                <a:effectLst>
                  <a:glow rad="63500">
                    <a:schemeClr val="tx1">
                      <a:lumMod val="65000"/>
                      <a:lumOff val="35000"/>
                      <a:alpha val="40000"/>
                    </a:schemeClr>
                  </a:glow>
                </a:effectLst>
                <a:latin typeface="Times New Roman" pitchFamily="18" charset="0"/>
                <a:cs typeface="Times New Roman" pitchFamily="18" charset="0"/>
              </a:rPr>
              <a:t>Spécialité qualité des produits et sécurité alimentaire</a:t>
            </a:r>
            <a:endParaRPr kumimoji="0" lang="fr-FR" b="0" i="0" strike="noStrike" cap="none" normalizeH="0" baseline="0" dirty="0" smtClean="0">
              <a:ln>
                <a:noFill/>
              </a:ln>
              <a:solidFill>
                <a:schemeClr val="tx1"/>
              </a:solidFill>
              <a:effectLst>
                <a:glow rad="63500">
                  <a:schemeClr val="tx1">
                    <a:lumMod val="65000"/>
                    <a:lumOff val="35000"/>
                    <a:alpha val="40000"/>
                  </a:schemeClr>
                </a:glow>
              </a:effectLst>
              <a:latin typeface="Arial" pitchFamily="34" charset="0"/>
              <a:cs typeface="Arial" pitchFamily="34" charset="0"/>
            </a:endParaRPr>
          </a:p>
        </p:txBody>
      </p:sp>
      <p:sp>
        <p:nvSpPr>
          <p:cNvPr id="8" name="Rectangle à coins arrondis 7"/>
          <p:cNvSpPr>
            <a:spLocks noChangeArrowheads="1"/>
          </p:cNvSpPr>
          <p:nvPr/>
        </p:nvSpPr>
        <p:spPr bwMode="auto">
          <a:xfrm>
            <a:off x="1331641" y="2924944"/>
            <a:ext cx="6985294" cy="1373500"/>
          </a:xfrm>
          <a:prstGeom prst="roundRect">
            <a:avLst>
              <a:gd name="adj" fmla="val 16667"/>
            </a:avLst>
          </a:prstGeom>
          <a:noFill/>
          <a:ln w="57150">
            <a:headEnd/>
            <a:tailEnd/>
          </a:ln>
        </p:spPr>
        <p:style>
          <a:lnRef idx="2">
            <a:schemeClr val="accent5"/>
          </a:lnRef>
          <a:fillRef idx="1">
            <a:schemeClr val="lt1"/>
          </a:fillRef>
          <a:effectRef idx="0">
            <a:schemeClr val="accent5"/>
          </a:effectRef>
          <a:fontRef idx="minor">
            <a:schemeClr val="dk1"/>
          </a:fontRef>
        </p:style>
        <p:txBody>
          <a:bodyPr rot="0" vert="horz" wrap="square" lIns="91440" tIns="45720" rIns="91440" bIns="45720" anchor="t" anchorCtr="0" upright="1">
            <a:noAutofit/>
          </a:bodyPr>
          <a:lstStyle/>
          <a:p>
            <a:pPr algn="ctr">
              <a:lnSpc>
                <a:spcPct val="150000"/>
              </a:lnSpc>
              <a:spcAft>
                <a:spcPts val="1000"/>
              </a:spcAft>
            </a:pPr>
            <a:r>
              <a:rPr lang="fr-FR" sz="2000" b="1" dirty="0">
                <a:effectLst/>
                <a:latin typeface="Calibri"/>
                <a:ea typeface="Calibri"/>
                <a:cs typeface="Arial"/>
              </a:rPr>
              <a:t> </a:t>
            </a:r>
            <a:r>
              <a:rPr lang="fr-FR" sz="2200" b="1" dirty="0">
                <a:solidFill>
                  <a:schemeClr val="tx1"/>
                </a:solidFill>
                <a:effectLst>
                  <a:glow rad="63500">
                    <a:schemeClr val="bg1">
                      <a:lumMod val="50000"/>
                      <a:alpha val="40000"/>
                    </a:schemeClr>
                  </a:glow>
                </a:effectLst>
                <a:latin typeface="Times New Roman"/>
                <a:ea typeface="Calibri"/>
                <a:cs typeface="Arial"/>
              </a:rPr>
              <a:t>Evaluation des BPH et BPF au niveau de l’Abattoir Industriel de </a:t>
            </a:r>
            <a:r>
              <a:rPr lang="fr-FR" sz="2200" b="1" dirty="0" smtClean="0">
                <a:solidFill>
                  <a:schemeClr val="tx1"/>
                </a:solidFill>
                <a:effectLst>
                  <a:glow rad="63500">
                    <a:schemeClr val="bg1">
                      <a:lumMod val="50000"/>
                      <a:alpha val="40000"/>
                    </a:schemeClr>
                  </a:glow>
                </a:effectLst>
                <a:latin typeface="Times New Roman"/>
                <a:ea typeface="Calibri"/>
                <a:cs typeface="Arial"/>
              </a:rPr>
              <a:t>volaille </a:t>
            </a:r>
            <a:r>
              <a:rPr lang="fr-FR" sz="2200" b="1" dirty="0" smtClean="0">
                <a:solidFill>
                  <a:schemeClr val="tx1"/>
                </a:solidFill>
                <a:effectLst>
                  <a:glow rad="63500">
                    <a:schemeClr val="bg1">
                      <a:lumMod val="50000"/>
                      <a:alpha val="40000"/>
                    </a:schemeClr>
                  </a:glow>
                </a:effectLst>
                <a:latin typeface="Times New Roman"/>
                <a:ea typeface="Calibri"/>
                <a:cs typeface="Arial"/>
              </a:rPr>
              <a:t>khider-Ain </a:t>
            </a:r>
            <a:r>
              <a:rPr lang="fr-FR" sz="2200" b="1" dirty="0">
                <a:solidFill>
                  <a:schemeClr val="tx1"/>
                </a:solidFill>
                <a:effectLst>
                  <a:glow rad="63500">
                    <a:schemeClr val="bg1">
                      <a:lumMod val="50000"/>
                      <a:alpha val="40000"/>
                    </a:schemeClr>
                  </a:glow>
                </a:effectLst>
                <a:latin typeface="Times New Roman"/>
                <a:ea typeface="Calibri"/>
                <a:cs typeface="Arial"/>
              </a:rPr>
              <a:t>Oussera</a:t>
            </a:r>
            <a:endParaRPr lang="fr-FR" sz="2200" dirty="0">
              <a:solidFill>
                <a:schemeClr val="tx1"/>
              </a:solidFill>
              <a:effectLst>
                <a:glow rad="63500">
                  <a:schemeClr val="bg1">
                    <a:lumMod val="50000"/>
                    <a:alpha val="40000"/>
                  </a:schemeClr>
                </a:glow>
              </a:effectLst>
              <a:latin typeface="Calibri"/>
              <a:ea typeface="Calibri"/>
              <a:cs typeface="Arial"/>
            </a:endParaRPr>
          </a:p>
        </p:txBody>
      </p:sp>
      <p:sp>
        <p:nvSpPr>
          <p:cNvPr id="6" name="Rectangle 5"/>
          <p:cNvSpPr/>
          <p:nvPr/>
        </p:nvSpPr>
        <p:spPr>
          <a:xfrm>
            <a:off x="5809634" y="6093296"/>
            <a:ext cx="3586902" cy="555537"/>
          </a:xfrm>
          <a:prstGeom prst="rect">
            <a:avLst/>
          </a:prstGeom>
        </p:spPr>
        <p:txBody>
          <a:bodyPr wrap="square">
            <a:spAutoFit/>
          </a:bodyPr>
          <a:lstStyle/>
          <a:p>
            <a:pPr>
              <a:lnSpc>
                <a:spcPct val="115000"/>
              </a:lnSpc>
              <a:spcAft>
                <a:spcPts val="0"/>
              </a:spcAft>
            </a:pPr>
            <a:r>
              <a:rPr lang="fr-FR" sz="1400" b="1" dirty="0" smtClean="0">
                <a:effectLst>
                  <a:glow rad="63500">
                    <a:schemeClr val="tx1">
                      <a:alpha val="40000"/>
                    </a:schemeClr>
                  </a:glow>
                </a:effectLst>
                <a:latin typeface="Times New Roman"/>
                <a:ea typeface="Calibri"/>
                <a:cs typeface="Arial"/>
              </a:rPr>
              <a:t>Présenté par: </a:t>
            </a:r>
            <a:r>
              <a:rPr lang="fr-FR" sz="1400" dirty="0" smtClean="0">
                <a:effectLst>
                  <a:glow rad="63500">
                    <a:schemeClr val="tx1">
                      <a:alpha val="40000"/>
                    </a:schemeClr>
                  </a:glow>
                </a:effectLst>
                <a:latin typeface="Times New Roman"/>
                <a:ea typeface="Calibri"/>
                <a:cs typeface="Arial"/>
              </a:rPr>
              <a:t>BOURMOUM MOUFIDA. </a:t>
            </a:r>
            <a:endParaRPr lang="fr-FR" sz="1400" dirty="0" smtClean="0">
              <a:effectLst>
                <a:glow rad="63500">
                  <a:schemeClr val="tx1">
                    <a:alpha val="40000"/>
                  </a:schemeClr>
                </a:glow>
              </a:effectLst>
              <a:latin typeface="Calibri"/>
              <a:ea typeface="Calibri"/>
              <a:cs typeface="Arial"/>
            </a:endParaRPr>
          </a:p>
          <a:p>
            <a:r>
              <a:rPr lang="fr-FR" sz="1400" dirty="0" smtClean="0">
                <a:effectLst>
                  <a:glow rad="63500">
                    <a:schemeClr val="tx1">
                      <a:alpha val="40000"/>
                    </a:schemeClr>
                  </a:glow>
                </a:effectLst>
                <a:latin typeface="Times New Roman"/>
                <a:ea typeface="Calibri"/>
              </a:rPr>
              <a:t>                         BAALI FATMA ZOHRA. </a:t>
            </a:r>
            <a:endParaRPr lang="fr-FR" sz="1400" dirty="0">
              <a:effectLst>
                <a:glow rad="63500">
                  <a:schemeClr val="tx1">
                    <a:alpha val="40000"/>
                  </a:schemeClr>
                </a:glow>
              </a:effectLst>
            </a:endParaRPr>
          </a:p>
        </p:txBody>
      </p:sp>
      <p:sp>
        <p:nvSpPr>
          <p:cNvPr id="7" name="Rectangle 6"/>
          <p:cNvSpPr/>
          <p:nvPr/>
        </p:nvSpPr>
        <p:spPr>
          <a:xfrm>
            <a:off x="4394013" y="2348880"/>
            <a:ext cx="939681" cy="400110"/>
          </a:xfrm>
          <a:prstGeom prst="rect">
            <a:avLst/>
          </a:prstGeom>
        </p:spPr>
        <p:txBody>
          <a:bodyPr wrap="none">
            <a:spAutoFit/>
          </a:bodyPr>
          <a:lstStyle/>
          <a:p>
            <a:r>
              <a:rPr lang="fr-FR" sz="2000" b="1" dirty="0">
                <a:effectLst>
                  <a:glow rad="63500">
                    <a:schemeClr val="tx1">
                      <a:alpha val="40000"/>
                    </a:schemeClr>
                  </a:glow>
                </a:effectLst>
                <a:latin typeface="Times New Roman" pitchFamily="18" charset="0"/>
                <a:cs typeface="Times New Roman" pitchFamily="18" charset="0"/>
              </a:rPr>
              <a:t>Thème</a:t>
            </a:r>
            <a:endParaRPr lang="fr-FR" sz="2000" dirty="0">
              <a:effectLst>
                <a:glow rad="63500">
                  <a:schemeClr val="tx1">
                    <a:alpha val="40000"/>
                  </a:schemeClr>
                </a:glow>
              </a:effectLst>
              <a:latin typeface="Times New Roman" pitchFamily="18" charset="0"/>
              <a:cs typeface="Times New Roman" pitchFamily="18" charset="0"/>
            </a:endParaRPr>
          </a:p>
        </p:txBody>
      </p:sp>
      <p:sp>
        <p:nvSpPr>
          <p:cNvPr id="9" name="Rectangle 8"/>
          <p:cNvSpPr/>
          <p:nvPr/>
        </p:nvSpPr>
        <p:spPr>
          <a:xfrm>
            <a:off x="1008112" y="4635713"/>
            <a:ext cx="4572000" cy="1169551"/>
          </a:xfrm>
          <a:prstGeom prst="rect">
            <a:avLst/>
          </a:prstGeom>
        </p:spPr>
        <p:txBody>
          <a:bodyPr>
            <a:spAutoFit/>
          </a:bodyPr>
          <a:lstStyle/>
          <a:p>
            <a:r>
              <a:rPr lang="fr-FR" sz="1400" b="1" dirty="0" smtClean="0">
                <a:effectLst>
                  <a:glow rad="63500">
                    <a:schemeClr val="tx1">
                      <a:alpha val="40000"/>
                    </a:schemeClr>
                  </a:glow>
                </a:effectLst>
                <a:latin typeface="Times New Roman" pitchFamily="18" charset="0"/>
                <a:cs typeface="Times New Roman" pitchFamily="18" charset="0"/>
              </a:rPr>
              <a:t>Devant </a:t>
            </a:r>
            <a:r>
              <a:rPr lang="fr-FR" sz="1400" b="1" dirty="0">
                <a:effectLst>
                  <a:glow rad="63500">
                    <a:schemeClr val="tx1">
                      <a:alpha val="40000"/>
                    </a:schemeClr>
                  </a:glow>
                </a:effectLst>
                <a:latin typeface="Times New Roman" pitchFamily="18" charset="0"/>
                <a:cs typeface="Times New Roman" pitchFamily="18" charset="0"/>
              </a:rPr>
              <a:t>le jury composé de :</a:t>
            </a:r>
            <a:endParaRPr lang="fr-FR" sz="1400" dirty="0">
              <a:effectLst>
                <a:glow rad="63500">
                  <a:schemeClr val="tx1">
                    <a:alpha val="40000"/>
                  </a:schemeClr>
                </a:glow>
              </a:effectLst>
              <a:latin typeface="Times New Roman" pitchFamily="18" charset="0"/>
              <a:cs typeface="Times New Roman" pitchFamily="18" charset="0"/>
            </a:endParaRPr>
          </a:p>
          <a:p>
            <a:r>
              <a:rPr lang="fr-FR" sz="1400" b="1" dirty="0" smtClean="0">
                <a:effectLst>
                  <a:glow rad="63500">
                    <a:schemeClr val="tx1">
                      <a:alpha val="40000"/>
                    </a:schemeClr>
                  </a:glow>
                </a:effectLst>
                <a:latin typeface="Times New Roman" pitchFamily="18" charset="0"/>
                <a:cs typeface="Times New Roman" pitchFamily="18" charset="0"/>
              </a:rPr>
              <a:t> Président</a:t>
            </a:r>
            <a:r>
              <a:rPr lang="fr-FR" sz="1400" b="1" dirty="0">
                <a:effectLst>
                  <a:glow rad="63500">
                    <a:schemeClr val="tx1">
                      <a:alpha val="40000"/>
                    </a:schemeClr>
                  </a:glow>
                </a:effectLst>
                <a:latin typeface="Times New Roman" pitchFamily="18" charset="0"/>
                <a:cs typeface="Times New Roman" pitchFamily="18" charset="0"/>
              </a:rPr>
              <a:t> </a:t>
            </a:r>
            <a:r>
              <a:rPr lang="fr-FR" sz="1400" b="1" dirty="0" smtClean="0">
                <a:effectLst>
                  <a:glow rad="63500">
                    <a:schemeClr val="tx1">
                      <a:alpha val="40000"/>
                    </a:schemeClr>
                  </a:glow>
                </a:effectLst>
                <a:latin typeface="Times New Roman" pitchFamily="18" charset="0"/>
                <a:cs typeface="Times New Roman" pitchFamily="18" charset="0"/>
              </a:rPr>
              <a:t>:         </a:t>
            </a:r>
            <a:r>
              <a:rPr lang="fr-FR" sz="1400" dirty="0" smtClean="0">
                <a:effectLst>
                  <a:glow rad="63500">
                    <a:schemeClr val="tx1">
                      <a:alpha val="40000"/>
                    </a:schemeClr>
                  </a:glow>
                </a:effectLst>
                <a:latin typeface="Times New Roman" pitchFamily="18" charset="0"/>
                <a:cs typeface="Times New Roman" pitchFamily="18" charset="0"/>
              </a:rPr>
              <a:t>Mr. LAHRECH </a:t>
            </a:r>
            <a:r>
              <a:rPr lang="fr-FR" sz="1400" dirty="0">
                <a:effectLst>
                  <a:glow rad="63500">
                    <a:schemeClr val="tx1">
                      <a:alpha val="40000"/>
                    </a:schemeClr>
                  </a:glow>
                </a:effectLst>
                <a:latin typeface="Times New Roman" pitchFamily="18" charset="0"/>
                <a:cs typeface="Times New Roman" pitchFamily="18" charset="0"/>
              </a:rPr>
              <a:t>M. </a:t>
            </a:r>
            <a:r>
              <a:rPr lang="fr-FR" sz="1400" dirty="0" smtClean="0">
                <a:effectLst>
                  <a:glow rad="63500">
                    <a:schemeClr val="tx1">
                      <a:alpha val="40000"/>
                    </a:schemeClr>
                  </a:glow>
                </a:effectLst>
                <a:latin typeface="Times New Roman" pitchFamily="18" charset="0"/>
                <a:cs typeface="Times New Roman" pitchFamily="18" charset="0"/>
              </a:rPr>
              <a:t>B. </a:t>
            </a:r>
            <a:r>
              <a:rPr lang="fr-FR" sz="1400" b="1" dirty="0" smtClean="0">
                <a:effectLst>
                  <a:glow rad="63500">
                    <a:schemeClr val="tx1">
                      <a:alpha val="40000"/>
                    </a:schemeClr>
                  </a:glow>
                </a:effectLst>
                <a:latin typeface="Times New Roman" pitchFamily="18" charset="0"/>
                <a:cs typeface="Times New Roman" pitchFamily="18" charset="0"/>
              </a:rPr>
              <a:t>	</a:t>
            </a:r>
            <a:endParaRPr lang="fr-FR" sz="1400" b="1" dirty="0">
              <a:effectLst>
                <a:glow rad="63500">
                  <a:schemeClr val="tx1">
                    <a:alpha val="40000"/>
                  </a:schemeClr>
                </a:glow>
              </a:effectLst>
              <a:latin typeface="Times New Roman" pitchFamily="18" charset="0"/>
              <a:cs typeface="Times New Roman" pitchFamily="18" charset="0"/>
            </a:endParaRPr>
          </a:p>
          <a:p>
            <a:r>
              <a:rPr lang="fr-FR" sz="1400" b="1" dirty="0" smtClean="0">
                <a:effectLst>
                  <a:glow rad="63500">
                    <a:schemeClr val="tx1">
                      <a:alpha val="40000"/>
                    </a:schemeClr>
                  </a:glow>
                </a:effectLst>
                <a:latin typeface="Times New Roman" pitchFamily="18" charset="0"/>
                <a:cs typeface="Times New Roman" pitchFamily="18" charset="0"/>
              </a:rPr>
              <a:t> Promoteur :       </a:t>
            </a:r>
            <a:r>
              <a:rPr lang="fr-FR" sz="1400" dirty="0" smtClean="0">
                <a:effectLst>
                  <a:glow rad="63500">
                    <a:schemeClr val="tx1">
                      <a:alpha val="40000"/>
                    </a:schemeClr>
                  </a:glow>
                </a:effectLst>
                <a:latin typeface="Times New Roman" pitchFamily="18" charset="0"/>
                <a:cs typeface="Times New Roman" pitchFamily="18" charset="0"/>
              </a:rPr>
              <a:t>Mr. LAHRECH TALAL</a:t>
            </a:r>
            <a:endParaRPr lang="fr-FR" sz="1400" dirty="0">
              <a:effectLst>
                <a:glow rad="63500">
                  <a:schemeClr val="tx1">
                    <a:alpha val="40000"/>
                  </a:schemeClr>
                </a:glow>
              </a:effectLst>
              <a:latin typeface="Times New Roman" pitchFamily="18" charset="0"/>
              <a:cs typeface="Times New Roman" pitchFamily="18" charset="0"/>
            </a:endParaRPr>
          </a:p>
          <a:p>
            <a:r>
              <a:rPr lang="fr-FR" sz="1400" b="1" dirty="0" smtClean="0">
                <a:effectLst>
                  <a:glow rad="63500">
                    <a:schemeClr val="tx1">
                      <a:alpha val="40000"/>
                    </a:schemeClr>
                  </a:glow>
                </a:effectLst>
                <a:latin typeface="Times New Roman" pitchFamily="18" charset="0"/>
                <a:cs typeface="Times New Roman" pitchFamily="18" charset="0"/>
              </a:rPr>
              <a:t> Examinateur 1: </a:t>
            </a:r>
            <a:r>
              <a:rPr lang="fr-FR" sz="1400" dirty="0" smtClean="0">
                <a:effectLst>
                  <a:glow rad="63500">
                    <a:schemeClr val="tx1">
                      <a:alpha val="40000"/>
                    </a:schemeClr>
                  </a:glow>
                </a:effectLst>
                <a:latin typeface="Times New Roman" pitchFamily="18" charset="0"/>
                <a:cs typeface="Times New Roman" pitchFamily="18" charset="0"/>
              </a:rPr>
              <a:t>Mr. HAMROUNE </a:t>
            </a:r>
            <a:r>
              <a:rPr lang="fr-FR" sz="1400" dirty="0">
                <a:effectLst>
                  <a:glow rad="63500">
                    <a:schemeClr val="tx1">
                      <a:alpha val="40000"/>
                    </a:schemeClr>
                  </a:glow>
                </a:effectLst>
                <a:latin typeface="Times New Roman" pitchFamily="18" charset="0"/>
                <a:cs typeface="Times New Roman" pitchFamily="18" charset="0"/>
              </a:rPr>
              <a:t>M</a:t>
            </a:r>
            <a:r>
              <a:rPr lang="fr-FR" sz="1400" dirty="0" smtClean="0">
                <a:effectLst>
                  <a:glow rad="63500">
                    <a:schemeClr val="tx1">
                      <a:alpha val="40000"/>
                    </a:schemeClr>
                  </a:glow>
                </a:effectLst>
                <a:latin typeface="Times New Roman" pitchFamily="18" charset="0"/>
                <a:cs typeface="Times New Roman" pitchFamily="18" charset="0"/>
              </a:rPr>
              <a:t>.</a:t>
            </a:r>
            <a:r>
              <a:rPr lang="fr-FR" sz="1400" b="1" dirty="0">
                <a:effectLst>
                  <a:glow rad="63500">
                    <a:schemeClr val="tx1">
                      <a:alpha val="40000"/>
                    </a:schemeClr>
                  </a:glow>
                </a:effectLst>
                <a:latin typeface="Times New Roman" pitchFamily="18" charset="0"/>
                <a:cs typeface="Times New Roman" pitchFamily="18" charset="0"/>
              </a:rPr>
              <a:t>	</a:t>
            </a:r>
            <a:endParaRPr lang="fr-FR" sz="1400" dirty="0">
              <a:effectLst>
                <a:glow rad="63500">
                  <a:schemeClr val="tx1">
                    <a:alpha val="40000"/>
                  </a:schemeClr>
                </a:glow>
              </a:effectLst>
              <a:latin typeface="Times New Roman" pitchFamily="18" charset="0"/>
              <a:cs typeface="Times New Roman" pitchFamily="18" charset="0"/>
            </a:endParaRPr>
          </a:p>
          <a:p>
            <a:r>
              <a:rPr lang="fr-FR" sz="1400" b="1" dirty="0">
                <a:effectLst>
                  <a:glow rad="63500">
                    <a:schemeClr val="tx1">
                      <a:alpha val="40000"/>
                    </a:schemeClr>
                  </a:glow>
                </a:effectLst>
                <a:latin typeface="Times New Roman" pitchFamily="18" charset="0"/>
                <a:cs typeface="Times New Roman" pitchFamily="18" charset="0"/>
              </a:rPr>
              <a:t> </a:t>
            </a:r>
            <a:r>
              <a:rPr lang="fr-FR" sz="1400" b="1" dirty="0" smtClean="0">
                <a:effectLst>
                  <a:glow rad="63500">
                    <a:schemeClr val="tx1">
                      <a:alpha val="40000"/>
                    </a:schemeClr>
                  </a:glow>
                </a:effectLst>
                <a:latin typeface="Times New Roman" pitchFamily="18" charset="0"/>
                <a:cs typeface="Times New Roman" pitchFamily="18" charset="0"/>
              </a:rPr>
              <a:t>Examinateur</a:t>
            </a:r>
            <a:r>
              <a:rPr lang="fr-FR" sz="1400" b="1" dirty="0">
                <a:effectLst>
                  <a:glow rad="63500">
                    <a:schemeClr val="tx1">
                      <a:alpha val="40000"/>
                    </a:schemeClr>
                  </a:glow>
                </a:effectLst>
                <a:latin typeface="Times New Roman" pitchFamily="18" charset="0"/>
                <a:cs typeface="Times New Roman" pitchFamily="18" charset="0"/>
              </a:rPr>
              <a:t> 2: </a:t>
            </a:r>
            <a:r>
              <a:rPr lang="fr-FR" sz="1400" dirty="0" smtClean="0">
                <a:effectLst>
                  <a:glow rad="63500">
                    <a:schemeClr val="tx1">
                      <a:alpha val="40000"/>
                    </a:schemeClr>
                  </a:glow>
                </a:effectLst>
                <a:latin typeface="Times New Roman" pitchFamily="18" charset="0"/>
                <a:cs typeface="Times New Roman" pitchFamily="18" charset="0"/>
              </a:rPr>
              <a:t>Mr. BENSID </a:t>
            </a:r>
            <a:r>
              <a:rPr lang="fr-FR" sz="1400" dirty="0">
                <a:effectLst>
                  <a:glow rad="63500">
                    <a:schemeClr val="tx1">
                      <a:alpha val="40000"/>
                    </a:schemeClr>
                  </a:glow>
                </a:effectLst>
                <a:latin typeface="Times New Roman" pitchFamily="18" charset="0"/>
                <a:cs typeface="Times New Roman" pitchFamily="18" charset="0"/>
              </a:rPr>
              <a:t>A.</a:t>
            </a:r>
          </a:p>
        </p:txBody>
      </p:sp>
    </p:spTree>
    <p:extLst>
      <p:ext uri="{BB962C8B-B14F-4D97-AF65-F5344CB8AC3E}">
        <p14:creationId xmlns:p14="http://schemas.microsoft.com/office/powerpoint/2010/main" val="42514372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87624" y="260648"/>
            <a:ext cx="7560840" cy="6283771"/>
          </a:xfrm>
          <a:prstGeom prst="rect">
            <a:avLst/>
          </a:prstGeom>
        </p:spPr>
        <p:txBody>
          <a:bodyPr wrap="square">
            <a:spAutoFit/>
          </a:bodyPr>
          <a:lstStyle/>
          <a:p>
            <a:pPr>
              <a:spcAft>
                <a:spcPts val="1000"/>
              </a:spcAft>
            </a:pPr>
            <a:r>
              <a:rPr lang="fr-FR" sz="1600" b="1" dirty="0">
                <a:latin typeface="Times New Roman" pitchFamily="18" charset="0"/>
                <a:ea typeface="Calibri"/>
                <a:cs typeface="Times New Roman" pitchFamily="18" charset="0"/>
              </a:rPr>
              <a:t>I.4- Qualité de la </a:t>
            </a:r>
            <a:r>
              <a:rPr lang="fr-FR" sz="1600" b="1" dirty="0" smtClean="0">
                <a:latin typeface="Times New Roman" pitchFamily="18" charset="0"/>
                <a:ea typeface="Calibri"/>
                <a:cs typeface="Times New Roman" pitchFamily="18" charset="0"/>
              </a:rPr>
              <a:t>viande:</a:t>
            </a:r>
          </a:p>
          <a:p>
            <a:pPr>
              <a:spcAft>
                <a:spcPts val="1000"/>
              </a:spcAft>
            </a:pPr>
            <a:r>
              <a:rPr lang="fr-FR" sz="1600" b="1" dirty="0" smtClean="0">
                <a:latin typeface="Times New Roman" pitchFamily="18" charset="0"/>
                <a:ea typeface="Calibri"/>
                <a:cs typeface="Times New Roman" pitchFamily="18" charset="0"/>
              </a:rPr>
              <a:t> </a:t>
            </a:r>
            <a:r>
              <a:rPr lang="fr-FR" sz="1600" dirty="0">
                <a:latin typeface="Times New Roman" pitchFamily="18" charset="0"/>
                <a:ea typeface="Calibri"/>
                <a:cs typeface="Times New Roman" pitchFamily="18" charset="0"/>
              </a:rPr>
              <a:t>La </a:t>
            </a:r>
            <a:r>
              <a:rPr lang="fr-FR" sz="1600" dirty="0" smtClean="0">
                <a:latin typeface="Times New Roman" pitchFamily="18" charset="0"/>
                <a:ea typeface="Calibri"/>
                <a:cs typeface="Times New Roman" pitchFamily="18" charset="0"/>
              </a:rPr>
              <a:t>qualité se </a:t>
            </a:r>
            <a:r>
              <a:rPr lang="fr-FR" sz="1600" dirty="0">
                <a:latin typeface="Times New Roman" pitchFamily="18" charset="0"/>
                <a:ea typeface="Calibri"/>
                <a:cs typeface="Times New Roman" pitchFamily="18" charset="0"/>
              </a:rPr>
              <a:t>définit comme </a:t>
            </a:r>
            <a:r>
              <a:rPr lang="fr-FR" sz="1600" dirty="0" smtClean="0">
                <a:latin typeface="Times New Roman" pitchFamily="18" charset="0"/>
                <a:ea typeface="Calibri"/>
                <a:cs typeface="Times New Roman" pitchFamily="18" charset="0"/>
              </a:rPr>
              <a:t>l’ensemble </a:t>
            </a:r>
            <a:r>
              <a:rPr lang="fr-FR" sz="1600" dirty="0">
                <a:latin typeface="Times New Roman" pitchFamily="18" charset="0"/>
                <a:ea typeface="Calibri"/>
                <a:cs typeface="Times New Roman" pitchFamily="18" charset="0"/>
              </a:rPr>
              <a:t>des propriétés </a:t>
            </a:r>
            <a:endParaRPr lang="fr-FR" sz="1600" dirty="0" smtClean="0">
              <a:latin typeface="Times New Roman" pitchFamily="18" charset="0"/>
              <a:ea typeface="Calibri"/>
              <a:cs typeface="Times New Roman" pitchFamily="18" charset="0"/>
            </a:endParaRPr>
          </a:p>
          <a:p>
            <a:pPr>
              <a:spcAft>
                <a:spcPts val="1000"/>
              </a:spcAft>
            </a:pPr>
            <a:r>
              <a:rPr lang="fr-FR" sz="1600" dirty="0" smtClean="0">
                <a:latin typeface="Times New Roman" pitchFamily="18" charset="0"/>
                <a:ea typeface="Calibri"/>
                <a:cs typeface="Times New Roman" pitchFamily="18" charset="0"/>
              </a:rPr>
              <a:t>et </a:t>
            </a:r>
            <a:r>
              <a:rPr lang="fr-FR" sz="1600" dirty="0">
                <a:latin typeface="Times New Roman" pitchFamily="18" charset="0"/>
                <a:ea typeface="Calibri"/>
                <a:cs typeface="Times New Roman" pitchFamily="18" charset="0"/>
              </a:rPr>
              <a:t>caractéristiques d’un service ou d’un produit qui </a:t>
            </a:r>
            <a:r>
              <a:rPr lang="fr-FR" sz="1600" dirty="0" smtClean="0">
                <a:latin typeface="Times New Roman" pitchFamily="18" charset="0"/>
                <a:ea typeface="Calibri"/>
                <a:cs typeface="Times New Roman" pitchFamily="18" charset="0"/>
              </a:rPr>
              <a:t>lui </a:t>
            </a:r>
          </a:p>
          <a:p>
            <a:pPr>
              <a:spcAft>
                <a:spcPts val="1000"/>
              </a:spcAft>
            </a:pPr>
            <a:r>
              <a:rPr lang="fr-FR" sz="1600" dirty="0" smtClean="0">
                <a:latin typeface="Times New Roman" pitchFamily="18" charset="0"/>
                <a:ea typeface="Calibri"/>
                <a:cs typeface="Times New Roman" pitchFamily="18" charset="0"/>
              </a:rPr>
              <a:t>confèrent </a:t>
            </a:r>
            <a:r>
              <a:rPr lang="fr-FR" sz="1600" dirty="0">
                <a:latin typeface="Times New Roman" pitchFamily="18" charset="0"/>
                <a:ea typeface="Calibri"/>
                <a:cs typeface="Times New Roman" pitchFamily="18" charset="0"/>
              </a:rPr>
              <a:t>l’aptitude à satisfaire des besoins exprimés </a:t>
            </a:r>
            <a:endParaRPr lang="fr-FR" sz="1600" dirty="0" smtClean="0">
              <a:latin typeface="Times New Roman" pitchFamily="18" charset="0"/>
              <a:ea typeface="Calibri"/>
              <a:cs typeface="Times New Roman" pitchFamily="18" charset="0"/>
            </a:endParaRPr>
          </a:p>
          <a:p>
            <a:pPr>
              <a:spcAft>
                <a:spcPts val="1000"/>
              </a:spcAft>
            </a:pPr>
            <a:r>
              <a:rPr lang="fr-FR" sz="1600" dirty="0" smtClean="0">
                <a:latin typeface="Times New Roman" pitchFamily="18" charset="0"/>
                <a:ea typeface="Calibri"/>
                <a:cs typeface="Times New Roman" pitchFamily="18" charset="0"/>
              </a:rPr>
              <a:t>ou </a:t>
            </a:r>
            <a:r>
              <a:rPr lang="fr-FR" sz="1600" dirty="0" smtClean="0">
                <a:latin typeface="Times New Roman" pitchFamily="18" charset="0"/>
                <a:ea typeface="Calibri"/>
                <a:cs typeface="Times New Roman" pitchFamily="18" charset="0"/>
              </a:rPr>
              <a:t>implicites.</a:t>
            </a:r>
            <a:endParaRPr lang="fr-FR" sz="1600" dirty="0">
              <a:latin typeface="Times New Roman" pitchFamily="18" charset="0"/>
              <a:ea typeface="Calibri"/>
              <a:cs typeface="Times New Roman" pitchFamily="18" charset="0"/>
            </a:endParaRPr>
          </a:p>
          <a:p>
            <a:pPr>
              <a:lnSpc>
                <a:spcPct val="150000"/>
              </a:lnSpc>
              <a:spcAft>
                <a:spcPts val="1000"/>
              </a:spcAft>
            </a:pPr>
            <a:r>
              <a:rPr lang="fr-FR" sz="1600" b="1" dirty="0" smtClean="0">
                <a:latin typeface="Times New Roman" pitchFamily="18" charset="0"/>
                <a:ea typeface="Calibri"/>
                <a:cs typeface="Times New Roman" pitchFamily="18" charset="0"/>
              </a:rPr>
              <a:t>I.4.1</a:t>
            </a:r>
            <a:r>
              <a:rPr lang="fr-FR" sz="1600" b="1" dirty="0">
                <a:latin typeface="Times New Roman" pitchFamily="18" charset="0"/>
                <a:ea typeface="Calibri"/>
                <a:cs typeface="Times New Roman" pitchFamily="18" charset="0"/>
              </a:rPr>
              <a:t>. La qualité </a:t>
            </a:r>
            <a:r>
              <a:rPr lang="fr-FR" sz="1600" b="1" dirty="0" smtClean="0">
                <a:latin typeface="Times New Roman" pitchFamily="18" charset="0"/>
                <a:ea typeface="Calibri"/>
                <a:cs typeface="Times New Roman" pitchFamily="18" charset="0"/>
              </a:rPr>
              <a:t>hygiénique:   </a:t>
            </a:r>
            <a:r>
              <a:rPr lang="fr-FR" sz="1600" dirty="0">
                <a:latin typeface="Times New Roman" pitchFamily="18" charset="0"/>
                <a:ea typeface="Calibri"/>
                <a:cs typeface="Times New Roman" pitchFamily="18" charset="0"/>
              </a:rPr>
              <a:t>ne doit contenir aucun résidus </a:t>
            </a:r>
            <a:r>
              <a:rPr lang="fr-FR" sz="1600" dirty="0" smtClean="0">
                <a:latin typeface="Times New Roman" pitchFamily="18" charset="0"/>
                <a:ea typeface="Calibri"/>
                <a:cs typeface="Times New Roman" pitchFamily="18" charset="0"/>
              </a:rPr>
              <a:t>toxique </a:t>
            </a:r>
            <a:r>
              <a:rPr lang="fr-FR" sz="1600" dirty="0">
                <a:latin typeface="Times New Roman" pitchFamily="18" charset="0"/>
                <a:ea typeface="Calibri"/>
                <a:cs typeface="Times New Roman" pitchFamily="18" charset="0"/>
              </a:rPr>
              <a:t>alimentaire ou médicamenteux, aucun parasite, ni être </a:t>
            </a:r>
            <a:r>
              <a:rPr lang="fr-FR" sz="1600" dirty="0" smtClean="0">
                <a:latin typeface="Times New Roman" pitchFamily="18" charset="0"/>
                <a:ea typeface="Calibri"/>
                <a:cs typeface="Times New Roman" pitchFamily="18" charset="0"/>
              </a:rPr>
              <a:t>le </a:t>
            </a:r>
            <a:r>
              <a:rPr lang="fr-FR" sz="1600" dirty="0">
                <a:latin typeface="Times New Roman" pitchFamily="18" charset="0"/>
                <a:ea typeface="Calibri"/>
                <a:cs typeface="Times New Roman" pitchFamily="18" charset="0"/>
              </a:rPr>
              <a:t>siège d’un développement bactérien susceptible de produire </a:t>
            </a:r>
            <a:r>
              <a:rPr lang="fr-FR" sz="1600" dirty="0" smtClean="0">
                <a:latin typeface="Times New Roman" pitchFamily="18" charset="0"/>
                <a:ea typeface="Calibri"/>
                <a:cs typeface="Times New Roman" pitchFamily="18" charset="0"/>
              </a:rPr>
              <a:t>des </a:t>
            </a:r>
            <a:r>
              <a:rPr lang="fr-FR" sz="1600" dirty="0">
                <a:latin typeface="Times New Roman" pitchFamily="18" charset="0"/>
                <a:ea typeface="Calibri"/>
                <a:cs typeface="Times New Roman" pitchFamily="18" charset="0"/>
              </a:rPr>
              <a:t>éléments nocifs.il doit garantir une totale innocuité et de ce fait préserver la santé du consommateur.                                      </a:t>
            </a:r>
          </a:p>
          <a:p>
            <a:pPr>
              <a:lnSpc>
                <a:spcPct val="150000"/>
              </a:lnSpc>
              <a:spcAft>
                <a:spcPts val="1000"/>
              </a:spcAft>
            </a:pPr>
            <a:r>
              <a:rPr lang="fr-FR" sz="1600" b="1" dirty="0" smtClean="0">
                <a:latin typeface="Times New Roman" pitchFamily="18" charset="0"/>
                <a:ea typeface="Calibri"/>
                <a:cs typeface="Times New Roman" pitchFamily="18" charset="0"/>
              </a:rPr>
              <a:t>                                                     I.4.2- </a:t>
            </a:r>
            <a:r>
              <a:rPr lang="fr-FR" sz="1600" b="1" dirty="0">
                <a:latin typeface="Times New Roman" pitchFamily="18" charset="0"/>
                <a:ea typeface="Calibri"/>
                <a:cs typeface="Times New Roman" pitchFamily="18" charset="0"/>
              </a:rPr>
              <a:t>Qualité </a:t>
            </a:r>
            <a:r>
              <a:rPr lang="fr-FR" sz="1600" b="1" dirty="0" smtClean="0">
                <a:latin typeface="Times New Roman" pitchFamily="18" charset="0"/>
                <a:ea typeface="Calibri"/>
                <a:cs typeface="Times New Roman" pitchFamily="18" charset="0"/>
              </a:rPr>
              <a:t>nutritionnelle:</a:t>
            </a:r>
            <a:r>
              <a:rPr lang="fr-FR" sz="1600" dirty="0">
                <a:latin typeface="Times New Roman" pitchFamily="18" charset="0"/>
                <a:ea typeface="Calibri"/>
                <a:cs typeface="Times New Roman" pitchFamily="18" charset="0"/>
              </a:rPr>
              <a:t> correspond à la capacité </a:t>
            </a:r>
            <a:r>
              <a:rPr lang="fr-FR" sz="1600" dirty="0" smtClean="0">
                <a:latin typeface="Times New Roman" pitchFamily="18" charset="0"/>
                <a:ea typeface="Calibri"/>
                <a:cs typeface="Times New Roman" pitchFamily="18" charset="0"/>
              </a:rPr>
              <a:t>                                                              			de </a:t>
            </a:r>
            <a:r>
              <a:rPr lang="fr-FR" sz="1600" dirty="0">
                <a:latin typeface="Times New Roman" pitchFamily="18" charset="0"/>
                <a:ea typeface="Calibri"/>
                <a:cs typeface="Times New Roman" pitchFamily="18" charset="0"/>
              </a:rPr>
              <a:t>produit à apporter certains nutriments aux </a:t>
            </a:r>
            <a:r>
              <a:rPr lang="fr-FR" sz="1600" dirty="0" smtClean="0">
                <a:latin typeface="Times New Roman" pitchFamily="18" charset="0"/>
                <a:ea typeface="Calibri"/>
                <a:cs typeface="Times New Roman" pitchFamily="18" charset="0"/>
              </a:rPr>
              <a:t>				consommateurs</a:t>
            </a:r>
            <a:r>
              <a:rPr lang="fr-FR" sz="1600" dirty="0">
                <a:latin typeface="Times New Roman" pitchFamily="18" charset="0"/>
                <a:ea typeface="Calibri"/>
                <a:cs typeface="Times New Roman" pitchFamily="18" charset="0"/>
              </a:rPr>
              <a:t>, à savoir protéines, lipides, vitamines et </a:t>
            </a:r>
            <a:r>
              <a:rPr lang="fr-FR" sz="1600" dirty="0" smtClean="0">
                <a:latin typeface="Times New Roman" pitchFamily="18" charset="0"/>
                <a:ea typeface="Calibri"/>
                <a:cs typeface="Times New Roman" pitchFamily="18" charset="0"/>
              </a:rPr>
              <a:t>			minéraux </a:t>
            </a:r>
            <a:r>
              <a:rPr lang="fr-FR" sz="1600" dirty="0">
                <a:latin typeface="Times New Roman" pitchFamily="18" charset="0"/>
                <a:ea typeface="Calibri"/>
                <a:cs typeface="Times New Roman" pitchFamily="18" charset="0"/>
              </a:rPr>
              <a:t>pour couvrir les besoins physiologique d’un </a:t>
            </a:r>
            <a:r>
              <a:rPr lang="fr-FR" sz="1600" dirty="0" smtClean="0">
                <a:latin typeface="Times New Roman" pitchFamily="18" charset="0"/>
                <a:ea typeface="Calibri"/>
                <a:cs typeface="Times New Roman" pitchFamily="18" charset="0"/>
              </a:rPr>
              <a:t>				individu</a:t>
            </a:r>
            <a:r>
              <a:rPr lang="fr-FR" sz="1600" dirty="0" smtClean="0">
                <a:latin typeface="Times New Roman" pitchFamily="18" charset="0"/>
                <a:ea typeface="Calibri"/>
                <a:cs typeface="Times New Roman" pitchFamily="18" charset="0"/>
              </a:rPr>
              <a:t>.</a:t>
            </a:r>
            <a:endParaRPr lang="fr-FR" sz="1600" dirty="0">
              <a:latin typeface="Times New Roman" pitchFamily="18" charset="0"/>
              <a:ea typeface="Calibri"/>
              <a:cs typeface="Times New Roman" pitchFamily="18" charset="0"/>
            </a:endParaRPr>
          </a:p>
          <a:p>
            <a:pPr>
              <a:lnSpc>
                <a:spcPct val="150000"/>
              </a:lnSpc>
              <a:spcAft>
                <a:spcPts val="1000"/>
              </a:spcAft>
            </a:pPr>
            <a:r>
              <a:rPr lang="fr-FR" sz="1600" b="1" dirty="0">
                <a:latin typeface="Times New Roman" pitchFamily="18" charset="0"/>
                <a:ea typeface="Calibri"/>
                <a:cs typeface="Times New Roman" pitchFamily="18" charset="0"/>
              </a:rPr>
              <a:t>I.4.3- Qualité de service ou </a:t>
            </a:r>
            <a:r>
              <a:rPr lang="fr-FR" sz="1600" b="1" dirty="0" smtClean="0">
                <a:latin typeface="Times New Roman" pitchFamily="18" charset="0"/>
                <a:ea typeface="Calibri"/>
                <a:cs typeface="Times New Roman" pitchFamily="18" charset="0"/>
              </a:rPr>
              <a:t>d’usage: </a:t>
            </a:r>
            <a:r>
              <a:rPr lang="fr-FR" sz="1600" dirty="0">
                <a:latin typeface="Times New Roman" pitchFamily="18" charset="0"/>
                <a:ea typeface="Calibri"/>
                <a:cs typeface="Times New Roman" pitchFamily="18" charset="0"/>
              </a:rPr>
              <a:t>correspond à la facilité de préparation des aliments ou la durée de conservation                      </a:t>
            </a:r>
            <a:endParaRPr lang="fr-FR" sz="1600" dirty="0">
              <a:effectLst/>
              <a:latin typeface="Times New Roman" pitchFamily="18" charset="0"/>
              <a:ea typeface="Calibri"/>
              <a:cs typeface="Times New Roman" pitchFamily="18" charset="0"/>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8184" y="620688"/>
            <a:ext cx="2376264" cy="124945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obliqueBottomRight"/>
            <a:lightRig rig="threePt" dir="t"/>
          </a:scene3d>
          <a:sp3d contourW="6350" prstMaterial="matte">
            <a:bevelT w="101600" h="101600"/>
            <a:contourClr>
              <a:srgbClr val="969696"/>
            </a:contourClr>
          </a:sp3d>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3936" y="3861048"/>
            <a:ext cx="2565976" cy="1374678"/>
          </a:xfrm>
          <a:prstGeom prst="roundRect">
            <a:avLst>
              <a:gd name="adj" fmla="val 14193"/>
            </a:avLst>
          </a:prstGeom>
          <a:ln>
            <a:noFill/>
          </a:ln>
          <a:effectLst>
            <a:outerShdw blurRad="152400" dist="12000" dir="900000" sy="98000" kx="110000" ky="200000" algn="tl" rotWithShape="0">
              <a:srgbClr val="000000">
                <a:alpha val="30000"/>
              </a:srgbClr>
            </a:outerShdw>
          </a:effectLst>
          <a:scene3d>
            <a:camera prst="obliqueBottomRight"/>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13758339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15616" y="620688"/>
            <a:ext cx="7776864" cy="5878532"/>
          </a:xfrm>
          <a:prstGeom prst="rect">
            <a:avLst/>
          </a:prstGeom>
        </p:spPr>
        <p:txBody>
          <a:bodyPr wrap="square">
            <a:spAutoFit/>
          </a:bodyPr>
          <a:lstStyle/>
          <a:p>
            <a:pPr>
              <a:lnSpc>
                <a:spcPct val="150000"/>
              </a:lnSpc>
            </a:pPr>
            <a:r>
              <a:rPr lang="fr-FR" sz="1600" b="1" dirty="0" smtClean="0">
                <a:latin typeface="Times New Roman" pitchFamily="18" charset="0"/>
                <a:cs typeface="Times New Roman" pitchFamily="18" charset="0"/>
              </a:rPr>
              <a:t>I.4.4</a:t>
            </a:r>
            <a:r>
              <a:rPr lang="fr-FR" sz="1600" b="1" dirty="0">
                <a:latin typeface="Times New Roman" pitchFamily="18" charset="0"/>
                <a:cs typeface="Times New Roman" pitchFamily="18" charset="0"/>
              </a:rPr>
              <a:t>. Les qualités organoleptiques </a:t>
            </a:r>
            <a:r>
              <a:rPr lang="fr-FR" sz="1600" dirty="0">
                <a:latin typeface="Times New Roman" pitchFamily="18" charset="0"/>
                <a:cs typeface="Times New Roman" pitchFamily="18" charset="0"/>
              </a:rPr>
              <a:t>: Il s’agit de caractéristiques perçues par les sens </a:t>
            </a:r>
            <a:endParaRPr lang="fr-FR" sz="1600" dirty="0" smtClean="0">
              <a:latin typeface="Times New Roman" pitchFamily="18" charset="0"/>
              <a:cs typeface="Times New Roman" pitchFamily="18" charset="0"/>
            </a:endParaRPr>
          </a:p>
          <a:p>
            <a:pPr>
              <a:lnSpc>
                <a:spcPct val="150000"/>
              </a:lnSpc>
            </a:pPr>
            <a:r>
              <a:rPr lang="fr-FR" sz="1600" dirty="0" smtClean="0">
                <a:latin typeface="Times New Roman" pitchFamily="18" charset="0"/>
                <a:cs typeface="Times New Roman" pitchFamily="18" charset="0"/>
              </a:rPr>
              <a:t>du </a:t>
            </a:r>
            <a:r>
              <a:rPr lang="fr-FR" sz="1600" dirty="0">
                <a:latin typeface="Times New Roman" pitchFamily="18" charset="0"/>
                <a:cs typeface="Times New Roman" pitchFamily="18" charset="0"/>
              </a:rPr>
              <a:t>consommateur. Elles recouvrent </a:t>
            </a:r>
            <a:r>
              <a:rPr lang="fr-FR" sz="1600" dirty="0" smtClean="0">
                <a:latin typeface="Times New Roman" pitchFamily="18" charset="0"/>
                <a:cs typeface="Times New Roman" pitchFamily="18" charset="0"/>
              </a:rPr>
              <a:t>:</a:t>
            </a:r>
            <a:endParaRPr lang="fr-FR" sz="1600" dirty="0">
              <a:latin typeface="Times New Roman" pitchFamily="18" charset="0"/>
              <a:cs typeface="Times New Roman" pitchFamily="18" charset="0"/>
            </a:endParaRPr>
          </a:p>
          <a:p>
            <a:pPr>
              <a:lnSpc>
                <a:spcPct val="150000"/>
              </a:lnSpc>
            </a:pPr>
            <a:r>
              <a:rPr lang="fr-FR" sz="1600" dirty="0" smtClean="0">
                <a:latin typeface="Times New Roman" pitchFamily="18" charset="0"/>
                <a:cs typeface="Times New Roman" pitchFamily="18" charset="0"/>
              </a:rPr>
              <a:t>La couleur; la tendreté, </a:t>
            </a:r>
            <a:r>
              <a:rPr lang="fr-FR" sz="1600" dirty="0">
                <a:latin typeface="Times New Roman" pitchFamily="18" charset="0"/>
                <a:cs typeface="Times New Roman" pitchFamily="18" charset="0"/>
              </a:rPr>
              <a:t>l</a:t>
            </a:r>
            <a:r>
              <a:rPr lang="fr-FR" sz="1600" dirty="0" smtClean="0">
                <a:latin typeface="Times New Roman" pitchFamily="18" charset="0"/>
                <a:cs typeface="Times New Roman" pitchFamily="18" charset="0"/>
              </a:rPr>
              <a:t>a flaveur, </a:t>
            </a:r>
            <a:r>
              <a:rPr lang="fr-FR" sz="1600" dirty="0">
                <a:latin typeface="Times New Roman" pitchFamily="18" charset="0"/>
                <a:cs typeface="Times New Roman" pitchFamily="18" charset="0"/>
              </a:rPr>
              <a:t>l</a:t>
            </a:r>
            <a:r>
              <a:rPr lang="fr-FR" sz="1600" dirty="0" smtClean="0">
                <a:latin typeface="Times New Roman" pitchFamily="18" charset="0"/>
                <a:cs typeface="Times New Roman" pitchFamily="18" charset="0"/>
              </a:rPr>
              <a:t>a </a:t>
            </a:r>
            <a:r>
              <a:rPr lang="fr-FR" sz="1600" dirty="0">
                <a:latin typeface="Times New Roman" pitchFamily="18" charset="0"/>
                <a:cs typeface="Times New Roman" pitchFamily="18" charset="0"/>
              </a:rPr>
              <a:t>jutosité </a:t>
            </a:r>
            <a:r>
              <a:rPr lang="fr-FR" sz="1600" dirty="0" smtClean="0">
                <a:latin typeface="Times New Roman" pitchFamily="18" charset="0"/>
                <a:cs typeface="Times New Roman" pitchFamily="18" charset="0"/>
              </a:rPr>
              <a:t>, </a:t>
            </a:r>
            <a:endParaRPr lang="fr-FR" sz="1600" dirty="0" smtClean="0">
              <a:latin typeface="Times New Roman" pitchFamily="18" charset="0"/>
              <a:cs typeface="Times New Roman" pitchFamily="18" charset="0"/>
            </a:endParaRPr>
          </a:p>
          <a:p>
            <a:pPr>
              <a:lnSpc>
                <a:spcPct val="150000"/>
              </a:lnSpc>
            </a:pPr>
            <a:r>
              <a:rPr lang="fr-FR" sz="1600" dirty="0" smtClean="0">
                <a:latin typeface="Times New Roman" pitchFamily="18" charset="0"/>
                <a:cs typeface="Times New Roman" pitchFamily="18" charset="0"/>
              </a:rPr>
              <a:t>la </a:t>
            </a:r>
            <a:r>
              <a:rPr lang="fr-FR" sz="1600" dirty="0">
                <a:latin typeface="Times New Roman" pitchFamily="18" charset="0"/>
                <a:cs typeface="Times New Roman" pitchFamily="18" charset="0"/>
              </a:rPr>
              <a:t>qualité </a:t>
            </a:r>
            <a:r>
              <a:rPr lang="fr-FR" sz="1600" dirty="0" smtClean="0">
                <a:latin typeface="Times New Roman" pitchFamily="18" charset="0"/>
                <a:cs typeface="Times New Roman" pitchFamily="18" charset="0"/>
              </a:rPr>
              <a:t>technologique, la Capacité </a:t>
            </a:r>
            <a:r>
              <a:rPr lang="fr-FR" sz="1600" dirty="0">
                <a:latin typeface="Times New Roman" pitchFamily="18" charset="0"/>
                <a:cs typeface="Times New Roman" pitchFamily="18" charset="0"/>
              </a:rPr>
              <a:t>de rétention </a:t>
            </a:r>
            <a:r>
              <a:rPr lang="fr-FR" sz="1600" dirty="0" smtClean="0">
                <a:latin typeface="Times New Roman" pitchFamily="18" charset="0"/>
                <a:cs typeface="Times New Roman" pitchFamily="18" charset="0"/>
              </a:rPr>
              <a:t>d'eau,</a:t>
            </a:r>
          </a:p>
          <a:p>
            <a:pPr>
              <a:lnSpc>
                <a:spcPct val="150000"/>
              </a:lnSpc>
            </a:pPr>
            <a:r>
              <a:rPr lang="fr-FR" sz="1600" dirty="0" smtClean="0">
                <a:latin typeface="Times New Roman" pitchFamily="18" charset="0"/>
                <a:cs typeface="Times New Roman" pitchFamily="18" charset="0"/>
              </a:rPr>
              <a:t> </a:t>
            </a:r>
            <a:r>
              <a:rPr lang="fr-FR" sz="1600" dirty="0" smtClean="0">
                <a:latin typeface="Times New Roman" pitchFamily="18" charset="0"/>
                <a:cs typeface="Times New Roman" pitchFamily="18" charset="0"/>
              </a:rPr>
              <a:t>ph </a:t>
            </a:r>
            <a:r>
              <a:rPr lang="fr-FR" sz="1600" dirty="0">
                <a:latin typeface="Times New Roman" pitchFamily="18" charset="0"/>
                <a:cs typeface="Times New Roman" pitchFamily="18" charset="0"/>
              </a:rPr>
              <a:t>ultime de viande (</a:t>
            </a:r>
            <a:r>
              <a:rPr lang="fr-FR" sz="1600" dirty="0" err="1" smtClean="0">
                <a:latin typeface="Times New Roman" pitchFamily="18" charset="0"/>
                <a:cs typeface="Times New Roman" pitchFamily="18" charset="0"/>
              </a:rPr>
              <a:t>pHu</a:t>
            </a:r>
            <a:r>
              <a:rPr lang="fr-FR" sz="1600" dirty="0" smtClean="0">
                <a:latin typeface="Times New Roman" pitchFamily="18" charset="0"/>
                <a:cs typeface="Times New Roman" pitchFamily="18" charset="0"/>
              </a:rPr>
              <a:t>), et Aptitudes </a:t>
            </a:r>
            <a:r>
              <a:rPr lang="fr-FR" sz="1600" dirty="0">
                <a:latin typeface="Times New Roman" pitchFamily="18" charset="0"/>
                <a:cs typeface="Times New Roman" pitchFamily="18" charset="0"/>
              </a:rPr>
              <a:t>à la </a:t>
            </a:r>
            <a:r>
              <a:rPr lang="fr-FR" sz="1600" dirty="0" smtClean="0">
                <a:latin typeface="Times New Roman" pitchFamily="18" charset="0"/>
                <a:cs typeface="Times New Roman" pitchFamily="18" charset="0"/>
              </a:rPr>
              <a:t>transformation.</a:t>
            </a:r>
          </a:p>
          <a:p>
            <a:pPr>
              <a:lnSpc>
                <a:spcPct val="150000"/>
              </a:lnSpc>
            </a:pPr>
            <a:endParaRPr lang="fr-FR" sz="1600" dirty="0">
              <a:latin typeface="Times New Roman" pitchFamily="18" charset="0"/>
              <a:cs typeface="Times New Roman" pitchFamily="18" charset="0"/>
            </a:endParaRPr>
          </a:p>
          <a:p>
            <a:pPr>
              <a:lnSpc>
                <a:spcPct val="150000"/>
              </a:lnSpc>
            </a:pPr>
            <a:r>
              <a:rPr lang="fr-FR" sz="1600" b="1" dirty="0" smtClean="0">
                <a:latin typeface="Times New Roman" pitchFamily="18" charset="0"/>
                <a:cs typeface="Times New Roman" pitchFamily="18" charset="0"/>
              </a:rPr>
              <a:t>I.5</a:t>
            </a:r>
            <a:r>
              <a:rPr lang="fr-FR" sz="1600" b="1" dirty="0">
                <a:latin typeface="Times New Roman" pitchFamily="18" charset="0"/>
                <a:cs typeface="Times New Roman" pitchFamily="18" charset="0"/>
              </a:rPr>
              <a:t>. Facteurs susceptibles d’influencer la qualité des poulets </a:t>
            </a:r>
            <a:r>
              <a:rPr lang="fr-FR" sz="1600" b="1" dirty="0" smtClean="0">
                <a:latin typeface="Times New Roman" pitchFamily="18" charset="0"/>
                <a:cs typeface="Times New Roman" pitchFamily="18" charset="0"/>
              </a:rPr>
              <a:t>:</a:t>
            </a:r>
          </a:p>
          <a:p>
            <a:pPr>
              <a:lnSpc>
                <a:spcPct val="150000"/>
              </a:lnSpc>
            </a:pPr>
            <a:r>
              <a:rPr lang="fr-FR" sz="1600" dirty="0" smtClean="0">
                <a:latin typeface="Times New Roman" pitchFamily="18" charset="0"/>
                <a:cs typeface="Times New Roman" pitchFamily="18" charset="0"/>
              </a:rPr>
              <a:t>* Génétique</a:t>
            </a:r>
            <a:r>
              <a:rPr lang="fr-FR" sz="1600" dirty="0">
                <a:latin typeface="Times New Roman" pitchFamily="18" charset="0"/>
                <a:cs typeface="Times New Roman" pitchFamily="18" charset="0"/>
              </a:rPr>
              <a:t>.                                             </a:t>
            </a:r>
            <a:r>
              <a:rPr lang="fr-FR" sz="1600" dirty="0" smtClean="0">
                <a:latin typeface="Times New Roman" pitchFamily="18" charset="0"/>
                <a:cs typeface="Times New Roman" pitchFamily="18" charset="0"/>
              </a:rPr>
              <a:t>                    * </a:t>
            </a:r>
            <a:r>
              <a:rPr lang="fr-FR" sz="1600" dirty="0">
                <a:latin typeface="Times New Roman" pitchFamily="18" charset="0"/>
                <a:cs typeface="Times New Roman" pitchFamily="18" charset="0"/>
              </a:rPr>
              <a:t>Effet de jeune.</a:t>
            </a:r>
          </a:p>
          <a:p>
            <a:pPr>
              <a:lnSpc>
                <a:spcPct val="150000"/>
              </a:lnSpc>
            </a:pPr>
            <a:r>
              <a:rPr lang="fr-FR" sz="1600" dirty="0" smtClean="0">
                <a:latin typeface="Times New Roman" pitchFamily="18" charset="0"/>
                <a:cs typeface="Times New Roman" pitchFamily="18" charset="0"/>
              </a:rPr>
              <a:t>* Comportement </a:t>
            </a:r>
            <a:r>
              <a:rPr lang="fr-FR" sz="1600" dirty="0">
                <a:latin typeface="Times New Roman" pitchFamily="18" charset="0"/>
                <a:cs typeface="Times New Roman" pitchFamily="18" charset="0"/>
              </a:rPr>
              <a:t>de l’animal.                     </a:t>
            </a:r>
            <a:r>
              <a:rPr lang="fr-FR" sz="1600" dirty="0" smtClean="0">
                <a:latin typeface="Times New Roman" pitchFamily="18" charset="0"/>
                <a:cs typeface="Times New Roman" pitchFamily="18" charset="0"/>
              </a:rPr>
              <a:t>                 * Conditions </a:t>
            </a:r>
            <a:r>
              <a:rPr lang="fr-FR" sz="1600" dirty="0">
                <a:latin typeface="Times New Roman" pitchFamily="18" charset="0"/>
                <a:cs typeface="Times New Roman" pitchFamily="18" charset="0"/>
              </a:rPr>
              <a:t>de transport et d’abattage.</a:t>
            </a:r>
          </a:p>
          <a:p>
            <a:pPr>
              <a:lnSpc>
                <a:spcPct val="150000"/>
              </a:lnSpc>
            </a:pPr>
            <a:r>
              <a:rPr lang="fr-FR" sz="1600" dirty="0" smtClean="0">
                <a:latin typeface="Times New Roman" pitchFamily="18" charset="0"/>
                <a:cs typeface="Times New Roman" pitchFamily="18" charset="0"/>
              </a:rPr>
              <a:t>* Régime </a:t>
            </a:r>
            <a:r>
              <a:rPr lang="fr-FR" sz="1600" dirty="0">
                <a:latin typeface="Times New Roman" pitchFamily="18" charset="0"/>
                <a:cs typeface="Times New Roman" pitchFamily="18" charset="0"/>
              </a:rPr>
              <a:t>alimentaire                                   </a:t>
            </a:r>
            <a:r>
              <a:rPr lang="fr-FR" sz="1600" dirty="0" smtClean="0">
                <a:latin typeface="Times New Roman" pitchFamily="18" charset="0"/>
                <a:cs typeface="Times New Roman" pitchFamily="18" charset="0"/>
              </a:rPr>
              <a:t>                * Sexe</a:t>
            </a:r>
            <a:r>
              <a:rPr lang="fr-FR" sz="1600" dirty="0">
                <a:latin typeface="Times New Roman" pitchFamily="18" charset="0"/>
                <a:cs typeface="Times New Roman" pitchFamily="18" charset="0"/>
              </a:rPr>
              <a:t>.</a:t>
            </a:r>
          </a:p>
          <a:p>
            <a:pPr>
              <a:lnSpc>
                <a:spcPct val="150000"/>
              </a:lnSpc>
            </a:pPr>
            <a:r>
              <a:rPr lang="fr-FR" sz="1600" dirty="0" smtClean="0">
                <a:latin typeface="Times New Roman" pitchFamily="18" charset="0"/>
                <a:cs typeface="Times New Roman" pitchFamily="18" charset="0"/>
              </a:rPr>
              <a:t>* L’âge </a:t>
            </a:r>
            <a:r>
              <a:rPr lang="fr-FR" sz="1600" dirty="0">
                <a:latin typeface="Times New Roman" pitchFamily="18" charset="0"/>
                <a:cs typeface="Times New Roman" pitchFamily="18" charset="0"/>
              </a:rPr>
              <a:t>de l’animal                                   </a:t>
            </a:r>
            <a:r>
              <a:rPr lang="fr-FR" sz="1600" dirty="0" smtClean="0">
                <a:latin typeface="Times New Roman" pitchFamily="18" charset="0"/>
                <a:cs typeface="Times New Roman" pitchFamily="18" charset="0"/>
              </a:rPr>
              <a:t>                   * Conditions </a:t>
            </a:r>
            <a:r>
              <a:rPr lang="fr-FR" sz="1600" dirty="0">
                <a:latin typeface="Times New Roman" pitchFamily="18" charset="0"/>
                <a:cs typeface="Times New Roman" pitchFamily="18" charset="0"/>
              </a:rPr>
              <a:t>d'élevage.</a:t>
            </a:r>
          </a:p>
          <a:p>
            <a:pPr>
              <a:lnSpc>
                <a:spcPct val="150000"/>
              </a:lnSpc>
            </a:pPr>
            <a:r>
              <a:rPr lang="fr-FR" sz="1600" dirty="0" smtClean="0">
                <a:latin typeface="Times New Roman" pitchFamily="18" charset="0"/>
                <a:cs typeface="Times New Roman" pitchFamily="18" charset="0"/>
              </a:rPr>
              <a:t>* Production </a:t>
            </a:r>
            <a:r>
              <a:rPr lang="fr-FR" sz="1600" dirty="0">
                <a:latin typeface="Times New Roman" pitchFamily="18" charset="0"/>
                <a:cs typeface="Times New Roman" pitchFamily="18" charset="0"/>
              </a:rPr>
              <a:t>et gestion                            </a:t>
            </a:r>
            <a:r>
              <a:rPr lang="fr-FR" sz="1600" dirty="0" smtClean="0">
                <a:latin typeface="Times New Roman" pitchFamily="18" charset="0"/>
                <a:cs typeface="Times New Roman" pitchFamily="18" charset="0"/>
              </a:rPr>
              <a:t>                    * Stress </a:t>
            </a:r>
            <a:r>
              <a:rPr lang="fr-FR" sz="1600" dirty="0">
                <a:latin typeface="Times New Roman" pitchFamily="18" charset="0"/>
                <a:cs typeface="Times New Roman" pitchFamily="18" charset="0"/>
              </a:rPr>
              <a:t>avant l'abattage. </a:t>
            </a:r>
          </a:p>
          <a:p>
            <a:pPr>
              <a:lnSpc>
                <a:spcPct val="150000"/>
              </a:lnSpc>
            </a:pPr>
            <a:r>
              <a:rPr lang="fr-FR" sz="1600" dirty="0" smtClean="0">
                <a:latin typeface="Times New Roman" pitchFamily="18" charset="0"/>
                <a:cs typeface="Times New Roman" pitchFamily="18" charset="0"/>
              </a:rPr>
              <a:t>* Changements </a:t>
            </a:r>
            <a:r>
              <a:rPr lang="fr-FR" sz="1600" dirty="0">
                <a:latin typeface="Times New Roman" pitchFamily="18" charset="0"/>
                <a:cs typeface="Times New Roman" pitchFamily="18" charset="0"/>
              </a:rPr>
              <a:t>biochimiques                         </a:t>
            </a:r>
            <a:r>
              <a:rPr lang="fr-FR" sz="1600" dirty="0" smtClean="0">
                <a:latin typeface="Times New Roman" pitchFamily="18" charset="0"/>
                <a:cs typeface="Times New Roman" pitchFamily="18" charset="0"/>
              </a:rPr>
              <a:t>             * Santé</a:t>
            </a:r>
            <a:endParaRPr lang="fr-FR" sz="1600" dirty="0">
              <a:latin typeface="Times New Roman" pitchFamily="18" charset="0"/>
              <a:cs typeface="Times New Roman" pitchFamily="18" charset="0"/>
            </a:endParaRPr>
          </a:p>
          <a:p>
            <a:pPr>
              <a:lnSpc>
                <a:spcPct val="150000"/>
              </a:lnSpc>
            </a:pPr>
            <a:r>
              <a:rPr lang="fr-FR" sz="1600" dirty="0" smtClean="0">
                <a:latin typeface="Times New Roman" pitchFamily="18" charset="0"/>
                <a:cs typeface="Times New Roman" pitchFamily="18" charset="0"/>
              </a:rPr>
              <a:t>* Température </a:t>
            </a:r>
            <a:r>
              <a:rPr lang="fr-FR" sz="1600" dirty="0">
                <a:latin typeface="Times New Roman" pitchFamily="18" charset="0"/>
                <a:cs typeface="Times New Roman" pitchFamily="18" charset="0"/>
              </a:rPr>
              <a:t>de la carcasse et qualité de la viande.</a:t>
            </a:r>
          </a:p>
          <a:p>
            <a:pPr>
              <a:lnSpc>
                <a:spcPct val="150000"/>
              </a:lnSpc>
            </a:pPr>
            <a:endParaRPr lang="fr-FR" sz="1600" dirty="0">
              <a:latin typeface="Times New Roman" pitchFamily="18" charset="0"/>
              <a:cs typeface="Times New Roman" pitchFamily="18" charset="0"/>
            </a:endParaRPr>
          </a:p>
          <a:p>
            <a:endParaRPr lang="fr-FR" sz="1600" dirty="0">
              <a:latin typeface="Times New Roman" pitchFamily="18" charset="0"/>
              <a:cs typeface="Times New Roman" pitchFamily="18" charset="0"/>
            </a:endParaRPr>
          </a:p>
        </p:txBody>
      </p:sp>
      <p:pic>
        <p:nvPicPr>
          <p:cNvPr id="1026" name="Picture 2" descr="G:\photo memoire\images (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9088" y="1124744"/>
            <a:ext cx="2410373" cy="1728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57743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43608" y="476672"/>
            <a:ext cx="7488832" cy="1569660"/>
          </a:xfrm>
          <a:prstGeom prst="rect">
            <a:avLst/>
          </a:prstGeom>
        </p:spPr>
        <p:txBody>
          <a:bodyPr wrap="square">
            <a:spAutoFit/>
          </a:bodyPr>
          <a:lstStyle/>
          <a:p>
            <a:pPr>
              <a:lnSpc>
                <a:spcPct val="150000"/>
              </a:lnSpc>
            </a:pPr>
            <a:r>
              <a:rPr lang="fr-FR" sz="1600" b="1" dirty="0" smtClean="0">
                <a:latin typeface="Times New Roman" pitchFamily="18" charset="0"/>
                <a:cs typeface="Times New Roman" pitchFamily="18" charset="0"/>
              </a:rPr>
              <a:t>I.6-Production </a:t>
            </a:r>
            <a:r>
              <a:rPr lang="fr-FR" sz="1600" b="1" dirty="0">
                <a:latin typeface="Times New Roman" pitchFamily="18" charset="0"/>
                <a:cs typeface="Times New Roman" pitchFamily="18" charset="0"/>
              </a:rPr>
              <a:t>mondiale de viandes de </a:t>
            </a:r>
            <a:r>
              <a:rPr lang="fr-FR" sz="1600" b="1" dirty="0" smtClean="0">
                <a:latin typeface="Times New Roman" pitchFamily="18" charset="0"/>
                <a:cs typeface="Times New Roman" pitchFamily="18" charset="0"/>
              </a:rPr>
              <a:t>volaille:</a:t>
            </a:r>
            <a:endParaRPr lang="fr-FR" sz="1600" b="1" dirty="0">
              <a:latin typeface="Times New Roman" pitchFamily="18" charset="0"/>
              <a:cs typeface="Times New Roman" pitchFamily="18" charset="0"/>
            </a:endParaRPr>
          </a:p>
          <a:p>
            <a:pPr>
              <a:lnSpc>
                <a:spcPct val="150000"/>
              </a:lnSpc>
            </a:pPr>
            <a:r>
              <a:rPr lang="fr-FR" sz="1600" dirty="0" smtClean="0">
                <a:latin typeface="Times New Roman" pitchFamily="18" charset="0"/>
                <a:cs typeface="Times New Roman" pitchFamily="18" charset="0"/>
              </a:rPr>
              <a:t>La production de la viande blanche est de 114,8 </a:t>
            </a:r>
            <a:r>
              <a:rPr lang="fr-FR" sz="1600" dirty="0">
                <a:latin typeface="Times New Roman" pitchFamily="18" charset="0"/>
                <a:cs typeface="Times New Roman" pitchFamily="18" charset="0"/>
              </a:rPr>
              <a:t>MT en </a:t>
            </a:r>
            <a:r>
              <a:rPr lang="fr-FR" sz="1600" dirty="0" smtClean="0">
                <a:latin typeface="Times New Roman" pitchFamily="18" charset="0"/>
                <a:cs typeface="Times New Roman" pitchFamily="18" charset="0"/>
              </a:rPr>
              <a:t>2015, L’année  2018 </a:t>
            </a:r>
            <a:r>
              <a:rPr lang="fr-FR" sz="1600" dirty="0">
                <a:latin typeface="Times New Roman" pitchFamily="18" charset="0"/>
                <a:cs typeface="Times New Roman" pitchFamily="18" charset="0"/>
              </a:rPr>
              <a:t>été l’année du pic avec une production de 342 millions alors qu’ a 2019, 339 millions de tonnes sont sorties des abattoirs.</a:t>
            </a:r>
          </a:p>
        </p:txBody>
      </p:sp>
      <p:pic>
        <p:nvPicPr>
          <p:cNvPr id="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73539" y="2316014"/>
            <a:ext cx="4786693" cy="3475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665400" y="6021288"/>
            <a:ext cx="5328592" cy="369332"/>
          </a:xfrm>
          <a:prstGeom prst="rect">
            <a:avLst/>
          </a:prstGeom>
        </p:spPr>
        <p:txBody>
          <a:bodyPr wrap="square">
            <a:spAutoFit/>
          </a:bodyPr>
          <a:lstStyle/>
          <a:p>
            <a:pPr algn="ctr"/>
            <a:r>
              <a:rPr lang="fr-FR" b="1" dirty="0" smtClean="0">
                <a:latin typeface="Times New Roman" pitchFamily="18" charset="0"/>
                <a:cs typeface="Times New Roman" pitchFamily="18" charset="0"/>
              </a:rPr>
              <a:t>Production </a:t>
            </a:r>
            <a:r>
              <a:rPr lang="fr-FR" b="1" dirty="0">
                <a:latin typeface="Times New Roman" pitchFamily="18" charset="0"/>
                <a:cs typeface="Times New Roman" pitchFamily="18" charset="0"/>
              </a:rPr>
              <a:t>mondiale de poulets (milliers de tonnes)</a:t>
            </a:r>
          </a:p>
        </p:txBody>
      </p:sp>
    </p:spTree>
    <p:extLst>
      <p:ext uri="{BB962C8B-B14F-4D97-AF65-F5344CB8AC3E}">
        <p14:creationId xmlns:p14="http://schemas.microsoft.com/office/powerpoint/2010/main" val="12527744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43608" y="620688"/>
            <a:ext cx="7488832" cy="4893647"/>
          </a:xfrm>
          <a:prstGeom prst="rect">
            <a:avLst/>
          </a:prstGeom>
        </p:spPr>
        <p:txBody>
          <a:bodyPr wrap="square">
            <a:spAutoFit/>
          </a:bodyPr>
          <a:lstStyle/>
          <a:p>
            <a:pPr>
              <a:lnSpc>
                <a:spcPct val="150000"/>
              </a:lnSpc>
            </a:pPr>
            <a:r>
              <a:rPr lang="fr-FR" sz="1600" dirty="0" smtClean="0">
                <a:latin typeface="Times New Roman" pitchFamily="18" charset="0"/>
                <a:cs typeface="Times New Roman" pitchFamily="18" charset="0"/>
              </a:rPr>
              <a:t>	De </a:t>
            </a:r>
            <a:r>
              <a:rPr lang="fr-FR" sz="1600" dirty="0">
                <a:latin typeface="Times New Roman" pitchFamily="18" charset="0"/>
                <a:cs typeface="Times New Roman" pitchFamily="18" charset="0"/>
              </a:rPr>
              <a:t>2018 </a:t>
            </a:r>
            <a:r>
              <a:rPr lang="fr-FR" sz="1600" dirty="0" smtClean="0">
                <a:latin typeface="Times New Roman" pitchFamily="18" charset="0"/>
                <a:cs typeface="Times New Roman" pitchFamily="18" charset="0"/>
              </a:rPr>
              <a:t>à 2020</a:t>
            </a:r>
            <a:r>
              <a:rPr lang="fr-FR" sz="1600" dirty="0">
                <a:latin typeface="Times New Roman" pitchFamily="18" charset="0"/>
                <a:cs typeface="Times New Roman" pitchFamily="18" charset="0"/>
              </a:rPr>
              <a:t>, une diminution importante dans la production de viande de poulet est observée. En 2020, la FAO a estimé que 333 millions de tonnes de viande seront produites, soit une baisse de 1,9% par rapport à 2019. </a:t>
            </a:r>
            <a:endParaRPr lang="fr-FR" sz="1600" dirty="0" smtClean="0">
              <a:latin typeface="Times New Roman" pitchFamily="18" charset="0"/>
              <a:cs typeface="Times New Roman" pitchFamily="18" charset="0"/>
            </a:endParaRPr>
          </a:p>
          <a:p>
            <a:pPr>
              <a:lnSpc>
                <a:spcPct val="150000"/>
              </a:lnSpc>
            </a:pPr>
            <a:r>
              <a:rPr lang="fr-FR" sz="1600" dirty="0" smtClean="0">
                <a:latin typeface="Times New Roman" pitchFamily="18" charset="0"/>
                <a:cs typeface="Times New Roman" pitchFamily="18" charset="0"/>
              </a:rPr>
              <a:t>  </a:t>
            </a:r>
            <a:endParaRPr lang="fr-FR" sz="1600" dirty="0">
              <a:latin typeface="Times New Roman" pitchFamily="18" charset="0"/>
              <a:cs typeface="Times New Roman" pitchFamily="18" charset="0"/>
            </a:endParaRPr>
          </a:p>
          <a:p>
            <a:pPr>
              <a:lnSpc>
                <a:spcPct val="150000"/>
              </a:lnSpc>
            </a:pPr>
            <a:r>
              <a:rPr lang="fr-FR" sz="1600" b="1" dirty="0">
                <a:latin typeface="Times New Roman" pitchFamily="18" charset="0"/>
                <a:cs typeface="Times New Roman" pitchFamily="18" charset="0"/>
              </a:rPr>
              <a:t>I.7. Consommation mondiale de viande de </a:t>
            </a:r>
            <a:r>
              <a:rPr lang="fr-FR" sz="1600" b="1" dirty="0" smtClean="0">
                <a:latin typeface="Times New Roman" pitchFamily="18" charset="0"/>
                <a:cs typeface="Times New Roman" pitchFamily="18" charset="0"/>
              </a:rPr>
              <a:t>volaille</a:t>
            </a:r>
            <a:endParaRPr lang="fr-FR" sz="1600" b="1" dirty="0">
              <a:latin typeface="Times New Roman" pitchFamily="18" charset="0"/>
              <a:cs typeface="Times New Roman" pitchFamily="18" charset="0"/>
            </a:endParaRPr>
          </a:p>
          <a:p>
            <a:pPr>
              <a:lnSpc>
                <a:spcPct val="150000"/>
              </a:lnSpc>
            </a:pPr>
            <a:r>
              <a:rPr lang="fr-FR" sz="1600" dirty="0" smtClean="0">
                <a:latin typeface="Times New Roman" pitchFamily="18" charset="0"/>
                <a:cs typeface="Times New Roman" pitchFamily="18" charset="0"/>
              </a:rPr>
              <a:t> En 2018, la consommation planétaire a augmenté jusqu’ à 123,12 millions de tonnes</a:t>
            </a:r>
          </a:p>
          <a:p>
            <a:pPr>
              <a:lnSpc>
                <a:spcPct val="150000"/>
              </a:lnSpc>
            </a:pPr>
            <a:r>
              <a:rPr lang="fr-FR" sz="1600" dirty="0" smtClean="0">
                <a:latin typeface="Times New Roman" pitchFamily="18" charset="0"/>
                <a:cs typeface="Times New Roman" pitchFamily="18" charset="0"/>
              </a:rPr>
              <a:t>pour diminuer en 2019 et 2020 ou  l’humanité mangera moins de protéines d’origine animale à cause de la pandémie du Covid 19 (virus du corona), la grippe aviaire et la grippe porcine. </a:t>
            </a:r>
          </a:p>
          <a:p>
            <a:pPr>
              <a:lnSpc>
                <a:spcPct val="150000"/>
              </a:lnSpc>
            </a:pPr>
            <a:endParaRPr lang="fr-FR" sz="1600" dirty="0" smtClean="0">
              <a:latin typeface="Times New Roman" pitchFamily="18" charset="0"/>
              <a:cs typeface="Times New Roman" pitchFamily="18" charset="0"/>
            </a:endParaRPr>
          </a:p>
          <a:p>
            <a:pPr>
              <a:lnSpc>
                <a:spcPct val="150000"/>
              </a:lnSpc>
            </a:pPr>
            <a:r>
              <a:rPr lang="fr-FR" sz="1600" b="1" dirty="0" smtClean="0">
                <a:latin typeface="Times New Roman" pitchFamily="18" charset="0"/>
                <a:cs typeface="Times New Roman" pitchFamily="18" charset="0"/>
              </a:rPr>
              <a:t>I.8- </a:t>
            </a:r>
            <a:r>
              <a:rPr lang="fr-FR" sz="1600" b="1" dirty="0">
                <a:latin typeface="Times New Roman" pitchFamily="18" charset="0"/>
                <a:cs typeface="Times New Roman" pitchFamily="18" charset="0"/>
              </a:rPr>
              <a:t>Consommation de la viande de volaille en Algérie   </a:t>
            </a:r>
          </a:p>
          <a:p>
            <a:pPr>
              <a:lnSpc>
                <a:spcPct val="150000"/>
              </a:lnSpc>
            </a:pPr>
            <a:r>
              <a:rPr lang="fr-FR" sz="1600" dirty="0">
                <a:latin typeface="Times New Roman" pitchFamily="18" charset="0"/>
                <a:cs typeface="Times New Roman" pitchFamily="18" charset="0"/>
              </a:rPr>
              <a:t>  La production en Algérie a pu  atteindre une moyenne de 300.000 tonnes de viandes blanches en </a:t>
            </a:r>
            <a:r>
              <a:rPr lang="fr-FR" sz="1600" dirty="0" smtClean="0">
                <a:latin typeface="Times New Roman" pitchFamily="18" charset="0"/>
                <a:cs typeface="Times New Roman" pitchFamily="18" charset="0"/>
              </a:rPr>
              <a:t>2016.</a:t>
            </a:r>
            <a:endParaRPr lang="fr-FR" sz="1600" dirty="0">
              <a:latin typeface="Times New Roman" pitchFamily="18" charset="0"/>
              <a:cs typeface="Times New Roman" pitchFamily="18" charset="0"/>
            </a:endParaRPr>
          </a:p>
        </p:txBody>
      </p:sp>
    </p:spTree>
    <p:extLst>
      <p:ext uri="{BB962C8B-B14F-4D97-AF65-F5344CB8AC3E}">
        <p14:creationId xmlns:p14="http://schemas.microsoft.com/office/powerpoint/2010/main" val="32134229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43608" y="476672"/>
            <a:ext cx="7848872" cy="4570482"/>
          </a:xfrm>
          <a:prstGeom prst="rect">
            <a:avLst/>
          </a:prstGeom>
        </p:spPr>
        <p:txBody>
          <a:bodyPr wrap="square">
            <a:spAutoFit/>
          </a:bodyPr>
          <a:lstStyle/>
          <a:p>
            <a:endParaRPr lang="fr-FR" sz="1600" dirty="0" smtClean="0">
              <a:latin typeface="Times New Roman" pitchFamily="18" charset="0"/>
              <a:cs typeface="Times New Roman" pitchFamily="18" charset="0"/>
            </a:endParaRPr>
          </a:p>
          <a:p>
            <a:pPr lvl="0" algn="ctr"/>
            <a:r>
              <a:rPr lang="fr-FR" b="1" dirty="0" smtClean="0">
                <a:solidFill>
                  <a:prstClr val="black"/>
                </a:solidFill>
                <a:latin typeface="Times New Roman" pitchFamily="18" charset="0"/>
                <a:cs typeface="Times New Roman" pitchFamily="18" charset="0"/>
              </a:rPr>
              <a:t>Chapitre </a:t>
            </a:r>
            <a:r>
              <a:rPr lang="fr-FR" b="1" dirty="0">
                <a:solidFill>
                  <a:prstClr val="black"/>
                </a:solidFill>
                <a:latin typeface="Times New Roman" pitchFamily="18" charset="0"/>
                <a:cs typeface="Times New Roman" pitchFamily="18" charset="0"/>
              </a:rPr>
              <a:t>II : Abattoir des viandes blanches et abattage des volailles </a:t>
            </a:r>
          </a:p>
          <a:p>
            <a:endParaRPr lang="fr-FR" sz="1600" dirty="0" smtClean="0">
              <a:latin typeface="Times New Roman" pitchFamily="18" charset="0"/>
              <a:cs typeface="Times New Roman" pitchFamily="18" charset="0"/>
            </a:endParaRPr>
          </a:p>
          <a:p>
            <a:r>
              <a:rPr lang="fr-FR" sz="1600" dirty="0" smtClean="0">
                <a:latin typeface="Times New Roman" pitchFamily="18" charset="0"/>
                <a:cs typeface="Times New Roman" pitchFamily="18" charset="0"/>
              </a:rPr>
              <a:t> </a:t>
            </a:r>
            <a:endParaRPr lang="fr-FR" sz="1600" dirty="0">
              <a:latin typeface="Times New Roman" pitchFamily="18" charset="0"/>
              <a:cs typeface="Times New Roman" pitchFamily="18" charset="0"/>
            </a:endParaRPr>
          </a:p>
          <a:p>
            <a:pPr>
              <a:lnSpc>
                <a:spcPct val="150000"/>
              </a:lnSpc>
            </a:pPr>
            <a:r>
              <a:rPr lang="fr-FR" sz="1600" b="1" dirty="0" smtClean="0">
                <a:latin typeface="Times New Roman" pitchFamily="18" charset="0"/>
                <a:cs typeface="Times New Roman" pitchFamily="18" charset="0"/>
              </a:rPr>
              <a:t>II.1. L’Abattoir </a:t>
            </a:r>
            <a:r>
              <a:rPr lang="fr-FR" sz="1600" b="1" dirty="0">
                <a:latin typeface="Times New Roman" pitchFamily="18" charset="0"/>
                <a:cs typeface="Times New Roman" pitchFamily="18" charset="0"/>
              </a:rPr>
              <a:t>: </a:t>
            </a:r>
          </a:p>
          <a:p>
            <a:pPr>
              <a:lnSpc>
                <a:spcPct val="150000"/>
              </a:lnSpc>
            </a:pPr>
            <a:r>
              <a:rPr lang="fr-FR" sz="1600" dirty="0">
                <a:latin typeface="Times New Roman" pitchFamily="18" charset="0"/>
                <a:cs typeface="Times New Roman" pitchFamily="18" charset="0"/>
              </a:rPr>
              <a:t>l’abattoir est un établissement où se réalise ou s’effectue l’opération de la mise a mort des animaux et de leur transformation en produits </a:t>
            </a:r>
            <a:r>
              <a:rPr lang="fr-FR" sz="1600" dirty="0" smtClean="0">
                <a:latin typeface="Times New Roman" pitchFamily="18" charset="0"/>
                <a:cs typeface="Times New Roman" pitchFamily="18" charset="0"/>
              </a:rPr>
              <a:t>carnés,</a:t>
            </a:r>
            <a:endParaRPr lang="fr-FR" sz="1600" dirty="0">
              <a:latin typeface="Times New Roman" pitchFamily="18" charset="0"/>
              <a:cs typeface="Times New Roman" pitchFamily="18" charset="0"/>
            </a:endParaRPr>
          </a:p>
          <a:p>
            <a:pPr>
              <a:lnSpc>
                <a:spcPct val="150000"/>
              </a:lnSpc>
            </a:pPr>
            <a:endParaRPr lang="fr-FR" sz="1600" b="1" dirty="0" smtClean="0">
              <a:latin typeface="Times New Roman" pitchFamily="18" charset="0"/>
              <a:cs typeface="Times New Roman" pitchFamily="18" charset="0"/>
            </a:endParaRPr>
          </a:p>
          <a:p>
            <a:pPr>
              <a:lnSpc>
                <a:spcPct val="150000"/>
              </a:lnSpc>
            </a:pPr>
            <a:r>
              <a:rPr lang="fr-FR" sz="1600" b="1" dirty="0" smtClean="0">
                <a:latin typeface="Times New Roman" pitchFamily="18" charset="0"/>
                <a:cs typeface="Times New Roman" pitchFamily="18" charset="0"/>
              </a:rPr>
              <a:t>Normes </a:t>
            </a:r>
            <a:r>
              <a:rPr lang="fr-FR" sz="1600" b="1" dirty="0">
                <a:latin typeface="Times New Roman" pitchFamily="18" charset="0"/>
                <a:cs typeface="Times New Roman" pitchFamily="18" charset="0"/>
              </a:rPr>
              <a:t>de construction d’un </a:t>
            </a:r>
            <a:r>
              <a:rPr lang="fr-FR" sz="1600" b="1" dirty="0" smtClean="0">
                <a:latin typeface="Times New Roman" pitchFamily="18" charset="0"/>
                <a:cs typeface="Times New Roman" pitchFamily="18" charset="0"/>
              </a:rPr>
              <a:t>abattoir: </a:t>
            </a:r>
            <a:r>
              <a:rPr lang="fr-FR" sz="1600" dirty="0" smtClean="0">
                <a:latin typeface="Times New Roman" pitchFamily="18" charset="0"/>
                <a:cs typeface="Times New Roman" pitchFamily="18" charset="0"/>
              </a:rPr>
              <a:t>pour cela il faut respecter le choix </a:t>
            </a:r>
            <a:r>
              <a:rPr lang="fr-FR" sz="1600" dirty="0">
                <a:latin typeface="Times New Roman" pitchFamily="18" charset="0"/>
                <a:cs typeface="Times New Roman" pitchFamily="18" charset="0"/>
              </a:rPr>
              <a:t>de </a:t>
            </a:r>
            <a:r>
              <a:rPr lang="fr-FR" sz="1600" dirty="0" smtClean="0">
                <a:latin typeface="Times New Roman" pitchFamily="18" charset="0"/>
                <a:cs typeface="Times New Roman" pitchFamily="18" charset="0"/>
              </a:rPr>
              <a:t>l’emplacement et les </a:t>
            </a:r>
            <a:r>
              <a:rPr lang="fr-FR" sz="1600" dirty="0">
                <a:latin typeface="Times New Roman" pitchFamily="18" charset="0"/>
                <a:cs typeface="Times New Roman" pitchFamily="18" charset="0"/>
              </a:rPr>
              <a:t>normes de construction de l </a:t>
            </a:r>
            <a:r>
              <a:rPr lang="fr-FR" sz="1600" dirty="0" smtClean="0">
                <a:latin typeface="Times New Roman" pitchFamily="18" charset="0"/>
                <a:cs typeface="Times New Roman" pitchFamily="18" charset="0"/>
              </a:rPr>
              <a:t>abattoir,</a:t>
            </a:r>
            <a:endParaRPr lang="fr-FR" sz="1600" dirty="0">
              <a:latin typeface="Times New Roman" pitchFamily="18" charset="0"/>
              <a:cs typeface="Times New Roman" pitchFamily="18" charset="0"/>
            </a:endParaRPr>
          </a:p>
          <a:p>
            <a:pPr>
              <a:lnSpc>
                <a:spcPct val="150000"/>
              </a:lnSpc>
            </a:pPr>
            <a:endParaRPr lang="fr-FR" dirty="0"/>
          </a:p>
          <a:p>
            <a:endParaRPr lang="fr-FR" dirty="0"/>
          </a:p>
          <a:p>
            <a:r>
              <a:rPr lang="fr-FR" dirty="0"/>
              <a:t>	</a:t>
            </a:r>
          </a:p>
          <a:p>
            <a:endParaRPr lang="fr-FR" dirty="0"/>
          </a:p>
        </p:txBody>
      </p:sp>
    </p:spTree>
    <p:extLst>
      <p:ext uri="{BB962C8B-B14F-4D97-AF65-F5344CB8AC3E}">
        <p14:creationId xmlns:p14="http://schemas.microsoft.com/office/powerpoint/2010/main" val="32745062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5696" y="620688"/>
            <a:ext cx="2837993" cy="5383249"/>
          </a:xfrm>
          <a:prstGeom prst="rect">
            <a:avLst/>
          </a:prstGeom>
        </p:spPr>
      </p:pic>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16608" y="631055"/>
            <a:ext cx="2723744" cy="5318225"/>
          </a:xfrm>
          <a:prstGeom prst="rect">
            <a:avLst/>
          </a:prstGeom>
        </p:spPr>
      </p:pic>
    </p:spTree>
    <p:extLst>
      <p:ext uri="{BB962C8B-B14F-4D97-AF65-F5344CB8AC3E}">
        <p14:creationId xmlns:p14="http://schemas.microsoft.com/office/powerpoint/2010/main" val="25878344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980729"/>
            <a:ext cx="4384576" cy="5112567"/>
          </a:xfrm>
          <a:prstGeom prst="rect">
            <a:avLst/>
          </a:prstGeom>
          <a:ln w="127000" cap="sq">
            <a:solidFill>
              <a:srgbClr val="000000"/>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chemeClr val="accent1"/>
                </a:solidFill>
              </a14:hiddenFill>
            </a:ext>
          </a:extLst>
        </p:spPr>
      </p:pic>
      <p:sp>
        <p:nvSpPr>
          <p:cNvPr id="4" name="Rectangle 3"/>
          <p:cNvSpPr/>
          <p:nvPr/>
        </p:nvSpPr>
        <p:spPr>
          <a:xfrm>
            <a:off x="1471700" y="6309320"/>
            <a:ext cx="6120680" cy="615553"/>
          </a:xfrm>
          <a:prstGeom prst="rect">
            <a:avLst/>
          </a:prstGeom>
        </p:spPr>
        <p:txBody>
          <a:bodyPr wrap="square">
            <a:spAutoFit/>
          </a:bodyPr>
          <a:lstStyle/>
          <a:p>
            <a:pPr lvl="0" algn="ctr"/>
            <a:r>
              <a:rPr lang="fr-FR" b="1" dirty="0">
                <a:solidFill>
                  <a:prstClr val="black"/>
                </a:solidFill>
                <a:latin typeface="Times New Roman" pitchFamily="18" charset="0"/>
                <a:cs typeface="Times New Roman" pitchFamily="18" charset="0"/>
              </a:rPr>
              <a:t>Figure 1: </a:t>
            </a:r>
            <a:r>
              <a:rPr lang="fr-FR" b="1" dirty="0" smtClean="0">
                <a:solidFill>
                  <a:prstClr val="black"/>
                </a:solidFill>
                <a:latin typeface="Times New Roman" pitchFamily="18" charset="0"/>
                <a:cs typeface="Times New Roman" pitchFamily="18" charset="0"/>
              </a:rPr>
              <a:t>Schémas d’abattage des volailles (</a:t>
            </a:r>
            <a:r>
              <a:rPr lang="fr-FR" b="1" dirty="0">
                <a:solidFill>
                  <a:prstClr val="black"/>
                </a:solidFill>
                <a:latin typeface="Times New Roman" pitchFamily="18" charset="0"/>
                <a:cs typeface="Times New Roman" pitchFamily="18" charset="0"/>
              </a:rPr>
              <a:t>CAR/PP., 2006)</a:t>
            </a:r>
          </a:p>
          <a:p>
            <a:pPr lvl="0" algn="ctr"/>
            <a:endParaRPr lang="fr-FR" sz="1600" dirty="0">
              <a:solidFill>
                <a:prstClr val="black"/>
              </a:solidFill>
              <a:latin typeface="Times New Roman" pitchFamily="18" charset="0"/>
              <a:cs typeface="Times New Roman" pitchFamily="18" charset="0"/>
            </a:endParaRPr>
          </a:p>
        </p:txBody>
      </p:sp>
      <p:sp>
        <p:nvSpPr>
          <p:cNvPr id="2" name="Rectangle 1"/>
          <p:cNvSpPr/>
          <p:nvPr/>
        </p:nvSpPr>
        <p:spPr>
          <a:xfrm>
            <a:off x="1115616" y="111894"/>
            <a:ext cx="7920880" cy="873572"/>
          </a:xfrm>
          <a:prstGeom prst="rect">
            <a:avLst/>
          </a:prstGeom>
        </p:spPr>
        <p:txBody>
          <a:bodyPr wrap="square">
            <a:spAutoFit/>
          </a:bodyPr>
          <a:lstStyle/>
          <a:p>
            <a:pPr>
              <a:lnSpc>
                <a:spcPct val="150000"/>
              </a:lnSpc>
            </a:pPr>
            <a:r>
              <a:rPr lang="fr-FR" b="1" dirty="0">
                <a:latin typeface="Times New Roman" pitchFamily="18" charset="0"/>
                <a:cs typeface="Times New Roman" pitchFamily="18" charset="0"/>
              </a:rPr>
              <a:t>II.2.Technologie d’abattage des volailles </a:t>
            </a:r>
            <a:r>
              <a:rPr lang="fr-FR" dirty="0">
                <a:latin typeface="Times New Roman" pitchFamily="18" charset="0"/>
                <a:cs typeface="Times New Roman" pitchFamily="18" charset="0"/>
              </a:rPr>
              <a:t>: l abatage se fait selon le diagramme suivant </a:t>
            </a:r>
            <a:r>
              <a:rPr lang="fr-FR" dirty="0" smtClean="0">
                <a:latin typeface="Times New Roman" pitchFamily="18" charset="0"/>
                <a:cs typeface="Times New Roman" pitchFamily="18" charset="0"/>
              </a:rPr>
              <a:t>:</a:t>
            </a:r>
            <a:endParaRPr lang="fr-FR" dirty="0">
              <a:latin typeface="Times New Roman" pitchFamily="18" charset="0"/>
              <a:cs typeface="Times New Roman" pitchFamily="18" charset="0"/>
            </a:endParaRPr>
          </a:p>
        </p:txBody>
      </p:sp>
    </p:spTree>
    <p:extLst>
      <p:ext uri="{BB962C8B-B14F-4D97-AF65-F5344CB8AC3E}">
        <p14:creationId xmlns:p14="http://schemas.microsoft.com/office/powerpoint/2010/main" val="37729302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30520" y="476672"/>
            <a:ext cx="7833968" cy="5965736"/>
          </a:xfrm>
          <a:prstGeom prst="rect">
            <a:avLst/>
          </a:prstGeom>
        </p:spPr>
        <p:txBody>
          <a:bodyPr wrap="square">
            <a:spAutoFit/>
          </a:bodyPr>
          <a:lstStyle/>
          <a:p>
            <a:pPr lvl="0" algn="ctr"/>
            <a:r>
              <a:rPr lang="fr-FR" sz="2000" b="1" dirty="0">
                <a:solidFill>
                  <a:prstClr val="black"/>
                </a:solidFill>
                <a:latin typeface="Times New Roman" pitchFamily="18" charset="0"/>
                <a:cs typeface="Times New Roman" pitchFamily="18" charset="0"/>
              </a:rPr>
              <a:t>Chapitre III : Les programmes préalables ou </a:t>
            </a:r>
            <a:r>
              <a:rPr lang="fr-FR" sz="2000" b="1" dirty="0" smtClean="0">
                <a:solidFill>
                  <a:prstClr val="black"/>
                </a:solidFill>
                <a:latin typeface="Times New Roman" pitchFamily="18" charset="0"/>
                <a:cs typeface="Times New Roman" pitchFamily="18" charset="0"/>
              </a:rPr>
              <a:t>prérequis</a:t>
            </a:r>
            <a:endParaRPr lang="fr-FR" sz="1600" b="1" dirty="0">
              <a:latin typeface="Times New Roman" pitchFamily="18" charset="0"/>
              <a:ea typeface="Calibri"/>
              <a:cs typeface="Times New Roman" pitchFamily="18" charset="0"/>
            </a:endParaRPr>
          </a:p>
          <a:p>
            <a:pPr algn="just">
              <a:lnSpc>
                <a:spcPct val="150000"/>
              </a:lnSpc>
              <a:spcAft>
                <a:spcPts val="1000"/>
              </a:spcAft>
            </a:pPr>
            <a:endParaRPr lang="fr-FR" sz="1600" b="1" dirty="0" smtClean="0">
              <a:latin typeface="Times New Roman" pitchFamily="18" charset="0"/>
              <a:ea typeface="Calibri"/>
              <a:cs typeface="Times New Roman" pitchFamily="18" charset="0"/>
            </a:endParaRPr>
          </a:p>
          <a:p>
            <a:pPr algn="just">
              <a:spcAft>
                <a:spcPts val="1000"/>
              </a:spcAft>
            </a:pPr>
            <a:r>
              <a:rPr lang="fr-FR" sz="1600" b="1" dirty="0" smtClean="0">
                <a:latin typeface="Times New Roman" pitchFamily="18" charset="0"/>
                <a:ea typeface="Calibri"/>
                <a:cs typeface="Times New Roman" pitchFamily="18" charset="0"/>
              </a:rPr>
              <a:t>III</a:t>
            </a:r>
            <a:r>
              <a:rPr lang="fr-FR" sz="1600" b="1" dirty="0">
                <a:latin typeface="Times New Roman" pitchFamily="18" charset="0"/>
                <a:ea typeface="Calibri"/>
                <a:cs typeface="Times New Roman" pitchFamily="18" charset="0"/>
              </a:rPr>
              <a:t>. Les programmes préalables ou prérequis :</a:t>
            </a:r>
            <a:endParaRPr lang="fr-FR" sz="1600" dirty="0">
              <a:latin typeface="Times New Roman" pitchFamily="18" charset="0"/>
              <a:ea typeface="Calibri"/>
              <a:cs typeface="Times New Roman" pitchFamily="18" charset="0"/>
            </a:endParaRPr>
          </a:p>
          <a:p>
            <a:pPr algn="just">
              <a:spcAft>
                <a:spcPts val="1000"/>
              </a:spcAft>
            </a:pPr>
            <a:r>
              <a:rPr lang="fr-FR" sz="1600" b="1" dirty="0">
                <a:latin typeface="Times New Roman" pitchFamily="18" charset="0"/>
                <a:ea typeface="Calibri"/>
                <a:cs typeface="Times New Roman" pitchFamily="18" charset="0"/>
              </a:rPr>
              <a:t>III.1 Définition des programmes préalables </a:t>
            </a:r>
            <a:r>
              <a:rPr lang="fr-FR" sz="1600" b="1" dirty="0" smtClean="0">
                <a:latin typeface="Times New Roman" pitchFamily="18" charset="0"/>
                <a:ea typeface="Calibri"/>
                <a:cs typeface="Times New Roman" pitchFamily="18" charset="0"/>
              </a:rPr>
              <a:t>:</a:t>
            </a:r>
            <a:r>
              <a:rPr lang="fr-FR" sz="1600" b="1" dirty="0">
                <a:latin typeface="Times New Roman" pitchFamily="18" charset="0"/>
                <a:ea typeface="Calibri"/>
                <a:cs typeface="Times New Roman" pitchFamily="18" charset="0"/>
              </a:rPr>
              <a:t> </a:t>
            </a:r>
          </a:p>
          <a:p>
            <a:pPr algn="just">
              <a:lnSpc>
                <a:spcPct val="150000"/>
              </a:lnSpc>
              <a:spcAft>
                <a:spcPts val="1000"/>
              </a:spcAft>
            </a:pPr>
            <a:r>
              <a:rPr lang="fr-FR" sz="1600" dirty="0" smtClean="0">
                <a:latin typeface="Times New Roman" pitchFamily="18" charset="0"/>
                <a:ea typeface="Calibri"/>
                <a:cs typeface="Times New Roman" pitchFamily="18" charset="0"/>
              </a:rPr>
              <a:t>Ils</a:t>
            </a:r>
            <a:r>
              <a:rPr lang="fr-FR" sz="1600" b="1" dirty="0" smtClean="0">
                <a:latin typeface="Times New Roman" pitchFamily="18" charset="0"/>
                <a:ea typeface="Calibri"/>
                <a:cs typeface="Times New Roman" pitchFamily="18" charset="0"/>
              </a:rPr>
              <a:t> </a:t>
            </a:r>
            <a:r>
              <a:rPr lang="fr-FR" sz="1600" dirty="0" smtClean="0">
                <a:latin typeface="Times New Roman" pitchFamily="18" charset="0"/>
                <a:ea typeface="Calibri"/>
                <a:cs typeface="Times New Roman" pitchFamily="18" charset="0"/>
              </a:rPr>
              <a:t>sont </a:t>
            </a:r>
            <a:r>
              <a:rPr lang="fr-FR" sz="1600" dirty="0">
                <a:latin typeface="Times New Roman" pitchFamily="18" charset="0"/>
                <a:ea typeface="Calibri"/>
                <a:cs typeface="Times New Roman" pitchFamily="18" charset="0"/>
              </a:rPr>
              <a:t>définit comme </a:t>
            </a:r>
            <a:r>
              <a:rPr lang="fr-FR" sz="1600" i="1" dirty="0">
                <a:latin typeface="Times New Roman" pitchFamily="18" charset="0"/>
                <a:ea typeface="Calibri"/>
                <a:cs typeface="Times New Roman" pitchFamily="18" charset="0"/>
              </a:rPr>
              <a:t> </a:t>
            </a:r>
            <a:r>
              <a:rPr lang="fr-FR" sz="1600" dirty="0">
                <a:latin typeface="Times New Roman" pitchFamily="18" charset="0"/>
                <a:ea typeface="Calibri"/>
                <a:cs typeface="Times New Roman" pitchFamily="18" charset="0"/>
              </a:rPr>
              <a:t>l</a:t>
            </a:r>
            <a:r>
              <a:rPr lang="fr-FR" sz="1600" dirty="0" smtClean="0">
                <a:latin typeface="Times New Roman" pitchFamily="18" charset="0"/>
                <a:ea typeface="Calibri"/>
                <a:cs typeface="Times New Roman" pitchFamily="18" charset="0"/>
              </a:rPr>
              <a:t>es </a:t>
            </a:r>
            <a:r>
              <a:rPr lang="fr-FR" sz="1600" dirty="0">
                <a:latin typeface="Times New Roman" pitchFamily="18" charset="0"/>
                <a:ea typeface="Calibri"/>
                <a:cs typeface="Times New Roman" pitchFamily="18" charset="0"/>
              </a:rPr>
              <a:t>programmes préalables sont les procédures qui régissent les conditions opérationnelles à l’intérieur de l’entreprise permettant ainsi, de mettre en place des conditions propices à la production d’aliments salubres</a:t>
            </a:r>
            <a:r>
              <a:rPr lang="fr-FR" sz="1600" i="1" dirty="0">
                <a:latin typeface="Times New Roman" pitchFamily="18" charset="0"/>
                <a:ea typeface="Calibri"/>
                <a:cs typeface="Times New Roman" pitchFamily="18" charset="0"/>
              </a:rPr>
              <a:t>. </a:t>
            </a:r>
            <a:endParaRPr lang="fr-FR" sz="1600" i="1" dirty="0" smtClean="0">
              <a:latin typeface="Times New Roman" pitchFamily="18" charset="0"/>
              <a:ea typeface="Calibri"/>
              <a:cs typeface="Times New Roman" pitchFamily="18" charset="0"/>
            </a:endParaRPr>
          </a:p>
          <a:p>
            <a:pPr algn="just">
              <a:lnSpc>
                <a:spcPct val="150000"/>
              </a:lnSpc>
              <a:spcAft>
                <a:spcPts val="1000"/>
              </a:spcAft>
            </a:pPr>
            <a:r>
              <a:rPr lang="fr-FR" sz="1600" b="1" dirty="0" smtClean="0">
                <a:latin typeface="Times New Roman" pitchFamily="18" charset="0"/>
                <a:ea typeface="Calibri"/>
                <a:cs typeface="Times New Roman" pitchFamily="18" charset="0"/>
              </a:rPr>
              <a:t>III.1.1 </a:t>
            </a:r>
            <a:r>
              <a:rPr lang="fr-FR" sz="1600" b="1" dirty="0">
                <a:latin typeface="Times New Roman" pitchFamily="18" charset="0"/>
                <a:ea typeface="Calibri"/>
                <a:cs typeface="Times New Roman" pitchFamily="18" charset="0"/>
              </a:rPr>
              <a:t>Les Bonnes pratiques d'hygiène (BPH) : </a:t>
            </a:r>
            <a:endParaRPr lang="fr-FR" sz="1600" dirty="0">
              <a:latin typeface="Times New Roman" pitchFamily="18" charset="0"/>
              <a:ea typeface="Calibri"/>
              <a:cs typeface="Times New Roman" pitchFamily="18" charset="0"/>
            </a:endParaRPr>
          </a:p>
          <a:p>
            <a:pPr>
              <a:lnSpc>
                <a:spcPct val="150000"/>
              </a:lnSpc>
            </a:pPr>
            <a:r>
              <a:rPr lang="fr-FR" sz="1600" dirty="0" smtClean="0">
                <a:latin typeface="Times New Roman" pitchFamily="18" charset="0"/>
                <a:ea typeface="Calibri"/>
                <a:cs typeface="Times New Roman" pitchFamily="18" charset="0"/>
              </a:rPr>
              <a:t>Se sont précisément </a:t>
            </a:r>
            <a:r>
              <a:rPr lang="fr-FR" sz="1600" dirty="0">
                <a:latin typeface="Times New Roman" pitchFamily="18" charset="0"/>
                <a:ea typeface="Calibri"/>
                <a:cs typeface="Times New Roman" pitchFamily="18" charset="0"/>
              </a:rPr>
              <a:t>les règles générales d’hygiène à instaurer avant même de commencer la production d’un produit  alimentaire. Ces règles  sont communes à toutes les activités</a:t>
            </a:r>
            <a:r>
              <a:rPr lang="fr-FR" sz="1600" dirty="0" smtClean="0">
                <a:latin typeface="Times New Roman" pitchFamily="18" charset="0"/>
                <a:ea typeface="Calibri"/>
                <a:cs typeface="Times New Roman" pitchFamily="18" charset="0"/>
              </a:rPr>
              <a:t>.</a:t>
            </a:r>
          </a:p>
          <a:p>
            <a:pPr>
              <a:lnSpc>
                <a:spcPct val="150000"/>
              </a:lnSpc>
            </a:pPr>
            <a:r>
              <a:rPr lang="fr-FR" sz="1600" dirty="0" smtClean="0">
                <a:latin typeface="Times New Roman" pitchFamily="18" charset="0"/>
                <a:ea typeface="Calibri"/>
                <a:cs typeface="Times New Roman" pitchFamily="18" charset="0"/>
              </a:rPr>
              <a:t> </a:t>
            </a:r>
          </a:p>
          <a:p>
            <a:pPr>
              <a:lnSpc>
                <a:spcPct val="150000"/>
              </a:lnSpc>
            </a:pPr>
            <a:r>
              <a:rPr lang="fr-FR" sz="1600" b="1" dirty="0">
                <a:latin typeface="Times New Roman" pitchFamily="18" charset="0"/>
                <a:cs typeface="Times New Roman" pitchFamily="18" charset="0"/>
              </a:rPr>
              <a:t>III.1.2 Bonnes pratiques de fabrication (BPF)</a:t>
            </a:r>
          </a:p>
          <a:p>
            <a:pPr>
              <a:lnSpc>
                <a:spcPct val="150000"/>
              </a:lnSpc>
            </a:pPr>
            <a:r>
              <a:rPr lang="fr-FR" sz="1600" dirty="0" smtClean="0">
                <a:latin typeface="Times New Roman" pitchFamily="18" charset="0"/>
                <a:cs typeface="Times New Roman" pitchFamily="18" charset="0"/>
              </a:rPr>
              <a:t>C est </a:t>
            </a:r>
            <a:r>
              <a:rPr lang="fr-FR" sz="1600" dirty="0">
                <a:latin typeface="Times New Roman" pitchFamily="18" charset="0"/>
                <a:cs typeface="Times New Roman" pitchFamily="18" charset="0"/>
              </a:rPr>
              <a:t>un des éléments de l’assurance de la qualité. Elles garantissent que les </a:t>
            </a:r>
          </a:p>
          <a:p>
            <a:pPr>
              <a:lnSpc>
                <a:spcPct val="150000"/>
              </a:lnSpc>
            </a:pPr>
            <a:r>
              <a:rPr lang="fr-FR" sz="1600" dirty="0">
                <a:latin typeface="Times New Roman" pitchFamily="18" charset="0"/>
                <a:cs typeface="Times New Roman" pitchFamily="18" charset="0"/>
              </a:rPr>
              <a:t> produits sont fabriqués et contrôlés de façon uniforme et selon des normes de qualité adaptées à leur utilisation et spécifiées dans l’autorisation de mise sur le </a:t>
            </a:r>
            <a:r>
              <a:rPr lang="fr-FR" sz="1600" dirty="0" smtClean="0">
                <a:latin typeface="Times New Roman" pitchFamily="18" charset="0"/>
                <a:cs typeface="Times New Roman" pitchFamily="18" charset="0"/>
              </a:rPr>
              <a:t>marché.</a:t>
            </a:r>
            <a:endParaRPr lang="fr-FR" sz="1600" dirty="0">
              <a:latin typeface="Times New Roman" pitchFamily="18" charset="0"/>
              <a:cs typeface="Times New Roman" pitchFamily="18" charset="0"/>
            </a:endParaRPr>
          </a:p>
        </p:txBody>
      </p:sp>
    </p:spTree>
    <p:extLst>
      <p:ext uri="{BB962C8B-B14F-4D97-AF65-F5344CB8AC3E}">
        <p14:creationId xmlns:p14="http://schemas.microsoft.com/office/powerpoint/2010/main" val="18113954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15616" y="548680"/>
            <a:ext cx="7708328" cy="5647700"/>
          </a:xfrm>
          <a:prstGeom prst="rect">
            <a:avLst/>
          </a:prstGeom>
        </p:spPr>
        <p:txBody>
          <a:bodyPr wrap="square">
            <a:spAutoFit/>
          </a:bodyPr>
          <a:lstStyle/>
          <a:p>
            <a:pPr algn="just">
              <a:lnSpc>
                <a:spcPct val="150000"/>
              </a:lnSpc>
              <a:spcAft>
                <a:spcPts val="1000"/>
              </a:spcAft>
            </a:pPr>
            <a:r>
              <a:rPr lang="fr-FR" sz="1600" b="1" dirty="0">
                <a:latin typeface="Times New Roman" pitchFamily="18" charset="0"/>
                <a:ea typeface="Calibri"/>
                <a:cs typeface="Times New Roman" pitchFamily="18" charset="0"/>
              </a:rPr>
              <a:t>III.1. 3. Importance des BPH et des BPF comme préalable au système HACCP :</a:t>
            </a:r>
            <a:endParaRPr lang="fr-FR" sz="1600" dirty="0">
              <a:latin typeface="Times New Roman" pitchFamily="18" charset="0"/>
              <a:ea typeface="Calibri"/>
              <a:cs typeface="Times New Roman" pitchFamily="18" charset="0"/>
            </a:endParaRPr>
          </a:p>
          <a:p>
            <a:pPr algn="just">
              <a:lnSpc>
                <a:spcPct val="150000"/>
              </a:lnSpc>
              <a:spcAft>
                <a:spcPts val="1000"/>
              </a:spcAft>
            </a:pPr>
            <a:r>
              <a:rPr lang="fr-FR" sz="1600" dirty="0">
                <a:latin typeface="Times New Roman" pitchFamily="18" charset="0"/>
                <a:ea typeface="Calibri"/>
                <a:cs typeface="Times New Roman" pitchFamily="18" charset="0"/>
              </a:rPr>
              <a:t>Le respect des « programmes préalables » ou « programmes </a:t>
            </a:r>
            <a:r>
              <a:rPr lang="fr-FR" sz="1600" dirty="0" err="1">
                <a:latin typeface="Times New Roman" pitchFamily="18" charset="0"/>
                <a:ea typeface="Calibri"/>
                <a:cs typeface="Times New Roman" pitchFamily="18" charset="0"/>
              </a:rPr>
              <a:t>pré-requis</a:t>
            </a:r>
            <a:r>
              <a:rPr lang="fr-FR" sz="1600" dirty="0">
                <a:latin typeface="Times New Roman" pitchFamily="18" charset="0"/>
                <a:ea typeface="Calibri"/>
                <a:cs typeface="Times New Roman" pitchFamily="18" charset="0"/>
              </a:rPr>
              <a:t> » : </a:t>
            </a:r>
          </a:p>
          <a:p>
            <a:pPr marL="285750" indent="-285750" algn="just">
              <a:lnSpc>
                <a:spcPct val="150000"/>
              </a:lnSpc>
              <a:spcAft>
                <a:spcPts val="1000"/>
              </a:spcAft>
              <a:buFont typeface="Wingdings" pitchFamily="2" charset="2"/>
              <a:buChar char="ü"/>
            </a:pPr>
            <a:r>
              <a:rPr lang="fr-FR" sz="1600" dirty="0" smtClean="0">
                <a:latin typeface="Times New Roman" pitchFamily="18" charset="0"/>
                <a:ea typeface="Calibri"/>
                <a:cs typeface="Times New Roman" pitchFamily="18" charset="0"/>
              </a:rPr>
              <a:t>Assure </a:t>
            </a:r>
            <a:r>
              <a:rPr lang="fr-FR" sz="1600" dirty="0">
                <a:latin typeface="Times New Roman" pitchFamily="18" charset="0"/>
                <a:ea typeface="Calibri"/>
                <a:cs typeface="Times New Roman" pitchFamily="18" charset="0"/>
              </a:rPr>
              <a:t>des conditions convenables à la production d’aliments salubres et facilite la mise en place du système HACCP</a:t>
            </a:r>
          </a:p>
          <a:p>
            <a:pPr marL="285750" indent="-285750" algn="just">
              <a:lnSpc>
                <a:spcPct val="150000"/>
              </a:lnSpc>
              <a:spcAft>
                <a:spcPts val="0"/>
              </a:spcAft>
              <a:buFont typeface="Wingdings" pitchFamily="2" charset="2"/>
              <a:buChar char="ü"/>
            </a:pPr>
            <a:r>
              <a:rPr lang="fr-FR" sz="1600" dirty="0">
                <a:solidFill>
                  <a:srgbClr val="000000"/>
                </a:solidFill>
                <a:latin typeface="Times New Roman" pitchFamily="18" charset="0"/>
                <a:ea typeface="Calibri"/>
                <a:cs typeface="Times New Roman" pitchFamily="18" charset="0"/>
              </a:rPr>
              <a:t>C</a:t>
            </a:r>
            <a:r>
              <a:rPr lang="fr-FR" sz="1600" dirty="0" smtClean="0">
                <a:solidFill>
                  <a:srgbClr val="000000"/>
                </a:solidFill>
                <a:latin typeface="Times New Roman" pitchFamily="18" charset="0"/>
                <a:ea typeface="Calibri"/>
                <a:cs typeface="Times New Roman" pitchFamily="18" charset="0"/>
              </a:rPr>
              <a:t>rée </a:t>
            </a:r>
            <a:r>
              <a:rPr lang="fr-FR" sz="1600" dirty="0">
                <a:solidFill>
                  <a:srgbClr val="000000"/>
                </a:solidFill>
                <a:latin typeface="Times New Roman" pitchFamily="18" charset="0"/>
                <a:ea typeface="Calibri"/>
                <a:cs typeface="Times New Roman" pitchFamily="18" charset="0"/>
              </a:rPr>
              <a:t>un environnement à l'échelle de l'établissement visant à empêcher que tout danger potentiel ne devienne raisonnablement susceptible de se produire.</a:t>
            </a:r>
          </a:p>
          <a:p>
            <a:pPr marL="285750" indent="-285750" algn="just">
              <a:lnSpc>
                <a:spcPct val="150000"/>
              </a:lnSpc>
              <a:spcAft>
                <a:spcPts val="0"/>
              </a:spcAft>
              <a:buFont typeface="Wingdings" pitchFamily="2" charset="2"/>
              <a:buChar char="ü"/>
            </a:pPr>
            <a:r>
              <a:rPr lang="fr-FR" sz="1600" dirty="0" smtClean="0">
                <a:solidFill>
                  <a:srgbClr val="000000"/>
                </a:solidFill>
                <a:latin typeface="Times New Roman" pitchFamily="18" charset="0"/>
                <a:ea typeface="Calibri"/>
                <a:cs typeface="Times New Roman" pitchFamily="18" charset="0"/>
              </a:rPr>
              <a:t>Facilite </a:t>
            </a:r>
            <a:r>
              <a:rPr lang="fr-FR" sz="1600" dirty="0">
                <a:solidFill>
                  <a:srgbClr val="000000"/>
                </a:solidFill>
                <a:latin typeface="Times New Roman" pitchFamily="18" charset="0"/>
                <a:ea typeface="Calibri"/>
                <a:cs typeface="Times New Roman" pitchFamily="18" charset="0"/>
              </a:rPr>
              <a:t>le contrôle et permet de produire des aliments salubres</a:t>
            </a:r>
            <a:r>
              <a:rPr lang="fr-FR" sz="1600" dirty="0" smtClean="0">
                <a:solidFill>
                  <a:srgbClr val="000000"/>
                </a:solidFill>
                <a:latin typeface="Times New Roman" pitchFamily="18" charset="0"/>
                <a:ea typeface="Calibri"/>
                <a:cs typeface="Times New Roman" pitchFamily="18" charset="0"/>
              </a:rPr>
              <a:t>.</a:t>
            </a:r>
          </a:p>
          <a:p>
            <a:pPr marL="285750" indent="-285750" algn="just">
              <a:lnSpc>
                <a:spcPct val="150000"/>
              </a:lnSpc>
              <a:spcAft>
                <a:spcPts val="0"/>
              </a:spcAft>
              <a:buFont typeface="Wingdings" pitchFamily="2" charset="2"/>
              <a:buChar char="ü"/>
            </a:pPr>
            <a:endParaRPr lang="fr-FR" sz="1600" dirty="0">
              <a:solidFill>
                <a:srgbClr val="000000"/>
              </a:solidFill>
              <a:latin typeface="Times New Roman" pitchFamily="18" charset="0"/>
              <a:ea typeface="Calibri"/>
              <a:cs typeface="Times New Roman" pitchFamily="18" charset="0"/>
            </a:endParaRPr>
          </a:p>
          <a:p>
            <a:pPr algn="just">
              <a:lnSpc>
                <a:spcPct val="150000"/>
              </a:lnSpc>
              <a:spcAft>
                <a:spcPts val="0"/>
              </a:spcAft>
            </a:pPr>
            <a:r>
              <a:rPr lang="fr-FR" sz="1600" b="1" dirty="0">
                <a:solidFill>
                  <a:srgbClr val="000000"/>
                </a:solidFill>
                <a:latin typeface="Times New Roman" pitchFamily="18" charset="0"/>
                <a:ea typeface="Calibri"/>
                <a:cs typeface="Times New Roman" pitchFamily="18" charset="0"/>
              </a:rPr>
              <a:t>III.2. Préalables appliqués à l’abattoir avicole</a:t>
            </a:r>
            <a:r>
              <a:rPr lang="fr-FR" sz="1600" dirty="0">
                <a:solidFill>
                  <a:srgbClr val="000000"/>
                </a:solidFill>
                <a:latin typeface="Times New Roman" pitchFamily="18" charset="0"/>
                <a:ea typeface="Calibri"/>
                <a:cs typeface="Times New Roman" pitchFamily="18" charset="0"/>
              </a:rPr>
              <a:t> : composées de </a:t>
            </a:r>
            <a:r>
              <a:rPr lang="fr-FR" sz="1600" dirty="0" smtClean="0">
                <a:solidFill>
                  <a:srgbClr val="000000"/>
                </a:solidFill>
                <a:latin typeface="Times New Roman" pitchFamily="18" charset="0"/>
                <a:ea typeface="Calibri"/>
                <a:cs typeface="Times New Roman" pitchFamily="18" charset="0"/>
              </a:rPr>
              <a:t>8 volets </a:t>
            </a:r>
            <a:r>
              <a:rPr lang="fr-FR" sz="1600" dirty="0">
                <a:solidFill>
                  <a:srgbClr val="000000"/>
                </a:solidFill>
                <a:latin typeface="Times New Roman" pitchFamily="18" charset="0"/>
                <a:ea typeface="Calibri"/>
                <a:cs typeface="Times New Roman" pitchFamily="18" charset="0"/>
              </a:rPr>
              <a:t>qui se </a:t>
            </a:r>
            <a:r>
              <a:rPr lang="fr-FR" sz="1600" dirty="0" smtClean="0">
                <a:solidFill>
                  <a:srgbClr val="000000"/>
                </a:solidFill>
                <a:latin typeface="Times New Roman" pitchFamily="18" charset="0"/>
                <a:ea typeface="Calibri"/>
                <a:cs typeface="Times New Roman" pitchFamily="18" charset="0"/>
              </a:rPr>
              <a:t>présentent </a:t>
            </a:r>
            <a:r>
              <a:rPr lang="fr-FR" sz="1600" dirty="0">
                <a:solidFill>
                  <a:srgbClr val="000000"/>
                </a:solidFill>
                <a:latin typeface="Times New Roman" pitchFamily="18" charset="0"/>
                <a:ea typeface="Calibri"/>
                <a:cs typeface="Times New Roman" pitchFamily="18" charset="0"/>
              </a:rPr>
              <a:t>comme suite :</a:t>
            </a:r>
          </a:p>
          <a:p>
            <a:pPr algn="just">
              <a:lnSpc>
                <a:spcPct val="150000"/>
              </a:lnSpc>
              <a:spcAft>
                <a:spcPts val="0"/>
              </a:spcAft>
            </a:pPr>
            <a:r>
              <a:rPr lang="fr-FR" sz="1600" b="1" dirty="0">
                <a:latin typeface="Times New Roman" pitchFamily="18" charset="0"/>
                <a:ea typeface="Calibri"/>
                <a:cs typeface="Times New Roman" pitchFamily="18" charset="0"/>
              </a:rPr>
              <a:t>III.2.1.La production primaire </a:t>
            </a:r>
            <a:r>
              <a:rPr lang="fr-FR" sz="1600" dirty="0">
                <a:latin typeface="Times New Roman" pitchFamily="18" charset="0"/>
                <a:ea typeface="Calibri"/>
                <a:cs typeface="Times New Roman" pitchFamily="18" charset="0"/>
              </a:rPr>
              <a:t>: pour assures la </a:t>
            </a:r>
            <a:r>
              <a:rPr lang="fr-FR" sz="1600" dirty="0" smtClean="0">
                <a:latin typeface="Times New Roman" pitchFamily="18" charset="0"/>
                <a:ea typeface="Calibri"/>
                <a:cs typeface="Times New Roman" pitchFamily="18" charset="0"/>
              </a:rPr>
              <a:t>salubrité </a:t>
            </a:r>
            <a:r>
              <a:rPr lang="fr-FR" sz="1600" dirty="0">
                <a:latin typeface="Times New Roman" pitchFamily="18" charset="0"/>
                <a:ea typeface="Calibri"/>
                <a:cs typeface="Times New Roman" pitchFamily="18" charset="0"/>
              </a:rPr>
              <a:t>des produits </a:t>
            </a:r>
            <a:r>
              <a:rPr lang="fr-FR" sz="1600" dirty="0" smtClean="0">
                <a:latin typeface="Times New Roman" pitchFamily="18" charset="0"/>
                <a:ea typeface="Calibri"/>
                <a:cs typeface="Times New Roman" pitchFamily="18" charset="0"/>
              </a:rPr>
              <a:t>initiaux </a:t>
            </a:r>
            <a:r>
              <a:rPr lang="fr-FR" sz="1600" dirty="0">
                <a:latin typeface="Times New Roman" pitchFamily="18" charset="0"/>
                <a:ea typeface="Calibri"/>
                <a:cs typeface="Times New Roman" pitchFamily="18" charset="0"/>
              </a:rPr>
              <a:t>en doit </a:t>
            </a:r>
            <a:r>
              <a:rPr lang="fr-FR" sz="1600" dirty="0" smtClean="0">
                <a:latin typeface="Times New Roman" pitchFamily="18" charset="0"/>
                <a:ea typeface="Calibri"/>
                <a:cs typeface="Times New Roman" pitchFamily="18" charset="0"/>
              </a:rPr>
              <a:t>assurer</a:t>
            </a:r>
            <a:r>
              <a:rPr lang="fr-FR" sz="1600" dirty="0">
                <a:latin typeface="Times New Roman" pitchFamily="18" charset="0"/>
                <a:ea typeface="Calibri"/>
                <a:cs typeface="Times New Roman" pitchFamily="18" charset="0"/>
              </a:rPr>
              <a:t> </a:t>
            </a:r>
            <a:r>
              <a:rPr lang="fr-FR" sz="1600" dirty="0" smtClean="0">
                <a:latin typeface="Times New Roman" pitchFamily="18" charset="0"/>
                <a:ea typeface="Calibri"/>
                <a:cs typeface="Times New Roman" pitchFamily="18" charset="0"/>
              </a:rPr>
              <a:t>un contrôle environnemental avec </a:t>
            </a:r>
            <a:r>
              <a:rPr lang="fr-FR" sz="1600" dirty="0">
                <a:latin typeface="Times New Roman" pitchFamily="18" charset="0"/>
                <a:ea typeface="Calibri"/>
                <a:cs typeface="Times New Roman" pitchFamily="18" charset="0"/>
              </a:rPr>
              <a:t>une Production hygiénique  et une maitrise des </a:t>
            </a:r>
            <a:r>
              <a:rPr lang="fr-FR" sz="1600" dirty="0" smtClean="0">
                <a:latin typeface="Times New Roman" pitchFamily="18" charset="0"/>
                <a:ea typeface="Calibri"/>
                <a:cs typeface="Times New Roman" pitchFamily="18" charset="0"/>
              </a:rPr>
              <a:t>approvisionnements ainsi que la Manipulation</a:t>
            </a:r>
            <a:r>
              <a:rPr lang="fr-FR" sz="1600" dirty="0">
                <a:latin typeface="Times New Roman" pitchFamily="18" charset="0"/>
                <a:ea typeface="Calibri"/>
                <a:cs typeface="Times New Roman" pitchFamily="18" charset="0"/>
              </a:rPr>
              <a:t>, stockage et transport des </a:t>
            </a:r>
            <a:r>
              <a:rPr lang="fr-FR" sz="1600" dirty="0" smtClean="0">
                <a:latin typeface="Times New Roman" pitchFamily="18" charset="0"/>
                <a:ea typeface="Calibri"/>
                <a:cs typeface="Times New Roman" pitchFamily="18" charset="0"/>
              </a:rPr>
              <a:t>matières premières ainsi que le nettoyage, entretien et hygiène du personnel.</a:t>
            </a:r>
            <a:endParaRPr lang="fr-FR" sz="1600" dirty="0">
              <a:latin typeface="Times New Roman" pitchFamily="18" charset="0"/>
              <a:cs typeface="Times New Roman" pitchFamily="18" charset="0"/>
            </a:endParaRPr>
          </a:p>
        </p:txBody>
      </p:sp>
    </p:spTree>
    <p:extLst>
      <p:ext uri="{BB962C8B-B14F-4D97-AF65-F5344CB8AC3E}">
        <p14:creationId xmlns:p14="http://schemas.microsoft.com/office/powerpoint/2010/main" val="6447320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43608" y="836712"/>
            <a:ext cx="7488832" cy="5262979"/>
          </a:xfrm>
          <a:prstGeom prst="rect">
            <a:avLst/>
          </a:prstGeom>
        </p:spPr>
        <p:txBody>
          <a:bodyPr wrap="square">
            <a:spAutoFit/>
          </a:bodyPr>
          <a:lstStyle/>
          <a:p>
            <a:pPr>
              <a:lnSpc>
                <a:spcPct val="150000"/>
              </a:lnSpc>
            </a:pPr>
            <a:r>
              <a:rPr lang="fr-FR" sz="1600" b="1" dirty="0">
                <a:latin typeface="Times New Roman" pitchFamily="18" charset="0"/>
                <a:cs typeface="Times New Roman" pitchFamily="18" charset="0"/>
              </a:rPr>
              <a:t>III.2.2. Les Locaux, les abords et l équipements </a:t>
            </a:r>
            <a:r>
              <a:rPr lang="fr-FR" sz="1600" dirty="0" smtClean="0">
                <a:latin typeface="Times New Roman" pitchFamily="18" charset="0"/>
                <a:cs typeface="Times New Roman" pitchFamily="18" charset="0"/>
              </a:rPr>
              <a:t>: Les normes dans ce cas concerne: </a:t>
            </a:r>
          </a:p>
          <a:p>
            <a:pPr>
              <a:lnSpc>
                <a:spcPct val="150000"/>
              </a:lnSpc>
            </a:pPr>
            <a:endParaRPr lang="fr-FR" sz="1600" dirty="0">
              <a:latin typeface="Times New Roman" pitchFamily="18" charset="0"/>
              <a:cs typeface="Times New Roman" pitchFamily="18" charset="0"/>
            </a:endParaRPr>
          </a:p>
          <a:p>
            <a:pPr marL="285750" indent="-285750">
              <a:lnSpc>
                <a:spcPct val="150000"/>
              </a:lnSpc>
              <a:buFont typeface="Wingdings" pitchFamily="2" charset="2"/>
              <a:buChar char="ü"/>
            </a:pPr>
            <a:r>
              <a:rPr lang="fr-FR" sz="1600" dirty="0" smtClean="0">
                <a:latin typeface="Times New Roman" pitchFamily="18" charset="0"/>
                <a:cs typeface="Times New Roman" pitchFamily="18" charset="0"/>
              </a:rPr>
              <a:t>L’implantation </a:t>
            </a:r>
            <a:r>
              <a:rPr lang="fr-FR" sz="1600" dirty="0">
                <a:latin typeface="Times New Roman" pitchFamily="18" charset="0"/>
                <a:cs typeface="Times New Roman" pitchFamily="18" charset="0"/>
              </a:rPr>
              <a:t>et </a:t>
            </a:r>
            <a:r>
              <a:rPr lang="fr-FR" sz="1600" dirty="0" smtClean="0">
                <a:latin typeface="Times New Roman" pitchFamily="18" charset="0"/>
                <a:cs typeface="Times New Roman" pitchFamily="18" charset="0"/>
              </a:rPr>
              <a:t>abords,</a:t>
            </a:r>
          </a:p>
          <a:p>
            <a:pPr marL="285750" indent="-285750">
              <a:lnSpc>
                <a:spcPct val="150000"/>
              </a:lnSpc>
              <a:buFont typeface="Wingdings" pitchFamily="2" charset="2"/>
              <a:buChar char="ü"/>
            </a:pPr>
            <a:r>
              <a:rPr lang="fr-FR" sz="1600" dirty="0">
                <a:latin typeface="Times New Roman" pitchFamily="18" charset="0"/>
                <a:cs typeface="Times New Roman" pitchFamily="18" charset="0"/>
              </a:rPr>
              <a:t>L</a:t>
            </a:r>
            <a:r>
              <a:rPr lang="fr-FR" sz="1600" dirty="0" smtClean="0">
                <a:latin typeface="Times New Roman" pitchFamily="18" charset="0"/>
                <a:cs typeface="Times New Roman" pitchFamily="18" charset="0"/>
              </a:rPr>
              <a:t>es locaux par leur conception et construction ;les vestiaires et lieux communs; le principe de la marche en avant du produit et du personnel; normes d’installation et           l atelier de découpe.</a:t>
            </a:r>
          </a:p>
          <a:p>
            <a:pPr marL="285750" indent="-285750">
              <a:lnSpc>
                <a:spcPct val="150000"/>
              </a:lnSpc>
              <a:buFont typeface="Wingdings" pitchFamily="2" charset="2"/>
              <a:buChar char="ü"/>
            </a:pPr>
            <a:r>
              <a:rPr lang="fr-FR" sz="1600" dirty="0" smtClean="0">
                <a:latin typeface="Times New Roman" pitchFamily="18" charset="0"/>
                <a:cs typeface="Times New Roman" pitchFamily="18" charset="0"/>
              </a:rPr>
              <a:t>L’équipement: qui engendre la conception générale de l'équipement ,son installation , et son entretien.</a:t>
            </a:r>
          </a:p>
          <a:p>
            <a:pPr>
              <a:lnSpc>
                <a:spcPct val="150000"/>
              </a:lnSpc>
            </a:pPr>
            <a:endParaRPr lang="fr-FR" sz="1600" dirty="0" smtClean="0">
              <a:latin typeface="Times New Roman" pitchFamily="18" charset="0"/>
              <a:cs typeface="Times New Roman" pitchFamily="18" charset="0"/>
            </a:endParaRPr>
          </a:p>
          <a:p>
            <a:pPr>
              <a:lnSpc>
                <a:spcPct val="150000"/>
              </a:lnSpc>
            </a:pPr>
            <a:r>
              <a:rPr lang="fr-FR" sz="1600" b="1" dirty="0">
                <a:latin typeface="Times New Roman" pitchFamily="18" charset="0"/>
                <a:cs typeface="Times New Roman" pitchFamily="18" charset="0"/>
              </a:rPr>
              <a:t>III.2.3. Formation : </a:t>
            </a:r>
          </a:p>
          <a:p>
            <a:pPr>
              <a:lnSpc>
                <a:spcPct val="150000"/>
              </a:lnSpc>
            </a:pPr>
            <a:r>
              <a:rPr lang="fr-FR" sz="1600" dirty="0">
                <a:latin typeface="Times New Roman" pitchFamily="18" charset="0"/>
                <a:cs typeface="Times New Roman" pitchFamily="18" charset="0"/>
              </a:rPr>
              <a:t>Elle consiste a la  sensibilisation et responsabilités du personnel, l installation d un programmes d enseignement et surveillance et enfin la formation de recyclage.</a:t>
            </a:r>
          </a:p>
          <a:p>
            <a:pPr>
              <a:lnSpc>
                <a:spcPct val="150000"/>
              </a:lnSpc>
            </a:pPr>
            <a:endParaRPr lang="fr-FR" sz="1600" dirty="0">
              <a:latin typeface="Times New Roman" pitchFamily="18" charset="0"/>
              <a:cs typeface="Times New Roman" pitchFamily="18" charset="0"/>
            </a:endParaRPr>
          </a:p>
          <a:p>
            <a:pPr marL="285750" indent="-285750">
              <a:lnSpc>
                <a:spcPct val="150000"/>
              </a:lnSpc>
              <a:buFont typeface="Wingdings" pitchFamily="2" charset="2"/>
              <a:buChar char="ü"/>
            </a:pPr>
            <a:endParaRPr lang="fr-FR" sz="1600" dirty="0">
              <a:latin typeface="Times New Roman" pitchFamily="18" charset="0"/>
              <a:cs typeface="Times New Roman" pitchFamily="18" charset="0"/>
            </a:endParaRPr>
          </a:p>
        </p:txBody>
      </p:sp>
    </p:spTree>
    <p:extLst>
      <p:ext uri="{BB962C8B-B14F-4D97-AF65-F5344CB8AC3E}">
        <p14:creationId xmlns:p14="http://schemas.microsoft.com/office/powerpoint/2010/main" val="40925685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3131840" y="332656"/>
            <a:ext cx="2952328" cy="400110"/>
          </a:xfrm>
          <a:prstGeom prst="rect">
            <a:avLst/>
          </a:prstGeom>
          <a:noFill/>
        </p:spPr>
        <p:txBody>
          <a:bodyPr wrap="square" rtlCol="0">
            <a:spAutoFit/>
          </a:bodyPr>
          <a:lstStyle/>
          <a:p>
            <a:pPr algn="ctr"/>
            <a:r>
              <a:rPr lang="fr-FR" sz="2000" b="1" dirty="0" smtClean="0">
                <a:latin typeface="Times New Roman" pitchFamily="18" charset="0"/>
                <a:cs typeface="Times New Roman" pitchFamily="18" charset="0"/>
              </a:rPr>
              <a:t>Plan de travail</a:t>
            </a:r>
            <a:endParaRPr lang="fr-FR" sz="2000" b="1" dirty="0">
              <a:latin typeface="Times New Roman" pitchFamily="18" charset="0"/>
              <a:cs typeface="Times New Roman" pitchFamily="18" charset="0"/>
            </a:endParaRPr>
          </a:p>
        </p:txBody>
      </p:sp>
      <p:sp>
        <p:nvSpPr>
          <p:cNvPr id="7" name="Rectangle 6"/>
          <p:cNvSpPr/>
          <p:nvPr/>
        </p:nvSpPr>
        <p:spPr>
          <a:xfrm>
            <a:off x="1331640" y="1052736"/>
            <a:ext cx="4955203" cy="6032421"/>
          </a:xfrm>
          <a:prstGeom prst="rect">
            <a:avLst/>
          </a:prstGeom>
        </p:spPr>
        <p:txBody>
          <a:bodyPr wrap="none">
            <a:spAutoFit/>
          </a:bodyPr>
          <a:lstStyle/>
          <a:p>
            <a:pPr marL="285750" indent="-285750">
              <a:buFont typeface="Wingdings" pitchFamily="2" charset="2"/>
              <a:buChar char="§"/>
            </a:pPr>
            <a:r>
              <a:rPr lang="fr-FR" sz="1600" b="1" dirty="0" smtClean="0">
                <a:latin typeface="Times New Roman"/>
                <a:ea typeface="Calibri"/>
              </a:rPr>
              <a:t>Introduction</a:t>
            </a:r>
          </a:p>
          <a:p>
            <a:pPr marL="285750" indent="-285750">
              <a:buFont typeface="Wingdings" pitchFamily="2" charset="2"/>
              <a:buChar char="§"/>
            </a:pPr>
            <a:r>
              <a:rPr lang="fr-FR" sz="1600" b="1" dirty="0">
                <a:latin typeface="Times New Roman"/>
                <a:ea typeface="Calibri"/>
              </a:rPr>
              <a:t>CHAPITRE I : Généralités sur la viande de </a:t>
            </a:r>
            <a:r>
              <a:rPr lang="fr-FR" sz="1600" b="1" dirty="0" smtClean="0">
                <a:latin typeface="Times New Roman"/>
                <a:ea typeface="Calibri"/>
              </a:rPr>
              <a:t>poulet.</a:t>
            </a:r>
          </a:p>
          <a:p>
            <a:r>
              <a:rPr lang="fr-FR" sz="1600" dirty="0">
                <a:latin typeface="Times New Roman"/>
                <a:ea typeface="Calibri"/>
              </a:rPr>
              <a:t>I-1Définition de la </a:t>
            </a:r>
            <a:r>
              <a:rPr lang="fr-FR" sz="1600" dirty="0" smtClean="0">
                <a:latin typeface="Times New Roman"/>
                <a:ea typeface="Calibri"/>
              </a:rPr>
              <a:t>viande.</a:t>
            </a:r>
          </a:p>
          <a:p>
            <a:r>
              <a:rPr lang="fr-FR" sz="1600" dirty="0" smtClean="0">
                <a:latin typeface="Times New Roman"/>
                <a:ea typeface="Calibri"/>
              </a:rPr>
              <a:t>I.2</a:t>
            </a:r>
            <a:r>
              <a:rPr lang="fr-FR" sz="1600" dirty="0">
                <a:latin typeface="Times New Roman"/>
                <a:ea typeface="Calibri"/>
              </a:rPr>
              <a:t>. Définition de la viande blanche et la viande de poulet</a:t>
            </a:r>
            <a:r>
              <a:rPr lang="fr-FR" sz="1600" dirty="0" smtClean="0">
                <a:latin typeface="Times New Roman"/>
                <a:ea typeface="Calibri"/>
              </a:rPr>
              <a:t>.</a:t>
            </a:r>
            <a:endParaRPr lang="fr-FR" sz="1600" dirty="0">
              <a:latin typeface="Times New Roman"/>
              <a:ea typeface="Calibri"/>
            </a:endParaRPr>
          </a:p>
          <a:p>
            <a:r>
              <a:rPr lang="fr-FR" sz="1600" dirty="0">
                <a:latin typeface="Times New Roman"/>
                <a:ea typeface="Calibri"/>
              </a:rPr>
              <a:t>I.3. Composition chimique de la </a:t>
            </a:r>
            <a:r>
              <a:rPr lang="fr-FR" sz="1600" dirty="0" smtClean="0">
                <a:latin typeface="Times New Roman"/>
                <a:ea typeface="Calibri"/>
              </a:rPr>
              <a:t>viande.</a:t>
            </a:r>
          </a:p>
          <a:p>
            <a:r>
              <a:rPr lang="fr-FR" sz="1600" dirty="0" smtClean="0">
                <a:latin typeface="Times New Roman"/>
                <a:ea typeface="Calibri"/>
              </a:rPr>
              <a:t>   I.3.1.Valeur énergétique.</a:t>
            </a:r>
          </a:p>
          <a:p>
            <a:r>
              <a:rPr lang="fr-FR" sz="1600" dirty="0" smtClean="0">
                <a:latin typeface="Times New Roman"/>
                <a:ea typeface="Calibri"/>
              </a:rPr>
              <a:t>   I,3.2.L’eau.</a:t>
            </a:r>
          </a:p>
          <a:p>
            <a:r>
              <a:rPr lang="fr-FR" sz="1600" dirty="0" smtClean="0">
                <a:latin typeface="Times New Roman"/>
                <a:ea typeface="Calibri"/>
              </a:rPr>
              <a:t>   I.3.3.Protéines.</a:t>
            </a:r>
          </a:p>
          <a:p>
            <a:r>
              <a:rPr lang="fr-FR" sz="1600" dirty="0" smtClean="0">
                <a:latin typeface="Times New Roman"/>
                <a:ea typeface="Calibri"/>
              </a:rPr>
              <a:t>   I.3.4.Lipides.</a:t>
            </a:r>
          </a:p>
          <a:p>
            <a:r>
              <a:rPr lang="fr-FR" sz="1600" dirty="0" smtClean="0">
                <a:latin typeface="Times New Roman"/>
                <a:ea typeface="Calibri"/>
              </a:rPr>
              <a:t>   I.3.5.Glucides.</a:t>
            </a:r>
          </a:p>
          <a:p>
            <a:r>
              <a:rPr lang="fr-FR" sz="1600" dirty="0" smtClean="0">
                <a:latin typeface="Times New Roman"/>
                <a:ea typeface="Calibri"/>
              </a:rPr>
              <a:t>   I.3.6.Minéraux.</a:t>
            </a:r>
          </a:p>
          <a:p>
            <a:r>
              <a:rPr lang="fr-FR" sz="1600" dirty="0" smtClean="0">
                <a:latin typeface="Times New Roman"/>
                <a:ea typeface="Calibri"/>
              </a:rPr>
              <a:t>   I.3.7</a:t>
            </a:r>
            <a:r>
              <a:rPr lang="fr-FR" sz="1600" dirty="0">
                <a:latin typeface="Times New Roman"/>
                <a:ea typeface="Calibri"/>
              </a:rPr>
              <a:t>. Les </a:t>
            </a:r>
            <a:r>
              <a:rPr lang="fr-FR" sz="1600" dirty="0" smtClean="0">
                <a:latin typeface="Times New Roman"/>
                <a:ea typeface="Calibri"/>
              </a:rPr>
              <a:t>vitamines.</a:t>
            </a:r>
          </a:p>
          <a:p>
            <a:r>
              <a:rPr lang="fr-FR" sz="1600" dirty="0" smtClean="0">
                <a:latin typeface="Times New Roman"/>
                <a:ea typeface="Calibri"/>
              </a:rPr>
              <a:t>I.4- </a:t>
            </a:r>
            <a:r>
              <a:rPr lang="fr-FR" sz="1600" dirty="0">
                <a:latin typeface="Times New Roman"/>
                <a:ea typeface="Calibri"/>
              </a:rPr>
              <a:t>Qualité de la </a:t>
            </a:r>
            <a:r>
              <a:rPr lang="fr-FR" sz="1600" dirty="0" smtClean="0">
                <a:latin typeface="Times New Roman"/>
                <a:ea typeface="Calibri"/>
              </a:rPr>
              <a:t>viande.</a:t>
            </a:r>
          </a:p>
          <a:p>
            <a:r>
              <a:rPr lang="fr-FR" sz="1600" dirty="0" smtClean="0">
                <a:latin typeface="Times New Roman"/>
                <a:ea typeface="Calibri"/>
              </a:rPr>
              <a:t>   I.4.1</a:t>
            </a:r>
            <a:r>
              <a:rPr lang="fr-FR" sz="1600" dirty="0">
                <a:latin typeface="Times New Roman"/>
                <a:ea typeface="Calibri"/>
              </a:rPr>
              <a:t>. La qualité </a:t>
            </a:r>
            <a:r>
              <a:rPr lang="fr-FR" sz="1600" dirty="0" smtClean="0">
                <a:latin typeface="Times New Roman"/>
                <a:ea typeface="Calibri"/>
              </a:rPr>
              <a:t>hygiénique.</a:t>
            </a:r>
          </a:p>
          <a:p>
            <a:r>
              <a:rPr lang="fr-FR" sz="1600" dirty="0" smtClean="0">
                <a:latin typeface="Times New Roman"/>
                <a:ea typeface="Calibri"/>
              </a:rPr>
              <a:t>   I.4.2. </a:t>
            </a:r>
            <a:r>
              <a:rPr lang="fr-FR" sz="1600" dirty="0">
                <a:latin typeface="Times New Roman"/>
                <a:ea typeface="Calibri"/>
              </a:rPr>
              <a:t>Qualité </a:t>
            </a:r>
            <a:r>
              <a:rPr lang="fr-FR" sz="1600" dirty="0" smtClean="0">
                <a:latin typeface="Times New Roman"/>
                <a:ea typeface="Calibri"/>
              </a:rPr>
              <a:t>nutritionnelle.</a:t>
            </a:r>
          </a:p>
          <a:p>
            <a:r>
              <a:rPr lang="fr-FR" sz="1600" dirty="0" smtClean="0">
                <a:latin typeface="Times New Roman"/>
                <a:ea typeface="Calibri"/>
              </a:rPr>
              <a:t>   I.4.3. </a:t>
            </a:r>
            <a:r>
              <a:rPr lang="fr-FR" sz="1600" dirty="0">
                <a:latin typeface="Times New Roman"/>
                <a:ea typeface="Calibri"/>
              </a:rPr>
              <a:t>Qualité de service ou </a:t>
            </a:r>
            <a:r>
              <a:rPr lang="fr-FR" sz="1600" dirty="0" smtClean="0">
                <a:latin typeface="Times New Roman"/>
                <a:ea typeface="Calibri"/>
              </a:rPr>
              <a:t>d’usage.</a:t>
            </a:r>
          </a:p>
          <a:p>
            <a:r>
              <a:rPr lang="fr-FR" sz="1600" dirty="0" smtClean="0">
                <a:latin typeface="Times New Roman"/>
                <a:ea typeface="Calibri"/>
              </a:rPr>
              <a:t>   I.4.4</a:t>
            </a:r>
            <a:r>
              <a:rPr lang="fr-FR" sz="1600" dirty="0">
                <a:latin typeface="Times New Roman"/>
                <a:ea typeface="Calibri"/>
              </a:rPr>
              <a:t>. Les qualités </a:t>
            </a:r>
            <a:r>
              <a:rPr lang="fr-FR" sz="1600" dirty="0" smtClean="0">
                <a:latin typeface="Times New Roman"/>
                <a:ea typeface="Calibri"/>
              </a:rPr>
              <a:t>organoleptiques.</a:t>
            </a:r>
          </a:p>
          <a:p>
            <a:pPr lvl="0"/>
            <a:r>
              <a:rPr lang="fr-FR" sz="1600" dirty="0">
                <a:solidFill>
                  <a:prstClr val="black"/>
                </a:solidFill>
                <a:latin typeface="Times New Roman" pitchFamily="18" charset="0"/>
                <a:cs typeface="Times New Roman" pitchFamily="18" charset="0"/>
              </a:rPr>
              <a:t>I.4.5. La qualité </a:t>
            </a:r>
            <a:r>
              <a:rPr lang="fr-FR" sz="1600" dirty="0" smtClean="0">
                <a:solidFill>
                  <a:prstClr val="black"/>
                </a:solidFill>
                <a:latin typeface="Times New Roman" pitchFamily="18" charset="0"/>
                <a:cs typeface="Times New Roman" pitchFamily="18" charset="0"/>
              </a:rPr>
              <a:t>technologique. </a:t>
            </a:r>
            <a:endParaRPr lang="fr-FR" sz="1600" dirty="0">
              <a:solidFill>
                <a:prstClr val="black"/>
              </a:solidFill>
              <a:latin typeface="Times New Roman" pitchFamily="18" charset="0"/>
              <a:cs typeface="Times New Roman" pitchFamily="18" charset="0"/>
            </a:endParaRPr>
          </a:p>
          <a:p>
            <a:pPr lvl="0"/>
            <a:r>
              <a:rPr lang="fr-FR" sz="1600" dirty="0">
                <a:solidFill>
                  <a:prstClr val="black"/>
                </a:solidFill>
                <a:latin typeface="Times New Roman" pitchFamily="18" charset="0"/>
                <a:cs typeface="Times New Roman" pitchFamily="18" charset="0"/>
              </a:rPr>
              <a:t>I.4.6. Capacité de rétention </a:t>
            </a:r>
            <a:r>
              <a:rPr lang="fr-FR" sz="1600" dirty="0" smtClean="0">
                <a:solidFill>
                  <a:prstClr val="black"/>
                </a:solidFill>
                <a:latin typeface="Times New Roman" pitchFamily="18" charset="0"/>
                <a:cs typeface="Times New Roman" pitchFamily="18" charset="0"/>
              </a:rPr>
              <a:t>d'eau.</a:t>
            </a:r>
            <a:endParaRPr lang="fr-FR" sz="1600" dirty="0">
              <a:solidFill>
                <a:prstClr val="black"/>
              </a:solidFill>
              <a:latin typeface="Times New Roman" pitchFamily="18" charset="0"/>
              <a:cs typeface="Times New Roman" pitchFamily="18" charset="0"/>
            </a:endParaRPr>
          </a:p>
          <a:p>
            <a:pPr lvl="0"/>
            <a:r>
              <a:rPr lang="fr-FR" sz="1600" dirty="0">
                <a:solidFill>
                  <a:prstClr val="black"/>
                </a:solidFill>
                <a:latin typeface="Times New Roman" pitchFamily="18" charset="0"/>
                <a:cs typeface="Times New Roman" pitchFamily="18" charset="0"/>
              </a:rPr>
              <a:t>I.4.7. ph ultime de viande (</a:t>
            </a:r>
            <a:r>
              <a:rPr lang="fr-FR" sz="1600" dirty="0" err="1">
                <a:solidFill>
                  <a:prstClr val="black"/>
                </a:solidFill>
                <a:latin typeface="Times New Roman" pitchFamily="18" charset="0"/>
                <a:cs typeface="Times New Roman" pitchFamily="18" charset="0"/>
              </a:rPr>
              <a:t>pHu</a:t>
            </a:r>
            <a:r>
              <a:rPr lang="fr-FR" sz="1600" dirty="0" smtClean="0">
                <a:solidFill>
                  <a:prstClr val="black"/>
                </a:solidFill>
                <a:latin typeface="Times New Roman" pitchFamily="18" charset="0"/>
                <a:cs typeface="Times New Roman" pitchFamily="18" charset="0"/>
              </a:rPr>
              <a:t>).</a:t>
            </a:r>
            <a:endParaRPr lang="fr-FR" sz="1600" dirty="0">
              <a:solidFill>
                <a:prstClr val="black"/>
              </a:solidFill>
              <a:latin typeface="Times New Roman" pitchFamily="18" charset="0"/>
              <a:cs typeface="Times New Roman" pitchFamily="18" charset="0"/>
            </a:endParaRPr>
          </a:p>
          <a:p>
            <a:pPr lvl="0"/>
            <a:r>
              <a:rPr lang="fr-FR" sz="1600" dirty="0">
                <a:solidFill>
                  <a:prstClr val="black"/>
                </a:solidFill>
                <a:latin typeface="Times New Roman" pitchFamily="18" charset="0"/>
                <a:cs typeface="Times New Roman" pitchFamily="18" charset="0"/>
              </a:rPr>
              <a:t>I.4.8. Aptitudes à la </a:t>
            </a:r>
            <a:r>
              <a:rPr lang="fr-FR" sz="1600" dirty="0" smtClean="0">
                <a:solidFill>
                  <a:prstClr val="black"/>
                </a:solidFill>
                <a:latin typeface="Times New Roman" pitchFamily="18" charset="0"/>
                <a:cs typeface="Times New Roman" pitchFamily="18" charset="0"/>
              </a:rPr>
              <a:t>transformation.</a:t>
            </a:r>
            <a:endParaRPr lang="fr-FR" sz="1600" dirty="0">
              <a:solidFill>
                <a:prstClr val="black"/>
              </a:solidFill>
              <a:latin typeface="Times New Roman" pitchFamily="18" charset="0"/>
              <a:cs typeface="Times New Roman" pitchFamily="18" charset="0"/>
            </a:endParaRPr>
          </a:p>
          <a:p>
            <a:endParaRPr lang="fr-FR" sz="1600" dirty="0" smtClean="0">
              <a:latin typeface="Times New Roman"/>
              <a:ea typeface="Calibri"/>
            </a:endParaRPr>
          </a:p>
          <a:p>
            <a:endParaRPr lang="fr-FR" sz="1600" dirty="0" smtClean="0">
              <a:latin typeface="Times New Roman"/>
              <a:ea typeface="Calibri"/>
            </a:endParaRPr>
          </a:p>
          <a:p>
            <a:endParaRPr lang="fr-FR" dirty="0"/>
          </a:p>
        </p:txBody>
      </p:sp>
    </p:spTree>
    <p:extLst>
      <p:ext uri="{BB962C8B-B14F-4D97-AF65-F5344CB8AC3E}">
        <p14:creationId xmlns:p14="http://schemas.microsoft.com/office/powerpoint/2010/main" val="12397900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15616" y="332656"/>
            <a:ext cx="7920880" cy="5509200"/>
          </a:xfrm>
          <a:prstGeom prst="rect">
            <a:avLst/>
          </a:prstGeom>
        </p:spPr>
        <p:txBody>
          <a:bodyPr wrap="square">
            <a:spAutoFit/>
          </a:bodyPr>
          <a:lstStyle/>
          <a:p>
            <a:pPr>
              <a:lnSpc>
                <a:spcPct val="150000"/>
              </a:lnSpc>
            </a:pPr>
            <a:r>
              <a:rPr lang="fr-FR" sz="1600" b="1" dirty="0" smtClean="0">
                <a:latin typeface="Times New Roman" pitchFamily="18" charset="0"/>
                <a:cs typeface="Times New Roman" pitchFamily="18" charset="0"/>
              </a:rPr>
              <a:t>III.2.4. Entretien</a:t>
            </a:r>
            <a:r>
              <a:rPr lang="fr-FR" sz="1600" b="1" dirty="0">
                <a:latin typeface="Times New Roman" pitchFamily="18" charset="0"/>
                <a:cs typeface="Times New Roman" pitchFamily="18" charset="0"/>
              </a:rPr>
              <a:t>, nettoyage, désinfection, lutte contre les nuisible et gestion des </a:t>
            </a:r>
            <a:r>
              <a:rPr lang="fr-FR" sz="1600" b="1" dirty="0" smtClean="0">
                <a:latin typeface="Times New Roman" pitchFamily="18" charset="0"/>
                <a:cs typeface="Times New Roman" pitchFamily="18" charset="0"/>
              </a:rPr>
              <a:t>sous-produits: </a:t>
            </a:r>
          </a:p>
          <a:p>
            <a:pPr marL="285750" indent="-285750">
              <a:lnSpc>
                <a:spcPct val="150000"/>
              </a:lnSpc>
              <a:buFont typeface="Wingdings" pitchFamily="2" charset="2"/>
              <a:buChar char="ü"/>
            </a:pPr>
            <a:r>
              <a:rPr lang="fr-FR" sz="1600" dirty="0" smtClean="0">
                <a:latin typeface="Times New Roman" pitchFamily="18" charset="0"/>
                <a:cs typeface="Times New Roman" pitchFamily="18" charset="0"/>
              </a:rPr>
              <a:t>Engendre le nettoyage </a:t>
            </a:r>
            <a:r>
              <a:rPr lang="fr-FR" sz="1600" dirty="0">
                <a:latin typeface="Times New Roman" pitchFamily="18" charset="0"/>
                <a:cs typeface="Times New Roman" pitchFamily="18" charset="0"/>
              </a:rPr>
              <a:t>et désinfection </a:t>
            </a:r>
            <a:r>
              <a:rPr lang="fr-FR" sz="1600" dirty="0" smtClean="0">
                <a:latin typeface="Times New Roman" pitchFamily="18" charset="0"/>
                <a:cs typeface="Times New Roman" pitchFamily="18" charset="0"/>
              </a:rPr>
              <a:t>par ses déférentes étapes ainsi que leurs vérification et fréquence.</a:t>
            </a:r>
            <a:endParaRPr lang="fr-FR" sz="1600" dirty="0">
              <a:latin typeface="Times New Roman" pitchFamily="18" charset="0"/>
              <a:cs typeface="Times New Roman" pitchFamily="18" charset="0"/>
            </a:endParaRPr>
          </a:p>
          <a:p>
            <a:pPr marL="285750" indent="-285750">
              <a:lnSpc>
                <a:spcPct val="150000"/>
              </a:lnSpc>
              <a:buFont typeface="Wingdings" pitchFamily="2" charset="2"/>
              <a:buChar char="ü"/>
            </a:pPr>
            <a:r>
              <a:rPr lang="fr-FR" sz="1600" dirty="0" smtClean="0">
                <a:latin typeface="Times New Roman" pitchFamily="18" charset="0"/>
                <a:cs typeface="Times New Roman" pitchFamily="18" charset="0"/>
              </a:rPr>
              <a:t>La </a:t>
            </a:r>
            <a:r>
              <a:rPr lang="fr-FR" sz="1600" dirty="0">
                <a:latin typeface="Times New Roman" pitchFamily="18" charset="0"/>
                <a:cs typeface="Times New Roman" pitchFamily="18" charset="0"/>
              </a:rPr>
              <a:t>lutte contre les </a:t>
            </a:r>
            <a:r>
              <a:rPr lang="fr-FR" sz="1600" dirty="0" smtClean="0">
                <a:latin typeface="Times New Roman" pitchFamily="18" charset="0"/>
                <a:cs typeface="Times New Roman" pitchFamily="18" charset="0"/>
              </a:rPr>
              <a:t>nuisibles :rongeurs et insectes.</a:t>
            </a:r>
          </a:p>
          <a:p>
            <a:pPr marL="285750" indent="-285750">
              <a:lnSpc>
                <a:spcPct val="150000"/>
              </a:lnSpc>
              <a:buFont typeface="Wingdings" pitchFamily="2" charset="2"/>
              <a:buChar char="ü"/>
            </a:pPr>
            <a:r>
              <a:rPr lang="fr-FR" sz="1600" dirty="0">
                <a:latin typeface="Times New Roman" pitchFamily="18" charset="0"/>
                <a:cs typeface="Times New Roman" pitchFamily="18" charset="0"/>
              </a:rPr>
              <a:t>La gestion des sous-produits animaux et des autres </a:t>
            </a:r>
            <a:r>
              <a:rPr lang="fr-FR" sz="1600" dirty="0" smtClean="0">
                <a:latin typeface="Times New Roman" pitchFamily="18" charset="0"/>
                <a:cs typeface="Times New Roman" pitchFamily="18" charset="0"/>
              </a:rPr>
              <a:t>déchets.</a:t>
            </a:r>
          </a:p>
          <a:p>
            <a:pPr>
              <a:lnSpc>
                <a:spcPct val="150000"/>
              </a:lnSpc>
            </a:pPr>
            <a:endParaRPr lang="fr-FR" sz="1600" dirty="0">
              <a:latin typeface="Times New Roman" pitchFamily="18" charset="0"/>
              <a:cs typeface="Times New Roman" pitchFamily="18" charset="0"/>
            </a:endParaRPr>
          </a:p>
          <a:p>
            <a:pPr>
              <a:lnSpc>
                <a:spcPct val="150000"/>
              </a:lnSpc>
            </a:pPr>
            <a:r>
              <a:rPr lang="fr-FR" sz="1600" b="1" dirty="0">
                <a:latin typeface="Times New Roman" pitchFamily="18" charset="0"/>
                <a:cs typeface="Times New Roman" pitchFamily="18" charset="0"/>
              </a:rPr>
              <a:t>III.1.5.5. </a:t>
            </a:r>
            <a:r>
              <a:rPr lang="fr-FR" sz="1600" b="1" dirty="0" smtClean="0">
                <a:latin typeface="Times New Roman" pitchFamily="18" charset="0"/>
                <a:cs typeface="Times New Roman" pitchFamily="18" charset="0"/>
              </a:rPr>
              <a:t>Hygiène </a:t>
            </a:r>
            <a:r>
              <a:rPr lang="fr-FR" sz="1600" b="1" dirty="0">
                <a:latin typeface="Times New Roman" pitchFamily="18" charset="0"/>
                <a:cs typeface="Times New Roman" pitchFamily="18" charset="0"/>
              </a:rPr>
              <a:t>du personnel (Main d’œuvre</a:t>
            </a:r>
            <a:r>
              <a:rPr lang="fr-FR" sz="1600" b="1" dirty="0" smtClean="0">
                <a:latin typeface="Times New Roman" pitchFamily="18" charset="0"/>
                <a:cs typeface="Times New Roman" pitchFamily="18" charset="0"/>
              </a:rPr>
              <a:t>): </a:t>
            </a:r>
          </a:p>
          <a:p>
            <a:pPr marL="285750" indent="-285750">
              <a:lnSpc>
                <a:spcPct val="150000"/>
              </a:lnSpc>
              <a:buFont typeface="Wingdings" pitchFamily="2" charset="2"/>
              <a:buChar char="ü"/>
            </a:pPr>
            <a:r>
              <a:rPr lang="fr-FR" sz="1600" dirty="0" smtClean="0">
                <a:latin typeface="Times New Roman" pitchFamily="18" charset="0"/>
                <a:cs typeface="Times New Roman" pitchFamily="18" charset="0"/>
              </a:rPr>
              <a:t>Il faut écarter de la production le personnel présentant des maladies </a:t>
            </a:r>
            <a:r>
              <a:rPr lang="fr-FR" sz="1600" dirty="0">
                <a:latin typeface="Times New Roman" pitchFamily="18" charset="0"/>
                <a:cs typeface="Times New Roman" pitchFamily="18" charset="0"/>
              </a:rPr>
              <a:t>et blessures :</a:t>
            </a:r>
          </a:p>
          <a:p>
            <a:pPr marL="285750" indent="-285750">
              <a:lnSpc>
                <a:spcPct val="150000"/>
              </a:lnSpc>
              <a:buFont typeface="Wingdings" pitchFamily="2" charset="2"/>
              <a:buChar char="ü"/>
            </a:pPr>
            <a:r>
              <a:rPr lang="fr-FR" sz="1600" dirty="0" smtClean="0">
                <a:latin typeface="Times New Roman" pitchFamily="18" charset="0"/>
                <a:cs typeface="Times New Roman" pitchFamily="18" charset="0"/>
              </a:rPr>
              <a:t>Insister sur la propreté personnelle et de leurs tenues </a:t>
            </a:r>
            <a:r>
              <a:rPr lang="fr-FR" sz="1600" dirty="0">
                <a:latin typeface="Times New Roman" pitchFamily="18" charset="0"/>
                <a:cs typeface="Times New Roman" pitchFamily="18" charset="0"/>
              </a:rPr>
              <a:t>de travail a</a:t>
            </a:r>
            <a:r>
              <a:rPr lang="fr-FR" sz="1600" dirty="0" smtClean="0">
                <a:latin typeface="Times New Roman" pitchFamily="18" charset="0"/>
                <a:cs typeface="Times New Roman" pitchFamily="18" charset="0"/>
              </a:rPr>
              <a:t>insi que le lavage </a:t>
            </a:r>
            <a:r>
              <a:rPr lang="fr-FR" sz="1600" dirty="0">
                <a:latin typeface="Times New Roman" pitchFamily="18" charset="0"/>
                <a:cs typeface="Times New Roman" pitchFamily="18" charset="0"/>
              </a:rPr>
              <a:t>des </a:t>
            </a:r>
            <a:r>
              <a:rPr lang="fr-FR" sz="1600" dirty="0" smtClean="0">
                <a:latin typeface="Times New Roman" pitchFamily="18" charset="0"/>
                <a:cs typeface="Times New Roman" pitchFamily="18" charset="0"/>
              </a:rPr>
              <a:t>mains.  </a:t>
            </a:r>
          </a:p>
          <a:p>
            <a:pPr marL="285750" indent="-285750">
              <a:lnSpc>
                <a:spcPct val="150000"/>
              </a:lnSpc>
              <a:buFont typeface="Wingdings" pitchFamily="2" charset="2"/>
              <a:buChar char="ü"/>
            </a:pPr>
            <a:r>
              <a:rPr lang="fr-FR" sz="1600" dirty="0" smtClean="0">
                <a:latin typeface="Times New Roman" pitchFamily="18" charset="0"/>
                <a:cs typeface="Times New Roman" pitchFamily="18" charset="0"/>
              </a:rPr>
              <a:t>Cette </a:t>
            </a:r>
            <a:r>
              <a:rPr lang="fr-FR" sz="1600" dirty="0" smtClean="0">
                <a:latin typeface="Times New Roman" pitchFamily="18" charset="0"/>
                <a:cs typeface="Times New Roman" pitchFamily="18" charset="0"/>
              </a:rPr>
              <a:t>tache concerne aussi le comportement du </a:t>
            </a:r>
            <a:r>
              <a:rPr lang="fr-FR" sz="1600" dirty="0">
                <a:latin typeface="Times New Roman" pitchFamily="18" charset="0"/>
                <a:cs typeface="Times New Roman" pitchFamily="18" charset="0"/>
              </a:rPr>
              <a:t>personnel </a:t>
            </a:r>
            <a:r>
              <a:rPr lang="fr-FR" sz="1600" dirty="0" smtClean="0">
                <a:latin typeface="Times New Roman" pitchFamily="18" charset="0"/>
                <a:cs typeface="Times New Roman" pitchFamily="18" charset="0"/>
              </a:rPr>
              <a:t>et des visiteurs </a:t>
            </a:r>
            <a:r>
              <a:rPr lang="fr-FR" sz="1600" dirty="0">
                <a:latin typeface="Times New Roman" pitchFamily="18" charset="0"/>
                <a:cs typeface="Times New Roman" pitchFamily="18" charset="0"/>
              </a:rPr>
              <a:t>et autres personnes extérieures à </a:t>
            </a:r>
            <a:r>
              <a:rPr lang="fr-FR" sz="1600" dirty="0" smtClean="0">
                <a:latin typeface="Times New Roman" pitchFamily="18" charset="0"/>
                <a:cs typeface="Times New Roman" pitchFamily="18" charset="0"/>
              </a:rPr>
              <a:t>l'établissement. </a:t>
            </a:r>
            <a:endParaRPr lang="fr-FR" sz="1600" dirty="0">
              <a:latin typeface="Times New Roman" pitchFamily="18" charset="0"/>
              <a:cs typeface="Times New Roman" pitchFamily="18" charset="0"/>
            </a:endParaRPr>
          </a:p>
          <a:p>
            <a:pPr>
              <a:lnSpc>
                <a:spcPct val="150000"/>
              </a:lnSpc>
            </a:pPr>
            <a:endParaRPr lang="fr-FR" sz="1600" dirty="0">
              <a:latin typeface="Times New Roman" pitchFamily="18" charset="0"/>
              <a:cs typeface="Times New Roman" pitchFamily="18" charset="0"/>
            </a:endParaRPr>
          </a:p>
          <a:p>
            <a:endParaRPr lang="fr-FR" sz="1600" dirty="0">
              <a:latin typeface="Times New Roman" pitchFamily="18" charset="0"/>
              <a:cs typeface="Times New Roman" pitchFamily="18" charset="0"/>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4496" y="5277168"/>
            <a:ext cx="2103120" cy="139446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866708">
            <a:off x="6212342" y="5151960"/>
            <a:ext cx="1958399" cy="1522162"/>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5" name="Imag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150486">
            <a:off x="2355695" y="5221895"/>
            <a:ext cx="1973580" cy="147828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20812141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43608" y="299552"/>
            <a:ext cx="7344816" cy="6647974"/>
          </a:xfrm>
          <a:prstGeom prst="rect">
            <a:avLst/>
          </a:prstGeom>
        </p:spPr>
        <p:txBody>
          <a:bodyPr wrap="square">
            <a:spAutoFit/>
          </a:bodyPr>
          <a:lstStyle/>
          <a:p>
            <a:pPr>
              <a:lnSpc>
                <a:spcPct val="150000"/>
              </a:lnSpc>
            </a:pPr>
            <a:r>
              <a:rPr lang="fr-FR" sz="1600" b="1" dirty="0">
                <a:latin typeface="Times New Roman" pitchFamily="18" charset="0"/>
                <a:cs typeface="Times New Roman" pitchFamily="18" charset="0"/>
              </a:rPr>
              <a:t>III.1.5.6. Contrôle de l'exploitation </a:t>
            </a:r>
            <a:r>
              <a:rPr lang="fr-FR" sz="1600" b="1" dirty="0" smtClean="0">
                <a:latin typeface="Times New Roman" pitchFamily="18" charset="0"/>
                <a:cs typeface="Times New Roman" pitchFamily="18" charset="0"/>
              </a:rPr>
              <a:t>: </a:t>
            </a:r>
          </a:p>
          <a:p>
            <a:pPr>
              <a:lnSpc>
                <a:spcPct val="150000"/>
              </a:lnSpc>
            </a:pPr>
            <a:r>
              <a:rPr lang="fr-FR" sz="1600" dirty="0" smtClean="0">
                <a:latin typeface="Times New Roman" pitchFamily="18" charset="0"/>
                <a:cs typeface="Times New Roman" pitchFamily="18" charset="0"/>
              </a:rPr>
              <a:t>Il concerne les points suivant.</a:t>
            </a:r>
          </a:p>
          <a:p>
            <a:pPr marL="285750" indent="-285750">
              <a:lnSpc>
                <a:spcPct val="150000"/>
              </a:lnSpc>
              <a:buFont typeface="Wingdings" pitchFamily="2" charset="2"/>
              <a:buChar char="ü"/>
            </a:pPr>
            <a:r>
              <a:rPr lang="fr-FR" sz="1600" dirty="0" smtClean="0">
                <a:latin typeface="Times New Roman" pitchFamily="18" charset="0"/>
                <a:cs typeface="Times New Roman" pitchFamily="18" charset="0"/>
              </a:rPr>
              <a:t>Gestion </a:t>
            </a:r>
            <a:r>
              <a:rPr lang="fr-FR" sz="1600" dirty="0">
                <a:latin typeface="Times New Roman" pitchFamily="18" charset="0"/>
                <a:cs typeface="Times New Roman" pitchFamily="18" charset="0"/>
              </a:rPr>
              <a:t>des effluents et de </a:t>
            </a:r>
            <a:r>
              <a:rPr lang="fr-FR" sz="1600" dirty="0" smtClean="0">
                <a:latin typeface="Times New Roman" pitchFamily="18" charset="0"/>
                <a:cs typeface="Times New Roman" pitchFamily="18" charset="0"/>
              </a:rPr>
              <a:t>l’eau. </a:t>
            </a:r>
            <a:endParaRPr lang="fr-FR" sz="1600" dirty="0">
              <a:latin typeface="Times New Roman" pitchFamily="18" charset="0"/>
              <a:cs typeface="Times New Roman" pitchFamily="18" charset="0"/>
            </a:endParaRPr>
          </a:p>
          <a:p>
            <a:pPr marL="285750" indent="-285750">
              <a:lnSpc>
                <a:spcPct val="150000"/>
              </a:lnSpc>
              <a:buFont typeface="Wingdings" pitchFamily="2" charset="2"/>
              <a:buChar char="ü"/>
            </a:pPr>
            <a:r>
              <a:rPr lang="fr-FR" sz="1600" dirty="0" smtClean="0">
                <a:latin typeface="Times New Roman" pitchFamily="18" charset="0"/>
                <a:cs typeface="Times New Roman" pitchFamily="18" charset="0"/>
              </a:rPr>
              <a:t>Description </a:t>
            </a:r>
            <a:r>
              <a:rPr lang="fr-FR" sz="1600" dirty="0">
                <a:latin typeface="Times New Roman" pitchFamily="18" charset="0"/>
                <a:cs typeface="Times New Roman" pitchFamily="18" charset="0"/>
              </a:rPr>
              <a:t>des produits et </a:t>
            </a:r>
            <a:r>
              <a:rPr lang="fr-FR" sz="1600" dirty="0" smtClean="0">
                <a:latin typeface="Times New Roman" pitchFamily="18" charset="0"/>
                <a:cs typeface="Times New Roman" pitchFamily="18" charset="0"/>
              </a:rPr>
              <a:t>procédés.</a:t>
            </a:r>
            <a:endParaRPr lang="fr-FR" sz="1600" dirty="0">
              <a:latin typeface="Times New Roman" pitchFamily="18" charset="0"/>
              <a:cs typeface="Times New Roman" pitchFamily="18" charset="0"/>
            </a:endParaRPr>
          </a:p>
          <a:p>
            <a:pPr marL="285750" indent="-285750">
              <a:lnSpc>
                <a:spcPct val="150000"/>
              </a:lnSpc>
              <a:buFont typeface="Wingdings" pitchFamily="2" charset="2"/>
              <a:buChar char="ü"/>
            </a:pPr>
            <a:r>
              <a:rPr lang="fr-FR" sz="1600" dirty="0" smtClean="0">
                <a:latin typeface="Times New Roman" pitchFamily="18" charset="0"/>
                <a:cs typeface="Times New Roman" pitchFamily="18" charset="0"/>
              </a:rPr>
              <a:t>Aspects </a:t>
            </a:r>
            <a:r>
              <a:rPr lang="fr-FR" sz="1600" dirty="0">
                <a:latin typeface="Times New Roman" pitchFamily="18" charset="0"/>
                <a:cs typeface="Times New Roman" pitchFamily="18" charset="0"/>
              </a:rPr>
              <a:t>clés des </a:t>
            </a:r>
            <a:r>
              <a:rPr lang="fr-FR" sz="1600" dirty="0" smtClean="0">
                <a:latin typeface="Times New Roman" pitchFamily="18" charset="0"/>
                <a:cs typeface="Times New Roman" pitchFamily="18" charset="0"/>
              </a:rPr>
              <a:t>BPH.</a:t>
            </a:r>
            <a:endParaRPr lang="fr-FR" sz="1600" dirty="0">
              <a:latin typeface="Times New Roman" pitchFamily="18" charset="0"/>
              <a:cs typeface="Times New Roman" pitchFamily="18" charset="0"/>
            </a:endParaRPr>
          </a:p>
          <a:p>
            <a:pPr marL="285750" indent="-285750">
              <a:lnSpc>
                <a:spcPct val="150000"/>
              </a:lnSpc>
              <a:buFont typeface="Wingdings" pitchFamily="2" charset="2"/>
              <a:buChar char="ü"/>
            </a:pPr>
            <a:r>
              <a:rPr lang="fr-FR" sz="1600" dirty="0" smtClean="0">
                <a:latin typeface="Times New Roman" pitchFamily="18" charset="0"/>
                <a:cs typeface="Times New Roman" pitchFamily="18" charset="0"/>
              </a:rPr>
              <a:t>Documentation </a:t>
            </a:r>
            <a:r>
              <a:rPr lang="fr-FR" sz="1600" dirty="0">
                <a:latin typeface="Times New Roman" pitchFamily="18" charset="0"/>
                <a:cs typeface="Times New Roman" pitchFamily="18" charset="0"/>
              </a:rPr>
              <a:t>et </a:t>
            </a:r>
            <a:r>
              <a:rPr lang="fr-FR" sz="1600" dirty="0" smtClean="0">
                <a:latin typeface="Times New Roman" pitchFamily="18" charset="0"/>
                <a:cs typeface="Times New Roman" pitchFamily="18" charset="0"/>
              </a:rPr>
              <a:t>enregistrements. </a:t>
            </a:r>
            <a:endParaRPr lang="fr-FR" sz="1600" dirty="0">
              <a:latin typeface="Times New Roman" pitchFamily="18" charset="0"/>
              <a:cs typeface="Times New Roman" pitchFamily="18" charset="0"/>
            </a:endParaRPr>
          </a:p>
          <a:p>
            <a:pPr marL="285750" indent="-285750">
              <a:lnSpc>
                <a:spcPct val="150000"/>
              </a:lnSpc>
              <a:buFont typeface="Wingdings" pitchFamily="2" charset="2"/>
              <a:buChar char="ü"/>
            </a:pPr>
            <a:r>
              <a:rPr lang="fr-FR" sz="1600" dirty="0" smtClean="0">
                <a:latin typeface="Times New Roman" pitchFamily="18" charset="0"/>
                <a:cs typeface="Times New Roman" pitchFamily="18" charset="0"/>
              </a:rPr>
              <a:t>Procédures </a:t>
            </a:r>
            <a:r>
              <a:rPr lang="fr-FR" sz="1600" dirty="0">
                <a:latin typeface="Times New Roman" pitchFamily="18" charset="0"/>
                <a:cs typeface="Times New Roman" pitchFamily="18" charset="0"/>
              </a:rPr>
              <a:t>de rappel - retrait du marché d'aliments </a:t>
            </a:r>
            <a:r>
              <a:rPr lang="fr-FR" sz="1600" dirty="0" smtClean="0">
                <a:latin typeface="Times New Roman" pitchFamily="18" charset="0"/>
                <a:cs typeface="Times New Roman" pitchFamily="18" charset="0"/>
              </a:rPr>
              <a:t>dangereux.</a:t>
            </a:r>
          </a:p>
          <a:p>
            <a:pPr>
              <a:lnSpc>
                <a:spcPct val="150000"/>
              </a:lnSpc>
            </a:pPr>
            <a:endParaRPr lang="fr-FR" sz="1600" b="1" dirty="0" smtClean="0">
              <a:latin typeface="Times New Roman" pitchFamily="18" charset="0"/>
              <a:cs typeface="Times New Roman" pitchFamily="18" charset="0"/>
            </a:endParaRPr>
          </a:p>
          <a:p>
            <a:pPr>
              <a:lnSpc>
                <a:spcPct val="150000"/>
              </a:lnSpc>
            </a:pPr>
            <a:r>
              <a:rPr lang="fr-FR" sz="1600" b="1" dirty="0" smtClean="0">
                <a:latin typeface="Times New Roman" pitchFamily="18" charset="0"/>
                <a:cs typeface="Times New Roman" pitchFamily="18" charset="0"/>
              </a:rPr>
              <a:t>III.1.5.7</a:t>
            </a:r>
            <a:r>
              <a:rPr lang="fr-FR" sz="1600" b="1" dirty="0">
                <a:latin typeface="Times New Roman" pitchFamily="18" charset="0"/>
                <a:cs typeface="Times New Roman" pitchFamily="18" charset="0"/>
              </a:rPr>
              <a:t>. I</a:t>
            </a:r>
            <a:r>
              <a:rPr lang="fr-FR" sz="1600" b="1" dirty="0" smtClean="0">
                <a:latin typeface="Times New Roman" pitchFamily="18" charset="0"/>
                <a:cs typeface="Times New Roman" pitchFamily="18" charset="0"/>
              </a:rPr>
              <a:t>nformations </a:t>
            </a:r>
            <a:r>
              <a:rPr lang="fr-FR" sz="1600" b="1" dirty="0">
                <a:latin typeface="Times New Roman" pitchFamily="18" charset="0"/>
                <a:cs typeface="Times New Roman" pitchFamily="18" charset="0"/>
              </a:rPr>
              <a:t>sur le produit et sensibilisation des consommateurs :</a:t>
            </a:r>
          </a:p>
          <a:p>
            <a:pPr marL="285750" indent="-285750">
              <a:lnSpc>
                <a:spcPct val="150000"/>
              </a:lnSpc>
              <a:buFont typeface="Wingdings" pitchFamily="2" charset="2"/>
              <a:buChar char="ü"/>
            </a:pPr>
            <a:r>
              <a:rPr lang="fr-FR" sz="1600" dirty="0" smtClean="0">
                <a:latin typeface="Times New Roman" pitchFamily="18" charset="0"/>
                <a:cs typeface="Times New Roman" pitchFamily="18" charset="0"/>
              </a:rPr>
              <a:t>Identification </a:t>
            </a:r>
            <a:r>
              <a:rPr lang="fr-FR" sz="1600" dirty="0">
                <a:latin typeface="Times New Roman" pitchFamily="18" charset="0"/>
                <a:cs typeface="Times New Roman" pitchFamily="18" charset="0"/>
              </a:rPr>
              <a:t>et traçabilité des </a:t>
            </a:r>
            <a:r>
              <a:rPr lang="fr-FR" sz="1600" dirty="0" smtClean="0">
                <a:latin typeface="Times New Roman" pitchFamily="18" charset="0"/>
                <a:cs typeface="Times New Roman" pitchFamily="18" charset="0"/>
              </a:rPr>
              <a:t>lots. </a:t>
            </a:r>
            <a:endParaRPr lang="fr-FR" sz="1600" dirty="0">
              <a:latin typeface="Times New Roman" pitchFamily="18" charset="0"/>
              <a:cs typeface="Times New Roman" pitchFamily="18" charset="0"/>
            </a:endParaRPr>
          </a:p>
          <a:p>
            <a:pPr marL="285750" indent="-285750">
              <a:lnSpc>
                <a:spcPct val="150000"/>
              </a:lnSpc>
              <a:buFont typeface="Wingdings" pitchFamily="2" charset="2"/>
              <a:buChar char="ü"/>
            </a:pPr>
            <a:r>
              <a:rPr lang="fr-FR" sz="1600" dirty="0" smtClean="0">
                <a:latin typeface="Times New Roman" pitchFamily="18" charset="0"/>
                <a:cs typeface="Times New Roman" pitchFamily="18" charset="0"/>
              </a:rPr>
              <a:t>Étiquetage </a:t>
            </a:r>
            <a:r>
              <a:rPr lang="fr-FR" sz="1600" dirty="0">
                <a:latin typeface="Times New Roman" pitchFamily="18" charset="0"/>
                <a:cs typeface="Times New Roman" pitchFamily="18" charset="0"/>
              </a:rPr>
              <a:t>des </a:t>
            </a:r>
            <a:r>
              <a:rPr lang="fr-FR" sz="1600" dirty="0" smtClean="0">
                <a:latin typeface="Times New Roman" pitchFamily="18" charset="0"/>
                <a:cs typeface="Times New Roman" pitchFamily="18" charset="0"/>
              </a:rPr>
              <a:t>produits. </a:t>
            </a:r>
            <a:endParaRPr lang="fr-FR" sz="1600" dirty="0">
              <a:latin typeface="Times New Roman" pitchFamily="18" charset="0"/>
              <a:cs typeface="Times New Roman" pitchFamily="18" charset="0"/>
            </a:endParaRPr>
          </a:p>
          <a:p>
            <a:pPr marL="285750" indent="-285750">
              <a:lnSpc>
                <a:spcPct val="150000"/>
              </a:lnSpc>
              <a:buFont typeface="Wingdings" pitchFamily="2" charset="2"/>
              <a:buChar char="ü"/>
            </a:pPr>
            <a:r>
              <a:rPr lang="fr-FR" sz="1600" dirty="0" smtClean="0">
                <a:latin typeface="Times New Roman" pitchFamily="18" charset="0"/>
                <a:cs typeface="Times New Roman" pitchFamily="18" charset="0"/>
              </a:rPr>
              <a:t>Éducation </a:t>
            </a:r>
            <a:r>
              <a:rPr lang="fr-FR" sz="1600" dirty="0">
                <a:latin typeface="Times New Roman" pitchFamily="18" charset="0"/>
                <a:cs typeface="Times New Roman" pitchFamily="18" charset="0"/>
              </a:rPr>
              <a:t>des </a:t>
            </a:r>
            <a:r>
              <a:rPr lang="fr-FR" sz="1600" dirty="0" smtClean="0">
                <a:latin typeface="Times New Roman" pitchFamily="18" charset="0"/>
                <a:cs typeface="Times New Roman" pitchFamily="18" charset="0"/>
              </a:rPr>
              <a:t>consommateurs. </a:t>
            </a:r>
            <a:endParaRPr lang="fr-FR" sz="1600" dirty="0">
              <a:latin typeface="Times New Roman" pitchFamily="18" charset="0"/>
              <a:cs typeface="Times New Roman" pitchFamily="18" charset="0"/>
            </a:endParaRPr>
          </a:p>
          <a:p>
            <a:pPr>
              <a:lnSpc>
                <a:spcPct val="150000"/>
              </a:lnSpc>
            </a:pPr>
            <a:endParaRPr lang="fr-FR" sz="1600" b="1" dirty="0">
              <a:latin typeface="Times New Roman" pitchFamily="18" charset="0"/>
              <a:cs typeface="Times New Roman" pitchFamily="18" charset="0"/>
            </a:endParaRPr>
          </a:p>
          <a:p>
            <a:pPr>
              <a:lnSpc>
                <a:spcPct val="150000"/>
              </a:lnSpc>
            </a:pPr>
            <a:r>
              <a:rPr lang="fr-FR" sz="1600" b="1" dirty="0">
                <a:latin typeface="Times New Roman" pitchFamily="18" charset="0"/>
                <a:cs typeface="Times New Roman" pitchFamily="18" charset="0"/>
              </a:rPr>
              <a:t>III.1.5.8. Transport, manipulation, stockage et manutention des</a:t>
            </a:r>
            <a:r>
              <a:rPr lang="fr-FR" sz="1600" dirty="0">
                <a:latin typeface="Times New Roman" pitchFamily="18" charset="0"/>
                <a:cs typeface="Times New Roman" pitchFamily="18" charset="0"/>
              </a:rPr>
              <a:t> </a:t>
            </a:r>
            <a:r>
              <a:rPr lang="fr-FR" sz="1600" b="1" dirty="0">
                <a:latin typeface="Times New Roman" pitchFamily="18" charset="0"/>
                <a:cs typeface="Times New Roman" pitchFamily="18" charset="0"/>
              </a:rPr>
              <a:t>denrées:</a:t>
            </a:r>
          </a:p>
          <a:p>
            <a:pPr marL="285750" indent="-285750">
              <a:lnSpc>
                <a:spcPct val="150000"/>
              </a:lnSpc>
              <a:buFont typeface="Wingdings" pitchFamily="2" charset="2"/>
              <a:buChar char="ü"/>
            </a:pPr>
            <a:r>
              <a:rPr lang="fr-FR" sz="1600" dirty="0">
                <a:latin typeface="Times New Roman" pitchFamily="18" charset="0"/>
                <a:cs typeface="Times New Roman" pitchFamily="18" charset="0"/>
              </a:rPr>
              <a:t>le stockage et la manutention des denrées doivent respecter les conditions d hygiène et de température.</a:t>
            </a:r>
          </a:p>
          <a:p>
            <a:pPr marL="285750" indent="-285750">
              <a:lnSpc>
                <a:spcPct val="150000"/>
              </a:lnSpc>
              <a:buFont typeface="Wingdings" pitchFamily="2" charset="2"/>
              <a:buChar char="ü"/>
            </a:pPr>
            <a:r>
              <a:rPr lang="fr-FR" sz="1600" dirty="0">
                <a:latin typeface="Times New Roman" pitchFamily="18" charset="0"/>
                <a:cs typeface="Times New Roman" pitchFamily="18" charset="0"/>
              </a:rPr>
              <a:t>le transport et la manipulation doivent conserver l aliment contre tout </a:t>
            </a:r>
            <a:r>
              <a:rPr lang="fr-FR" sz="1600" dirty="0" smtClean="0">
                <a:latin typeface="Times New Roman" pitchFamily="18" charset="0"/>
                <a:cs typeface="Times New Roman" pitchFamily="18" charset="0"/>
              </a:rPr>
              <a:t>contaminant.</a:t>
            </a:r>
            <a:endParaRPr lang="fr-FR" sz="1600" dirty="0">
              <a:latin typeface="Times New Roman" pitchFamily="18" charset="0"/>
              <a:cs typeface="Times New Roman" pitchFamily="18" charset="0"/>
            </a:endParaRPr>
          </a:p>
          <a:p>
            <a:endParaRPr lang="fr-FR" dirty="0">
              <a:latin typeface="Times New Roman" pitchFamily="18" charset="0"/>
              <a:cs typeface="Times New Roman" pitchFamily="18" charset="0"/>
            </a:endParaRP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44847" y="3717032"/>
            <a:ext cx="1571569" cy="1496407"/>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2059685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43608" y="764704"/>
            <a:ext cx="7992888" cy="5262979"/>
          </a:xfrm>
          <a:prstGeom prst="rect">
            <a:avLst/>
          </a:prstGeom>
        </p:spPr>
        <p:txBody>
          <a:bodyPr wrap="square">
            <a:spAutoFit/>
          </a:bodyPr>
          <a:lstStyle/>
          <a:p>
            <a:pPr>
              <a:lnSpc>
                <a:spcPct val="150000"/>
              </a:lnSpc>
            </a:pPr>
            <a:r>
              <a:rPr lang="fr-FR" sz="1600" b="1" dirty="0">
                <a:latin typeface="Times New Roman" pitchFamily="18" charset="0"/>
                <a:cs typeface="Times New Roman" pitchFamily="18" charset="0"/>
              </a:rPr>
              <a:t>IV.1</a:t>
            </a:r>
            <a:r>
              <a:rPr lang="fr-FR" sz="1600" b="1" dirty="0" smtClean="0">
                <a:latin typeface="Times New Roman" pitchFamily="18" charset="0"/>
                <a:cs typeface="Times New Roman" pitchFamily="18" charset="0"/>
              </a:rPr>
              <a:t>. Historique </a:t>
            </a:r>
            <a:r>
              <a:rPr lang="fr-FR" sz="1600" b="1" dirty="0">
                <a:latin typeface="Times New Roman" pitchFamily="18" charset="0"/>
                <a:cs typeface="Times New Roman" pitchFamily="18" charset="0"/>
              </a:rPr>
              <a:t>du système HACCP </a:t>
            </a:r>
            <a:r>
              <a:rPr lang="fr-FR" sz="1600" b="1" dirty="0" smtClean="0">
                <a:latin typeface="Times New Roman" pitchFamily="18" charset="0"/>
                <a:cs typeface="Times New Roman" pitchFamily="18" charset="0"/>
              </a:rPr>
              <a:t>: </a:t>
            </a:r>
          </a:p>
          <a:p>
            <a:pPr>
              <a:lnSpc>
                <a:spcPct val="150000"/>
              </a:lnSpc>
            </a:pPr>
            <a:r>
              <a:rPr lang="fr-FR" sz="1600" dirty="0" smtClean="0">
                <a:latin typeface="Times New Roman" pitchFamily="18" charset="0"/>
                <a:cs typeface="Times New Roman" pitchFamily="18" charset="0"/>
              </a:rPr>
              <a:t>La première étape par docteur DEMING dans les année 50 la deuxième pendant les année 60 par la société Pillsbury; pour la production d'aliments sains  pour les Astronautes de la NASA.</a:t>
            </a:r>
          </a:p>
          <a:p>
            <a:pPr>
              <a:lnSpc>
                <a:spcPct val="150000"/>
              </a:lnSpc>
            </a:pPr>
            <a:endParaRPr lang="fr-FR" sz="1600" dirty="0">
              <a:latin typeface="Times New Roman" pitchFamily="18" charset="0"/>
              <a:cs typeface="Times New Roman" pitchFamily="18" charset="0"/>
            </a:endParaRPr>
          </a:p>
          <a:p>
            <a:pPr>
              <a:lnSpc>
                <a:spcPct val="150000"/>
              </a:lnSpc>
            </a:pPr>
            <a:r>
              <a:rPr lang="fr-FR" sz="1600" b="1" dirty="0">
                <a:latin typeface="Times New Roman" pitchFamily="18" charset="0"/>
                <a:cs typeface="Times New Roman" pitchFamily="18" charset="0"/>
              </a:rPr>
              <a:t>IV.2. Définition du système HACCP </a:t>
            </a:r>
            <a:r>
              <a:rPr lang="fr-FR" sz="1600" dirty="0">
                <a:latin typeface="Times New Roman" pitchFamily="18" charset="0"/>
                <a:cs typeface="Times New Roman" pitchFamily="18" charset="0"/>
              </a:rPr>
              <a:t>: </a:t>
            </a:r>
            <a:endParaRPr lang="fr-FR" sz="1600" dirty="0" smtClean="0">
              <a:latin typeface="Times New Roman" pitchFamily="18" charset="0"/>
              <a:cs typeface="Times New Roman" pitchFamily="18" charset="0"/>
            </a:endParaRPr>
          </a:p>
          <a:p>
            <a:pPr>
              <a:lnSpc>
                <a:spcPct val="150000"/>
              </a:lnSpc>
            </a:pPr>
            <a:r>
              <a:rPr lang="fr-FR" sz="1600" dirty="0" smtClean="0">
                <a:latin typeface="Times New Roman" pitchFamily="18" charset="0"/>
                <a:cs typeface="Times New Roman" pitchFamily="18" charset="0"/>
              </a:rPr>
              <a:t>Le </a:t>
            </a:r>
            <a:r>
              <a:rPr lang="fr-FR" sz="1600" dirty="0">
                <a:latin typeface="Times New Roman" pitchFamily="18" charset="0"/>
                <a:cs typeface="Times New Roman" pitchFamily="18" charset="0"/>
              </a:rPr>
              <a:t>système HACCP (Hazard Analysis Critical Control Point) est un système qui permet d’identifier le ou les dangers spécifiques, de les évaluer et d’établir les mesures préventives pour les maîtriser. </a:t>
            </a:r>
            <a:r>
              <a:rPr lang="fr-FR" sz="1600" dirty="0" smtClean="0">
                <a:latin typeface="Times New Roman" pitchFamily="18" charset="0"/>
                <a:cs typeface="Times New Roman" pitchFamily="18" charset="0"/>
              </a:rPr>
              <a:t>système </a:t>
            </a:r>
            <a:r>
              <a:rPr lang="fr-FR" sz="1600" dirty="0">
                <a:latin typeface="Times New Roman" pitchFamily="18" charset="0"/>
                <a:cs typeface="Times New Roman" pitchFamily="18" charset="0"/>
              </a:rPr>
              <a:t>d’analyse des dangers – points critiques pour leur </a:t>
            </a:r>
            <a:r>
              <a:rPr lang="fr-FR" sz="1600" dirty="0" smtClean="0">
                <a:latin typeface="Times New Roman" pitchFamily="18" charset="0"/>
                <a:cs typeface="Times New Roman" pitchFamily="18" charset="0"/>
              </a:rPr>
              <a:t>maîtrise.</a:t>
            </a:r>
          </a:p>
          <a:p>
            <a:pPr>
              <a:lnSpc>
                <a:spcPct val="150000"/>
              </a:lnSpc>
            </a:pPr>
            <a:endParaRPr lang="fr-FR" sz="1600" dirty="0">
              <a:latin typeface="Times New Roman" pitchFamily="18" charset="0"/>
              <a:cs typeface="Times New Roman" pitchFamily="18" charset="0"/>
            </a:endParaRPr>
          </a:p>
          <a:p>
            <a:pPr>
              <a:lnSpc>
                <a:spcPct val="150000"/>
              </a:lnSpc>
            </a:pPr>
            <a:r>
              <a:rPr lang="fr-FR" sz="1600" b="1" dirty="0" smtClean="0">
                <a:latin typeface="Times New Roman" pitchFamily="18" charset="0"/>
                <a:cs typeface="Times New Roman" pitchFamily="18" charset="0"/>
              </a:rPr>
              <a:t>IV.3. Avantages </a:t>
            </a:r>
            <a:r>
              <a:rPr lang="fr-FR" sz="1600" b="1" dirty="0">
                <a:latin typeface="Times New Roman" pitchFamily="18" charset="0"/>
                <a:cs typeface="Times New Roman" pitchFamily="18" charset="0"/>
              </a:rPr>
              <a:t>du système HACCP :</a:t>
            </a:r>
          </a:p>
          <a:p>
            <a:pPr>
              <a:lnSpc>
                <a:spcPct val="150000"/>
              </a:lnSpc>
            </a:pPr>
            <a:r>
              <a:rPr lang="fr-FR" sz="1600" dirty="0" smtClean="0">
                <a:latin typeface="Times New Roman" pitchFamily="18" charset="0"/>
                <a:cs typeface="Times New Roman" pitchFamily="18" charset="0"/>
              </a:rPr>
              <a:t>-assure </a:t>
            </a:r>
            <a:r>
              <a:rPr lang="fr-FR" sz="1600" dirty="0">
                <a:latin typeface="Times New Roman" pitchFamily="18" charset="0"/>
                <a:cs typeface="Times New Roman" pitchFamily="18" charset="0"/>
              </a:rPr>
              <a:t>la sécurité sanitaire des aliments ; par la maîtrise de points critiques et l’identification des dangers ; réduit les couts des inspections et des tests sur les produits finis.</a:t>
            </a:r>
          </a:p>
          <a:p>
            <a:pPr>
              <a:lnSpc>
                <a:spcPct val="150000"/>
              </a:lnSpc>
            </a:pPr>
            <a:r>
              <a:rPr lang="fr-FR" sz="1600" dirty="0" smtClean="0">
                <a:latin typeface="Times New Roman" pitchFamily="18" charset="0"/>
                <a:cs typeface="Times New Roman" pitchFamily="18" charset="0"/>
              </a:rPr>
              <a:t>-permet </a:t>
            </a:r>
            <a:r>
              <a:rPr lang="fr-FR" sz="1600" dirty="0">
                <a:latin typeface="Times New Roman" pitchFamily="18" charset="0"/>
                <a:cs typeface="Times New Roman" pitchFamily="18" charset="0"/>
              </a:rPr>
              <a:t>de faciliter le contrôle</a:t>
            </a:r>
            <a:r>
              <a:rPr lang="fr-FR" sz="1600" dirty="0" smtClean="0">
                <a:latin typeface="Times New Roman" pitchFamily="18" charset="0"/>
                <a:cs typeface="Times New Roman" pitchFamily="18" charset="0"/>
              </a:rPr>
              <a:t>. intervient </a:t>
            </a:r>
            <a:r>
              <a:rPr lang="fr-FR" sz="1600" dirty="0">
                <a:latin typeface="Times New Roman" pitchFamily="18" charset="0"/>
                <a:cs typeface="Times New Roman" pitchFamily="18" charset="0"/>
              </a:rPr>
              <a:t>dans l’évolution du commerce international par l’amélioration de la confiance des </a:t>
            </a:r>
            <a:r>
              <a:rPr lang="fr-FR" sz="1600" dirty="0" smtClean="0">
                <a:latin typeface="Times New Roman" pitchFamily="18" charset="0"/>
                <a:cs typeface="Times New Roman" pitchFamily="18" charset="0"/>
              </a:rPr>
              <a:t>consommateurs</a:t>
            </a:r>
            <a:endParaRPr lang="fr-FR" sz="1600" dirty="0">
              <a:latin typeface="Times New Roman" pitchFamily="18" charset="0"/>
              <a:cs typeface="Times New Roman" pitchFamily="18" charset="0"/>
            </a:endParaRPr>
          </a:p>
        </p:txBody>
      </p:sp>
    </p:spTree>
    <p:extLst>
      <p:ext uri="{BB962C8B-B14F-4D97-AF65-F5344CB8AC3E}">
        <p14:creationId xmlns:p14="http://schemas.microsoft.com/office/powerpoint/2010/main" val="16334216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43608" y="908720"/>
            <a:ext cx="7272808" cy="4154984"/>
          </a:xfrm>
          <a:prstGeom prst="rect">
            <a:avLst/>
          </a:prstGeom>
        </p:spPr>
        <p:txBody>
          <a:bodyPr wrap="square">
            <a:spAutoFit/>
          </a:bodyPr>
          <a:lstStyle/>
          <a:p>
            <a:pPr>
              <a:lnSpc>
                <a:spcPct val="150000"/>
              </a:lnSpc>
            </a:pPr>
            <a:r>
              <a:rPr lang="fr-FR" sz="1600" b="1" dirty="0">
                <a:latin typeface="Times New Roman" pitchFamily="18" charset="0"/>
                <a:cs typeface="Times New Roman" pitchFamily="18" charset="0"/>
              </a:rPr>
              <a:t>IV.4. Les principes du système HACCP :</a:t>
            </a:r>
          </a:p>
          <a:p>
            <a:pPr>
              <a:lnSpc>
                <a:spcPct val="150000"/>
              </a:lnSpc>
            </a:pPr>
            <a:r>
              <a:rPr lang="fr-FR" sz="1600" dirty="0">
                <a:latin typeface="Times New Roman" pitchFamily="18" charset="0"/>
                <a:cs typeface="Times New Roman" pitchFamily="18" charset="0"/>
              </a:rPr>
              <a:t>Le système (HACCP) est basé sur sept (7) principes démontrés dans le diagramme suivant:</a:t>
            </a:r>
          </a:p>
          <a:p>
            <a:pPr>
              <a:lnSpc>
                <a:spcPct val="150000"/>
              </a:lnSpc>
            </a:pPr>
            <a:r>
              <a:rPr lang="fr-FR" sz="1600" dirty="0">
                <a:latin typeface="Times New Roman" pitchFamily="18" charset="0"/>
                <a:cs typeface="Times New Roman" pitchFamily="18" charset="0"/>
              </a:rPr>
              <a:t>- Principe 1 : faire L’analyse des dangers.</a:t>
            </a:r>
          </a:p>
          <a:p>
            <a:pPr>
              <a:lnSpc>
                <a:spcPct val="150000"/>
              </a:lnSpc>
            </a:pPr>
            <a:r>
              <a:rPr lang="fr-FR" sz="1600" dirty="0">
                <a:latin typeface="Times New Roman" pitchFamily="18" charset="0"/>
                <a:cs typeface="Times New Roman" pitchFamily="18" charset="0"/>
              </a:rPr>
              <a:t>- Principe 2 : déterminer les points critiques pour leur maîtrise (CCP).</a:t>
            </a:r>
          </a:p>
          <a:p>
            <a:pPr>
              <a:lnSpc>
                <a:spcPct val="150000"/>
              </a:lnSpc>
            </a:pPr>
            <a:r>
              <a:rPr lang="fr-FR" sz="1600" dirty="0">
                <a:latin typeface="Times New Roman" pitchFamily="18" charset="0"/>
                <a:cs typeface="Times New Roman" pitchFamily="18" charset="0"/>
              </a:rPr>
              <a:t>- Principe 3: fixer la ou les seuil(s) critiques(s</a:t>
            </a:r>
            <a:r>
              <a:rPr lang="fr-FR" sz="1600" dirty="0" smtClean="0">
                <a:latin typeface="Times New Roman" pitchFamily="18" charset="0"/>
                <a:cs typeface="Times New Roman" pitchFamily="18" charset="0"/>
              </a:rPr>
              <a:t>).</a:t>
            </a:r>
            <a:endParaRPr lang="fr-FR" sz="1600" dirty="0">
              <a:latin typeface="Times New Roman" pitchFamily="18" charset="0"/>
              <a:cs typeface="Times New Roman" pitchFamily="18" charset="0"/>
            </a:endParaRPr>
          </a:p>
          <a:p>
            <a:pPr>
              <a:lnSpc>
                <a:spcPct val="150000"/>
              </a:lnSpc>
            </a:pPr>
            <a:r>
              <a:rPr lang="fr-FR" sz="1600" dirty="0">
                <a:latin typeface="Times New Roman" pitchFamily="18" charset="0"/>
                <a:cs typeface="Times New Roman" pitchFamily="18" charset="0"/>
              </a:rPr>
              <a:t>- Principe 4: appliquer un système de surveillance permettant de maîtriser les CCP.</a:t>
            </a:r>
          </a:p>
          <a:p>
            <a:pPr>
              <a:lnSpc>
                <a:spcPct val="150000"/>
              </a:lnSpc>
            </a:pPr>
            <a:r>
              <a:rPr lang="fr-FR" sz="1600" dirty="0" smtClean="0">
                <a:latin typeface="Times New Roman" pitchFamily="18" charset="0"/>
                <a:cs typeface="Times New Roman" pitchFamily="18" charset="0"/>
              </a:rPr>
              <a:t>- Principe </a:t>
            </a:r>
            <a:r>
              <a:rPr lang="fr-FR" sz="1600" dirty="0">
                <a:latin typeface="Times New Roman" pitchFamily="18" charset="0"/>
                <a:cs typeface="Times New Roman" pitchFamily="18" charset="0"/>
              </a:rPr>
              <a:t>5: déterminer les mesures </a:t>
            </a:r>
            <a:r>
              <a:rPr lang="fr-FR" sz="1600" dirty="0" smtClean="0">
                <a:latin typeface="Times New Roman" pitchFamily="18" charset="0"/>
                <a:cs typeface="Times New Roman" pitchFamily="18" charset="0"/>
              </a:rPr>
              <a:t>correctives.</a:t>
            </a:r>
            <a:endParaRPr lang="fr-FR" sz="1600" dirty="0">
              <a:latin typeface="Times New Roman" pitchFamily="18" charset="0"/>
              <a:cs typeface="Times New Roman" pitchFamily="18" charset="0"/>
            </a:endParaRPr>
          </a:p>
          <a:p>
            <a:pPr>
              <a:lnSpc>
                <a:spcPct val="150000"/>
              </a:lnSpc>
            </a:pPr>
            <a:r>
              <a:rPr lang="fr-FR" sz="1600" dirty="0" smtClean="0">
                <a:latin typeface="Times New Roman" pitchFamily="18" charset="0"/>
                <a:cs typeface="Times New Roman" pitchFamily="18" charset="0"/>
              </a:rPr>
              <a:t>- Principe </a:t>
            </a:r>
            <a:r>
              <a:rPr lang="fr-FR" sz="1600" dirty="0">
                <a:latin typeface="Times New Roman" pitchFamily="18" charset="0"/>
                <a:cs typeface="Times New Roman" pitchFamily="18" charset="0"/>
              </a:rPr>
              <a:t>6: la mise en place des procédures de </a:t>
            </a:r>
            <a:r>
              <a:rPr lang="fr-FR" sz="1600" dirty="0" smtClean="0">
                <a:latin typeface="Times New Roman" pitchFamily="18" charset="0"/>
                <a:cs typeface="Times New Roman" pitchFamily="18" charset="0"/>
              </a:rPr>
              <a:t>vérification.</a:t>
            </a:r>
            <a:endParaRPr lang="fr-FR" sz="1600" dirty="0">
              <a:latin typeface="Times New Roman" pitchFamily="18" charset="0"/>
              <a:cs typeface="Times New Roman" pitchFamily="18" charset="0"/>
            </a:endParaRPr>
          </a:p>
          <a:p>
            <a:pPr>
              <a:lnSpc>
                <a:spcPct val="150000"/>
              </a:lnSpc>
            </a:pPr>
            <a:r>
              <a:rPr lang="fr-FR" sz="1600" dirty="0">
                <a:latin typeface="Times New Roman" pitchFamily="18" charset="0"/>
                <a:cs typeface="Times New Roman" pitchFamily="18" charset="0"/>
              </a:rPr>
              <a:t>- Principe 7: l’enregistrement des </a:t>
            </a:r>
            <a:r>
              <a:rPr lang="fr-FR" sz="1600" dirty="0" smtClean="0">
                <a:latin typeface="Times New Roman" pitchFamily="18" charset="0"/>
                <a:cs typeface="Times New Roman" pitchFamily="18" charset="0"/>
              </a:rPr>
              <a:t>données.</a:t>
            </a:r>
            <a:endParaRPr lang="fr-FR" sz="1600" dirty="0">
              <a:latin typeface="Times New Roman" pitchFamily="18" charset="0"/>
              <a:cs typeface="Times New Roman" pitchFamily="18" charset="0"/>
            </a:endParaRPr>
          </a:p>
          <a:p>
            <a:pPr>
              <a:lnSpc>
                <a:spcPct val="150000"/>
              </a:lnSpc>
            </a:pPr>
            <a:endParaRPr lang="fr-FR" sz="1600" dirty="0">
              <a:latin typeface="Times New Roman" pitchFamily="18" charset="0"/>
              <a:cs typeface="Times New Roman" pitchFamily="18" charset="0"/>
            </a:endParaRPr>
          </a:p>
        </p:txBody>
      </p:sp>
    </p:spTree>
    <p:extLst>
      <p:ext uri="{BB962C8B-B14F-4D97-AF65-F5344CB8AC3E}">
        <p14:creationId xmlns:p14="http://schemas.microsoft.com/office/powerpoint/2010/main" val="21458110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p:nvPr/>
        </p:nvPicPr>
        <p:blipFill>
          <a:blip r:embed="rId2">
            <a:extLst>
              <a:ext uri="{28A0092B-C50C-407E-A947-70E740481C1C}">
                <a14:useLocalDpi xmlns:a14="http://schemas.microsoft.com/office/drawing/2010/main" val="0"/>
              </a:ext>
            </a:extLst>
          </a:blip>
          <a:srcRect/>
          <a:stretch>
            <a:fillRect/>
          </a:stretch>
        </p:blipFill>
        <p:spPr bwMode="auto">
          <a:xfrm>
            <a:off x="5292080" y="476672"/>
            <a:ext cx="3620239" cy="56560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Rectangle 1"/>
          <p:cNvSpPr/>
          <p:nvPr/>
        </p:nvSpPr>
        <p:spPr>
          <a:xfrm>
            <a:off x="993232" y="2084037"/>
            <a:ext cx="4442864" cy="1754326"/>
          </a:xfrm>
          <a:prstGeom prst="rect">
            <a:avLst/>
          </a:prstGeom>
        </p:spPr>
        <p:txBody>
          <a:bodyPr wrap="square">
            <a:spAutoFit/>
          </a:bodyPr>
          <a:lstStyle/>
          <a:p>
            <a:pPr>
              <a:lnSpc>
                <a:spcPct val="150000"/>
              </a:lnSpc>
            </a:pPr>
            <a:r>
              <a:rPr lang="fr-FR" sz="1600" b="1" dirty="0">
                <a:latin typeface="Times New Roman" pitchFamily="18" charset="0"/>
                <a:cs typeface="Times New Roman" pitchFamily="18" charset="0"/>
              </a:rPr>
              <a:t>IV.5. Les étapes d’application du HACCP :</a:t>
            </a:r>
          </a:p>
          <a:p>
            <a:pPr>
              <a:lnSpc>
                <a:spcPct val="150000"/>
              </a:lnSpc>
            </a:pPr>
            <a:r>
              <a:rPr lang="fr-FR" dirty="0">
                <a:latin typeface="Times New Roman" pitchFamily="18" charset="0"/>
                <a:cs typeface="Times New Roman" pitchFamily="18" charset="0"/>
              </a:rPr>
              <a:t>principes généraux du système HACCP, peuvent être mis en application en suivant le plan ci dessous qui engendre 12 étapes :</a:t>
            </a:r>
          </a:p>
        </p:txBody>
      </p:sp>
      <p:sp>
        <p:nvSpPr>
          <p:cNvPr id="3" name="Rectangle 2"/>
          <p:cNvSpPr/>
          <p:nvPr/>
        </p:nvSpPr>
        <p:spPr>
          <a:xfrm>
            <a:off x="5300987" y="6304002"/>
            <a:ext cx="3807517" cy="369332"/>
          </a:xfrm>
          <a:prstGeom prst="rect">
            <a:avLst/>
          </a:prstGeom>
        </p:spPr>
        <p:txBody>
          <a:bodyPr wrap="none">
            <a:spAutoFit/>
          </a:bodyPr>
          <a:lstStyle/>
          <a:p>
            <a:r>
              <a:rPr lang="fr-FR" b="1" dirty="0">
                <a:latin typeface="Times New Roman" pitchFamily="18" charset="0"/>
                <a:cs typeface="Times New Roman" pitchFamily="18" charset="0"/>
              </a:rPr>
              <a:t>Les étapes d’application du HACCP </a:t>
            </a:r>
            <a:endParaRPr lang="fr-FR" dirty="0"/>
          </a:p>
        </p:txBody>
      </p:sp>
    </p:spTree>
    <p:extLst>
      <p:ext uri="{BB962C8B-B14F-4D97-AF65-F5344CB8AC3E}">
        <p14:creationId xmlns:p14="http://schemas.microsoft.com/office/powerpoint/2010/main" val="11496868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71600" y="573643"/>
            <a:ext cx="8064896" cy="5447645"/>
          </a:xfrm>
          <a:prstGeom prst="rect">
            <a:avLst/>
          </a:prstGeom>
        </p:spPr>
        <p:txBody>
          <a:bodyPr wrap="square">
            <a:spAutoFit/>
          </a:bodyPr>
          <a:lstStyle/>
          <a:p>
            <a:pPr lvl="0"/>
            <a:r>
              <a:rPr lang="fr-FR" b="1" dirty="0" smtClean="0">
                <a:solidFill>
                  <a:prstClr val="black"/>
                </a:solidFill>
                <a:latin typeface="Times New Roman" pitchFamily="18" charset="0"/>
                <a:cs typeface="Times New Roman" pitchFamily="18" charset="0"/>
              </a:rPr>
              <a:t>    Chapitre </a:t>
            </a:r>
            <a:r>
              <a:rPr lang="fr-FR" b="1" dirty="0">
                <a:solidFill>
                  <a:prstClr val="black"/>
                </a:solidFill>
                <a:latin typeface="Times New Roman" pitchFamily="18" charset="0"/>
                <a:cs typeface="Times New Roman" pitchFamily="18" charset="0"/>
              </a:rPr>
              <a:t>IV : Evaluation des BPH et </a:t>
            </a:r>
            <a:r>
              <a:rPr lang="fr-FR" b="1" dirty="0" smtClean="0">
                <a:solidFill>
                  <a:prstClr val="black"/>
                </a:solidFill>
                <a:latin typeface="Times New Roman" pitchFamily="18" charset="0"/>
                <a:cs typeface="Times New Roman" pitchFamily="18" charset="0"/>
              </a:rPr>
              <a:t>BPF:</a:t>
            </a:r>
          </a:p>
          <a:p>
            <a:pPr lvl="0"/>
            <a:endParaRPr lang="fr-FR" b="1" dirty="0">
              <a:solidFill>
                <a:prstClr val="black"/>
              </a:solidFill>
              <a:latin typeface="Times New Roman" pitchFamily="18" charset="0"/>
              <a:cs typeface="Times New Roman" pitchFamily="18" charset="0"/>
            </a:endParaRPr>
          </a:p>
          <a:p>
            <a:pPr marL="228600">
              <a:lnSpc>
                <a:spcPct val="150000"/>
              </a:lnSpc>
              <a:spcAft>
                <a:spcPts val="0"/>
              </a:spcAft>
            </a:pPr>
            <a:r>
              <a:rPr lang="fr-FR" sz="1600" b="1" dirty="0" smtClean="0">
                <a:solidFill>
                  <a:srgbClr val="000000"/>
                </a:solidFill>
                <a:latin typeface="Times New Roman" pitchFamily="18" charset="0"/>
                <a:ea typeface="Calibri"/>
                <a:cs typeface="Times New Roman" pitchFamily="18" charset="0"/>
              </a:rPr>
              <a:t>V.1.Objectif :</a:t>
            </a:r>
            <a:endParaRPr lang="fr-FR" sz="1600" b="1" dirty="0">
              <a:solidFill>
                <a:srgbClr val="000000"/>
              </a:solidFill>
              <a:latin typeface="Times New Roman" pitchFamily="18" charset="0"/>
              <a:ea typeface="Calibri"/>
              <a:cs typeface="Times New Roman" pitchFamily="18" charset="0"/>
            </a:endParaRPr>
          </a:p>
          <a:p>
            <a:pPr marL="228600">
              <a:lnSpc>
                <a:spcPct val="150000"/>
              </a:lnSpc>
              <a:spcAft>
                <a:spcPts val="0"/>
              </a:spcAft>
            </a:pPr>
            <a:r>
              <a:rPr lang="fr-FR" sz="1600" dirty="0">
                <a:solidFill>
                  <a:srgbClr val="000000"/>
                </a:solidFill>
                <a:latin typeface="Times New Roman" pitchFamily="18" charset="0"/>
                <a:ea typeface="Calibri"/>
                <a:cs typeface="Times New Roman" pitchFamily="18" charset="0"/>
              </a:rPr>
              <a:t>L Objective de notre étude c’est l’évaluation  des programmes préalables en vue de la mise en place de système HACCP au niveau de l’abattoir khider –</a:t>
            </a:r>
            <a:r>
              <a:rPr lang="fr-FR" sz="1600" dirty="0" err="1">
                <a:solidFill>
                  <a:srgbClr val="000000"/>
                </a:solidFill>
                <a:latin typeface="Times New Roman" pitchFamily="18" charset="0"/>
                <a:ea typeface="Calibri"/>
                <a:cs typeface="Times New Roman" pitchFamily="18" charset="0"/>
              </a:rPr>
              <a:t>Aïn</a:t>
            </a:r>
            <a:r>
              <a:rPr lang="fr-FR" sz="1600" dirty="0">
                <a:solidFill>
                  <a:srgbClr val="000000"/>
                </a:solidFill>
                <a:latin typeface="Times New Roman" pitchFamily="18" charset="0"/>
                <a:ea typeface="Calibri"/>
                <a:cs typeface="Times New Roman" pitchFamily="18" charset="0"/>
              </a:rPr>
              <a:t> </a:t>
            </a:r>
            <a:r>
              <a:rPr lang="fr-FR" sz="1600" dirty="0" smtClean="0">
                <a:solidFill>
                  <a:srgbClr val="000000"/>
                </a:solidFill>
                <a:latin typeface="Times New Roman" pitchFamily="18" charset="0"/>
                <a:ea typeface="Calibri"/>
                <a:cs typeface="Times New Roman" pitchFamily="18" charset="0"/>
              </a:rPr>
              <a:t>Oussera.</a:t>
            </a:r>
            <a:endParaRPr lang="fr-FR" sz="1600" dirty="0">
              <a:solidFill>
                <a:srgbClr val="000000"/>
              </a:solidFill>
              <a:latin typeface="Times New Roman" pitchFamily="18" charset="0"/>
              <a:ea typeface="Calibri"/>
              <a:cs typeface="Times New Roman" pitchFamily="18" charset="0"/>
            </a:endParaRPr>
          </a:p>
          <a:p>
            <a:pPr marL="228600">
              <a:lnSpc>
                <a:spcPct val="150000"/>
              </a:lnSpc>
              <a:spcAft>
                <a:spcPts val="0"/>
              </a:spcAft>
            </a:pPr>
            <a:r>
              <a:rPr lang="fr-FR" sz="1600" b="1" dirty="0" smtClean="0">
                <a:solidFill>
                  <a:srgbClr val="000000"/>
                </a:solidFill>
                <a:latin typeface="Times New Roman" pitchFamily="18" charset="0"/>
                <a:ea typeface="Calibri"/>
                <a:cs typeface="Times New Roman" pitchFamily="18" charset="0"/>
              </a:rPr>
              <a:t>IV.2</a:t>
            </a:r>
            <a:r>
              <a:rPr lang="fr-FR" sz="1600" b="1" dirty="0">
                <a:solidFill>
                  <a:srgbClr val="000000"/>
                </a:solidFill>
                <a:latin typeface="Times New Roman" pitchFamily="18" charset="0"/>
                <a:ea typeface="Calibri"/>
                <a:cs typeface="Times New Roman" pitchFamily="18" charset="0"/>
              </a:rPr>
              <a:t>. Matériel et méthode :</a:t>
            </a:r>
          </a:p>
          <a:p>
            <a:pPr marL="228600">
              <a:lnSpc>
                <a:spcPct val="150000"/>
              </a:lnSpc>
              <a:spcAft>
                <a:spcPts val="0"/>
              </a:spcAft>
            </a:pPr>
            <a:r>
              <a:rPr lang="fr-FR" sz="1600" b="1" dirty="0">
                <a:solidFill>
                  <a:srgbClr val="000000"/>
                </a:solidFill>
                <a:latin typeface="Times New Roman" pitchFamily="18" charset="0"/>
                <a:ea typeface="Calibri"/>
                <a:cs typeface="Times New Roman" pitchFamily="18" charset="0"/>
              </a:rPr>
              <a:t>IV.2.1. </a:t>
            </a:r>
            <a:r>
              <a:rPr lang="fr-FR" sz="1600" b="1" dirty="0" smtClean="0">
                <a:solidFill>
                  <a:srgbClr val="000000"/>
                </a:solidFill>
                <a:latin typeface="Times New Roman" pitchFamily="18" charset="0"/>
                <a:ea typeface="Calibri"/>
                <a:cs typeface="Times New Roman" pitchFamily="18" charset="0"/>
              </a:rPr>
              <a:t>Méthode : </a:t>
            </a:r>
            <a:r>
              <a:rPr lang="fr-FR" sz="1600" dirty="0" smtClean="0">
                <a:solidFill>
                  <a:srgbClr val="000000"/>
                </a:solidFill>
                <a:latin typeface="Times New Roman" pitchFamily="18" charset="0"/>
                <a:ea typeface="Calibri"/>
                <a:cs typeface="Times New Roman" pitchFamily="18" charset="0"/>
              </a:rPr>
              <a:t>audit</a:t>
            </a:r>
            <a:endParaRPr lang="fr-FR" sz="1600" dirty="0">
              <a:solidFill>
                <a:srgbClr val="000000"/>
              </a:solidFill>
              <a:latin typeface="Times New Roman" pitchFamily="18" charset="0"/>
              <a:ea typeface="Calibri"/>
              <a:cs typeface="Times New Roman" pitchFamily="18" charset="0"/>
            </a:endParaRPr>
          </a:p>
          <a:p>
            <a:pPr marL="228600">
              <a:lnSpc>
                <a:spcPct val="150000"/>
              </a:lnSpc>
              <a:spcAft>
                <a:spcPts val="0"/>
              </a:spcAft>
            </a:pPr>
            <a:r>
              <a:rPr lang="fr-FR" sz="1600" b="1" dirty="0" smtClean="0">
                <a:solidFill>
                  <a:srgbClr val="000000"/>
                </a:solidFill>
                <a:latin typeface="Times New Roman" pitchFamily="18" charset="0"/>
                <a:ea typeface="Calibri"/>
                <a:cs typeface="Times New Roman" pitchFamily="18" charset="0"/>
              </a:rPr>
              <a:t>IV.2.2. </a:t>
            </a:r>
            <a:r>
              <a:rPr lang="fr-FR" sz="1600" b="1" dirty="0">
                <a:solidFill>
                  <a:srgbClr val="000000"/>
                </a:solidFill>
                <a:latin typeface="Times New Roman" pitchFamily="18" charset="0"/>
                <a:ea typeface="Calibri"/>
                <a:cs typeface="Times New Roman" pitchFamily="18" charset="0"/>
              </a:rPr>
              <a:t>Matériel </a:t>
            </a:r>
            <a:r>
              <a:rPr lang="fr-FR" sz="1600" dirty="0">
                <a:solidFill>
                  <a:srgbClr val="000000"/>
                </a:solidFill>
                <a:latin typeface="Times New Roman" pitchFamily="18" charset="0"/>
                <a:ea typeface="Calibri"/>
                <a:cs typeface="Times New Roman" pitchFamily="18" charset="0"/>
              </a:rPr>
              <a:t>: </a:t>
            </a:r>
            <a:r>
              <a:rPr lang="fr-FR" sz="1600" dirty="0" smtClean="0">
                <a:solidFill>
                  <a:srgbClr val="000000"/>
                </a:solidFill>
                <a:latin typeface="Times New Roman" pitchFamily="18" charset="0"/>
                <a:ea typeface="Calibri"/>
                <a:cs typeface="Times New Roman" pitchFamily="18" charset="0"/>
              </a:rPr>
              <a:t>Windows 7</a:t>
            </a:r>
          </a:p>
          <a:p>
            <a:pPr marL="228600">
              <a:lnSpc>
                <a:spcPct val="150000"/>
              </a:lnSpc>
              <a:spcAft>
                <a:spcPts val="0"/>
              </a:spcAft>
            </a:pPr>
            <a:r>
              <a:rPr lang="fr-FR" sz="1600" b="1" dirty="0" smtClean="0">
                <a:solidFill>
                  <a:srgbClr val="000000"/>
                </a:solidFill>
                <a:latin typeface="Times New Roman" pitchFamily="18" charset="0"/>
                <a:ea typeface="Calibri"/>
                <a:cs typeface="Times New Roman" pitchFamily="18" charset="0"/>
              </a:rPr>
              <a:t>V.2.3. Présentation </a:t>
            </a:r>
            <a:r>
              <a:rPr lang="fr-FR" sz="1600" b="1" dirty="0">
                <a:solidFill>
                  <a:srgbClr val="000000"/>
                </a:solidFill>
                <a:latin typeface="Times New Roman" pitchFamily="18" charset="0"/>
                <a:ea typeface="Calibri"/>
                <a:cs typeface="Times New Roman" pitchFamily="18" charset="0"/>
              </a:rPr>
              <a:t>de l’abattoir :</a:t>
            </a:r>
          </a:p>
          <a:p>
            <a:pPr marL="228600">
              <a:lnSpc>
                <a:spcPct val="150000"/>
              </a:lnSpc>
              <a:spcAft>
                <a:spcPts val="0"/>
              </a:spcAft>
            </a:pPr>
            <a:r>
              <a:rPr lang="fr-FR" sz="1600" dirty="0">
                <a:solidFill>
                  <a:srgbClr val="000000"/>
                </a:solidFill>
                <a:latin typeface="Times New Roman" pitchFamily="18" charset="0"/>
                <a:ea typeface="Calibri"/>
                <a:cs typeface="Times New Roman" pitchFamily="18" charset="0"/>
              </a:rPr>
              <a:t>L’</a:t>
            </a:r>
            <a:r>
              <a:rPr lang="fr-FR" sz="1600" dirty="0" err="1">
                <a:solidFill>
                  <a:srgbClr val="000000"/>
                </a:solidFill>
                <a:latin typeface="Times New Roman" pitchFamily="18" charset="0"/>
                <a:ea typeface="Calibri"/>
                <a:cs typeface="Times New Roman" pitchFamily="18" charset="0"/>
              </a:rPr>
              <a:t>Eurl</a:t>
            </a:r>
            <a:r>
              <a:rPr lang="fr-FR" sz="1600" dirty="0">
                <a:solidFill>
                  <a:srgbClr val="000000"/>
                </a:solidFill>
                <a:latin typeface="Times New Roman" pitchFamily="18" charset="0"/>
                <a:ea typeface="Calibri"/>
                <a:cs typeface="Times New Roman" pitchFamily="18" charset="0"/>
              </a:rPr>
              <a:t> KHIDER Abdelkader est un complexe d’abattage industriel de technologie moderne privé, implanté au niveau de la commune d’</a:t>
            </a:r>
            <a:r>
              <a:rPr lang="fr-FR" sz="1600" dirty="0" err="1">
                <a:solidFill>
                  <a:srgbClr val="000000"/>
                </a:solidFill>
                <a:latin typeface="Times New Roman" pitchFamily="18" charset="0"/>
                <a:ea typeface="Calibri"/>
                <a:cs typeface="Times New Roman" pitchFamily="18" charset="0"/>
              </a:rPr>
              <a:t>Aïn</a:t>
            </a:r>
            <a:r>
              <a:rPr lang="fr-FR" sz="1600" dirty="0">
                <a:solidFill>
                  <a:srgbClr val="000000"/>
                </a:solidFill>
                <a:latin typeface="Times New Roman" pitchFamily="18" charset="0"/>
                <a:ea typeface="Calibri"/>
                <a:cs typeface="Times New Roman" pitchFamily="18" charset="0"/>
              </a:rPr>
              <a:t> Oussera, wilaya de Djelfa avec une capacité d’abattage de 2000 à 7500 </a:t>
            </a:r>
            <a:r>
              <a:rPr lang="fr-FR" sz="1600" dirty="0" smtClean="0">
                <a:solidFill>
                  <a:srgbClr val="000000"/>
                </a:solidFill>
                <a:latin typeface="Times New Roman" pitchFamily="18" charset="0"/>
                <a:ea typeface="Calibri"/>
                <a:cs typeface="Times New Roman" pitchFamily="18" charset="0"/>
              </a:rPr>
              <a:t>volailles.</a:t>
            </a:r>
            <a:endParaRPr lang="fr-FR" sz="1600" dirty="0">
              <a:solidFill>
                <a:srgbClr val="000000"/>
              </a:solidFill>
              <a:latin typeface="Times New Roman" pitchFamily="18" charset="0"/>
              <a:ea typeface="Calibri"/>
              <a:cs typeface="Times New Roman" pitchFamily="18" charset="0"/>
            </a:endParaRPr>
          </a:p>
          <a:p>
            <a:pPr marL="285750" indent="-285750">
              <a:lnSpc>
                <a:spcPct val="150000"/>
              </a:lnSpc>
              <a:spcAft>
                <a:spcPts val="0"/>
              </a:spcAft>
              <a:buFont typeface="Wingdings" pitchFamily="2" charset="2"/>
              <a:buChar char="§"/>
            </a:pPr>
            <a:r>
              <a:rPr lang="fr-FR" sz="1600" dirty="0" smtClean="0">
                <a:solidFill>
                  <a:srgbClr val="000000"/>
                </a:solidFill>
                <a:latin typeface="Times New Roman" pitchFamily="18" charset="0"/>
                <a:ea typeface="Calibri"/>
                <a:cs typeface="Times New Roman" pitchFamily="18" charset="0"/>
              </a:rPr>
              <a:t>Les </a:t>
            </a:r>
            <a:r>
              <a:rPr lang="fr-FR" sz="1600" dirty="0">
                <a:solidFill>
                  <a:srgbClr val="000000"/>
                </a:solidFill>
                <a:latin typeface="Times New Roman" pitchFamily="18" charset="0"/>
                <a:ea typeface="Calibri"/>
                <a:cs typeface="Times New Roman" pitchFamily="18" charset="0"/>
              </a:rPr>
              <a:t>principales activités de cette unité sont résumées comme suit :</a:t>
            </a:r>
          </a:p>
          <a:p>
            <a:pPr marL="285750" indent="-285750">
              <a:lnSpc>
                <a:spcPct val="150000"/>
              </a:lnSpc>
              <a:spcAft>
                <a:spcPts val="0"/>
              </a:spcAft>
              <a:buFont typeface="Wingdings" pitchFamily="2" charset="2"/>
              <a:buChar char="§"/>
            </a:pPr>
            <a:r>
              <a:rPr lang="fr-FR" sz="1600" dirty="0" smtClean="0">
                <a:latin typeface="Times New Roman" pitchFamily="18" charset="0"/>
                <a:ea typeface="Calibri"/>
                <a:cs typeface="Times New Roman" pitchFamily="18" charset="0"/>
              </a:rPr>
              <a:t>Abattage </a:t>
            </a:r>
            <a:r>
              <a:rPr lang="fr-FR" sz="1600" dirty="0">
                <a:latin typeface="Times New Roman" pitchFamily="18" charset="0"/>
                <a:ea typeface="Calibri"/>
                <a:cs typeface="Times New Roman" pitchFamily="18" charset="0"/>
              </a:rPr>
              <a:t>industriel, conditionnement et congélation, découpe de poulet et de dinde en morceau et traitement et valorisation des déchets, sang et produit non comestible en </a:t>
            </a:r>
            <a:r>
              <a:rPr lang="fr-FR" sz="1600" dirty="0" smtClean="0">
                <a:latin typeface="Times New Roman" pitchFamily="18" charset="0"/>
                <a:ea typeface="Calibri"/>
                <a:cs typeface="Times New Roman" pitchFamily="18" charset="0"/>
              </a:rPr>
              <a:t>farine.</a:t>
            </a:r>
            <a:endParaRPr lang="fr-FR" sz="1600" dirty="0">
              <a:effectLst/>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10056889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18615" y="1553787"/>
            <a:ext cx="7132320" cy="4588625"/>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28026710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564904"/>
            <a:ext cx="3312368" cy="318942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2120" y="188641"/>
            <a:ext cx="3240360" cy="317456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ZoneTexte 5"/>
          <p:cNvSpPr txBox="1"/>
          <p:nvPr/>
        </p:nvSpPr>
        <p:spPr>
          <a:xfrm>
            <a:off x="539552" y="1124744"/>
            <a:ext cx="5400600" cy="707886"/>
          </a:xfrm>
          <a:prstGeom prst="rect">
            <a:avLst/>
          </a:prstGeom>
          <a:noFill/>
        </p:spPr>
        <p:txBody>
          <a:bodyPr wrap="square" rtlCol="0">
            <a:spAutoFit/>
          </a:bodyPr>
          <a:lstStyle/>
          <a:p>
            <a:r>
              <a:rPr lang="fr-FR" sz="4000" b="1" dirty="0" smtClean="0">
                <a:effectLst>
                  <a:outerShdw blurRad="60007" dist="310007" dir="7680000" sy="30000" kx="1300200" algn="ctr" rotWithShape="0">
                    <a:prstClr val="black">
                      <a:alpha val="32000"/>
                    </a:prstClr>
                  </a:outerShdw>
                </a:effectLst>
                <a:latin typeface="Times New Roman" pitchFamily="18" charset="0"/>
                <a:cs typeface="Times New Roman" pitchFamily="18" charset="0"/>
              </a:rPr>
              <a:t>PARTIE PRATIQUE</a:t>
            </a:r>
            <a:endParaRPr lang="fr-FR" sz="4000" b="1" dirty="0">
              <a:effectLst>
                <a:outerShdw blurRad="60007" dist="310007" dir="7680000" sy="30000" kx="1300200" algn="ctr" rotWithShape="0">
                  <a:prstClr val="black">
                    <a:alpha val="32000"/>
                  </a:prst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3401303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6120" y="1052736"/>
            <a:ext cx="7088288" cy="216024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3" name="Rectangle 2"/>
          <p:cNvSpPr/>
          <p:nvPr/>
        </p:nvSpPr>
        <p:spPr>
          <a:xfrm>
            <a:off x="1004989" y="188640"/>
            <a:ext cx="8103515" cy="79208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fr-FR" sz="1600" b="1" dirty="0" smtClean="0">
                <a:latin typeface="Times New Roman" pitchFamily="18" charset="0"/>
                <a:cs typeface="Times New Roman" pitchFamily="18" charset="0"/>
              </a:rPr>
              <a:t>1,Evaluation </a:t>
            </a:r>
            <a:r>
              <a:rPr lang="fr-FR" sz="1600" b="1" dirty="0">
                <a:latin typeface="Times New Roman" pitchFamily="18" charset="0"/>
                <a:cs typeface="Times New Roman" pitchFamily="18" charset="0"/>
              </a:rPr>
              <a:t>globale :</a:t>
            </a:r>
            <a:endParaRPr lang="fr-FR" sz="1600" dirty="0">
              <a:latin typeface="Times New Roman" pitchFamily="18" charset="0"/>
              <a:cs typeface="Times New Roman" pitchFamily="18" charset="0"/>
            </a:endParaRPr>
          </a:p>
          <a:p>
            <a:r>
              <a:rPr lang="fr-FR" sz="1600" dirty="0">
                <a:latin typeface="Times New Roman" pitchFamily="18" charset="0"/>
                <a:cs typeface="Times New Roman" pitchFamily="18" charset="0"/>
              </a:rPr>
              <a:t>Les résultats ont montré un taux global très élevé de conformités 91,16 % par rapport aux taux de non conformités de 8,84% pour les BPH et les </a:t>
            </a:r>
            <a:r>
              <a:rPr lang="fr-FR" sz="1600" dirty="0" smtClean="0">
                <a:latin typeface="Times New Roman" pitchFamily="18" charset="0"/>
                <a:cs typeface="Times New Roman" pitchFamily="18" charset="0"/>
              </a:rPr>
              <a:t>BPF.</a:t>
            </a:r>
            <a:endParaRPr lang="fr-FR" sz="1600" dirty="0">
              <a:latin typeface="Times New Roman" pitchFamily="18" charset="0"/>
              <a:cs typeface="Times New Roman" pitchFamily="18" charset="0"/>
            </a:endParaRPr>
          </a:p>
          <a:p>
            <a:pPr algn="ctr"/>
            <a:endParaRPr lang="fr-FR" sz="1600" dirty="0">
              <a:latin typeface="Times New Roman" pitchFamily="18" charset="0"/>
              <a:cs typeface="Times New Roman" pitchFamily="18" charset="0"/>
            </a:endParaRPr>
          </a:p>
        </p:txBody>
      </p:sp>
      <p:sp>
        <p:nvSpPr>
          <p:cNvPr id="4" name="Rectangle 3"/>
          <p:cNvSpPr/>
          <p:nvPr/>
        </p:nvSpPr>
        <p:spPr>
          <a:xfrm>
            <a:off x="1010109" y="3501008"/>
            <a:ext cx="8098395" cy="584775"/>
          </a:xfrm>
          <a:prstGeom prst="rect">
            <a:avLst/>
          </a:prstGeom>
        </p:spPr>
        <p:txBody>
          <a:bodyPr wrap="square">
            <a:spAutoFit/>
          </a:bodyPr>
          <a:lstStyle/>
          <a:p>
            <a:r>
              <a:rPr lang="fr-FR" sz="1600" b="1" dirty="0" smtClean="0">
                <a:solidFill>
                  <a:schemeClr val="dk1"/>
                </a:solidFill>
              </a:rPr>
              <a:t>2</a:t>
            </a:r>
            <a:r>
              <a:rPr lang="fr-FR" sz="1600" b="1" dirty="0" smtClean="0">
                <a:solidFill>
                  <a:schemeClr val="dk1"/>
                </a:solidFill>
                <a:latin typeface="Times New Roman" pitchFamily="18" charset="0"/>
                <a:cs typeface="Times New Roman" pitchFamily="18" charset="0"/>
              </a:rPr>
              <a:t>. Evaluation </a:t>
            </a:r>
            <a:r>
              <a:rPr lang="fr-FR" sz="1600" b="1" dirty="0">
                <a:solidFill>
                  <a:schemeClr val="dk1"/>
                </a:solidFill>
                <a:latin typeface="Times New Roman" pitchFamily="18" charset="0"/>
                <a:cs typeface="Times New Roman" pitchFamily="18" charset="0"/>
              </a:rPr>
              <a:t>de la production primaire </a:t>
            </a:r>
            <a:r>
              <a:rPr lang="fr-FR" sz="1600" b="1" dirty="0" smtClean="0">
                <a:solidFill>
                  <a:schemeClr val="dk1"/>
                </a:solidFill>
                <a:latin typeface="Times New Roman" pitchFamily="18" charset="0"/>
                <a:cs typeface="Times New Roman" pitchFamily="18" charset="0"/>
              </a:rPr>
              <a:t>: </a:t>
            </a:r>
            <a:r>
              <a:rPr lang="fr-FR" sz="1600" dirty="0" smtClean="0">
                <a:solidFill>
                  <a:schemeClr val="dk1"/>
                </a:solidFill>
                <a:latin typeface="Times New Roman" pitchFamily="18" charset="0"/>
                <a:cs typeface="Times New Roman" pitchFamily="18" charset="0"/>
              </a:rPr>
              <a:t>100</a:t>
            </a:r>
            <a:r>
              <a:rPr lang="fr-FR" sz="1600" dirty="0">
                <a:solidFill>
                  <a:schemeClr val="dk1"/>
                </a:solidFill>
                <a:latin typeface="Times New Roman" pitchFamily="18" charset="0"/>
                <a:cs typeface="Times New Roman" pitchFamily="18" charset="0"/>
              </a:rPr>
              <a:t>% de conformité est enregistrée pour le volet de la production </a:t>
            </a:r>
            <a:r>
              <a:rPr lang="fr-FR" sz="1600" dirty="0" smtClean="0">
                <a:solidFill>
                  <a:schemeClr val="dk1"/>
                </a:solidFill>
                <a:latin typeface="Times New Roman" pitchFamily="18" charset="0"/>
                <a:cs typeface="Times New Roman" pitchFamily="18" charset="0"/>
              </a:rPr>
              <a:t>primaire,  </a:t>
            </a:r>
            <a:endParaRPr lang="fr-FR" sz="1600" dirty="0">
              <a:solidFill>
                <a:schemeClr val="dk1"/>
              </a:solidFill>
              <a:latin typeface="Times New Roman" pitchFamily="18" charset="0"/>
              <a:cs typeface="Times New Roman" pitchFamily="18"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4293096"/>
            <a:ext cx="7079383" cy="2279208"/>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14942070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15616" y="1268760"/>
            <a:ext cx="6716215" cy="1920239"/>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6" name="Rectangle 5"/>
          <p:cNvSpPr/>
          <p:nvPr/>
        </p:nvSpPr>
        <p:spPr>
          <a:xfrm>
            <a:off x="1061864" y="3429000"/>
            <a:ext cx="6246440" cy="621709"/>
          </a:xfrm>
          <a:prstGeom prst="rect">
            <a:avLst/>
          </a:prstGeom>
        </p:spPr>
        <p:txBody>
          <a:bodyPr wrap="square">
            <a:spAutoFit/>
          </a:bodyPr>
          <a:lstStyle/>
          <a:p>
            <a:pPr>
              <a:lnSpc>
                <a:spcPct val="115000"/>
              </a:lnSpc>
              <a:spcAft>
                <a:spcPts val="0"/>
              </a:spcAft>
            </a:pPr>
            <a:r>
              <a:rPr lang="fr-FR" sz="1600" b="1" dirty="0" smtClean="0">
                <a:latin typeface="Times New Roman" panose="02020603050405020304" pitchFamily="18" charset="0"/>
                <a:ea typeface="Times New Roman" panose="02020603050405020304" pitchFamily="18" charset="0"/>
                <a:cs typeface="Arial" panose="020B0604020202020204" pitchFamily="34" charset="0"/>
              </a:rPr>
              <a:t>4. Evaluation </a:t>
            </a:r>
            <a:r>
              <a:rPr lang="fr-FR" sz="1600" b="1" dirty="0">
                <a:latin typeface="Times New Roman" panose="02020603050405020304" pitchFamily="18" charset="0"/>
                <a:ea typeface="Times New Roman" panose="02020603050405020304" pitchFamily="18" charset="0"/>
                <a:cs typeface="Arial" panose="020B0604020202020204" pitchFamily="34" charset="0"/>
              </a:rPr>
              <a:t>de la formation</a:t>
            </a:r>
            <a:r>
              <a:rPr lang="fr-FR" sz="1600" dirty="0">
                <a:latin typeface="Times New Roman" panose="02020603050405020304" pitchFamily="18" charset="0"/>
                <a:ea typeface="Times New Roman" panose="02020603050405020304" pitchFamily="18" charset="0"/>
                <a:cs typeface="Arial" panose="020B0604020202020204" pitchFamily="34" charset="0"/>
              </a:rPr>
              <a:t> :</a:t>
            </a:r>
            <a:endParaRPr lang="fr-FR" sz="1400" dirty="0">
              <a:latin typeface="Calibri" panose="020F0502020204030204" pitchFamily="34" charset="0"/>
              <a:ea typeface="Calibri" panose="020F0502020204030204" pitchFamily="34" charset="0"/>
              <a:cs typeface="Arial" panose="020B0604020202020204" pitchFamily="34" charset="0"/>
            </a:endParaRPr>
          </a:p>
          <a:p>
            <a:r>
              <a:rPr lang="fr-FR" sz="1600" dirty="0">
                <a:latin typeface="Times New Roman" panose="02020603050405020304" pitchFamily="18" charset="0"/>
                <a:ea typeface="Times New Roman" panose="02020603050405020304" pitchFamily="18" charset="0"/>
              </a:rPr>
              <a:t>28 ,57 % des conformités ont été observés et 71 ,43% de non-conformité </a:t>
            </a:r>
            <a:endParaRPr lang="fr-FR" sz="16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8153" y="4290710"/>
            <a:ext cx="6716215" cy="1905266"/>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3" name="Rectangle 2"/>
          <p:cNvSpPr/>
          <p:nvPr/>
        </p:nvSpPr>
        <p:spPr>
          <a:xfrm>
            <a:off x="1043608" y="260648"/>
            <a:ext cx="7488832" cy="584775"/>
          </a:xfrm>
          <a:prstGeom prst="rect">
            <a:avLst/>
          </a:prstGeom>
        </p:spPr>
        <p:txBody>
          <a:bodyPr wrap="square">
            <a:spAutoFit/>
          </a:bodyPr>
          <a:lstStyle/>
          <a:p>
            <a:r>
              <a:rPr lang="fr-FR" sz="1600" b="1" dirty="0" smtClean="0">
                <a:latin typeface="Times New Roman" pitchFamily="18" charset="0"/>
                <a:ea typeface="+mj-ea"/>
                <a:cs typeface="Times New Roman" pitchFamily="18" charset="0"/>
              </a:rPr>
              <a:t>3. Evaluation </a:t>
            </a:r>
            <a:r>
              <a:rPr lang="fr-FR" sz="1600" b="1" dirty="0">
                <a:latin typeface="Times New Roman" pitchFamily="18" charset="0"/>
                <a:ea typeface="+mj-ea"/>
                <a:cs typeface="Times New Roman" pitchFamily="18" charset="0"/>
              </a:rPr>
              <a:t>des locaux, des abords et des équipements :</a:t>
            </a:r>
            <a:br>
              <a:rPr lang="fr-FR" sz="1600" b="1" dirty="0">
                <a:latin typeface="Times New Roman" pitchFamily="18" charset="0"/>
                <a:ea typeface="+mj-ea"/>
                <a:cs typeface="Times New Roman" pitchFamily="18" charset="0"/>
              </a:rPr>
            </a:br>
            <a:r>
              <a:rPr lang="fr-FR" sz="1600" dirty="0">
                <a:latin typeface="Times New Roman" pitchFamily="18" charset="0"/>
                <a:ea typeface="+mj-ea"/>
                <a:cs typeface="Times New Roman" pitchFamily="18" charset="0"/>
              </a:rPr>
              <a:t>89,33% des conformités ont été enregistrées et 10,67%  de non-conformité</a:t>
            </a:r>
            <a:endParaRPr lang="fr-FR" sz="1600" dirty="0">
              <a:latin typeface="Times New Roman" pitchFamily="18" charset="0"/>
              <a:cs typeface="Times New Roman" pitchFamily="18" charset="0"/>
            </a:endParaRPr>
          </a:p>
        </p:txBody>
      </p:sp>
    </p:spTree>
    <p:extLst>
      <p:ext uri="{BB962C8B-B14F-4D97-AF65-F5344CB8AC3E}">
        <p14:creationId xmlns:p14="http://schemas.microsoft.com/office/powerpoint/2010/main" val="8927675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59632" y="617194"/>
            <a:ext cx="5832648" cy="6155531"/>
          </a:xfrm>
          <a:prstGeom prst="rect">
            <a:avLst/>
          </a:prstGeom>
        </p:spPr>
        <p:txBody>
          <a:bodyPr wrap="square">
            <a:spAutoFit/>
          </a:bodyPr>
          <a:lstStyle/>
          <a:p>
            <a:r>
              <a:rPr lang="fr-FR" sz="1600" dirty="0" smtClean="0">
                <a:latin typeface="Times New Roman" pitchFamily="18" charset="0"/>
                <a:cs typeface="Times New Roman" pitchFamily="18" charset="0"/>
              </a:rPr>
              <a:t>I.5</a:t>
            </a:r>
            <a:r>
              <a:rPr lang="fr-FR" sz="1600" dirty="0">
                <a:latin typeface="Times New Roman" pitchFamily="18" charset="0"/>
                <a:cs typeface="Times New Roman" pitchFamily="18" charset="0"/>
              </a:rPr>
              <a:t>. Facteurs susceptibles d’influencer la qualité des </a:t>
            </a:r>
            <a:r>
              <a:rPr lang="fr-FR" sz="1600" dirty="0" smtClean="0">
                <a:latin typeface="Times New Roman" pitchFamily="18" charset="0"/>
                <a:cs typeface="Times New Roman" pitchFamily="18" charset="0"/>
              </a:rPr>
              <a:t>poulets</a:t>
            </a:r>
            <a:endParaRPr lang="fr-FR" sz="1600" dirty="0">
              <a:latin typeface="Times New Roman" pitchFamily="18" charset="0"/>
              <a:cs typeface="Times New Roman" pitchFamily="18" charset="0"/>
            </a:endParaRPr>
          </a:p>
          <a:p>
            <a:r>
              <a:rPr lang="fr-FR" sz="1600" dirty="0">
                <a:latin typeface="Times New Roman" pitchFamily="18" charset="0"/>
                <a:cs typeface="Times New Roman" pitchFamily="18" charset="0"/>
              </a:rPr>
              <a:t>  I.5.1. Génétique </a:t>
            </a:r>
            <a:endParaRPr lang="fr-FR" sz="1600" dirty="0" smtClean="0">
              <a:latin typeface="Times New Roman" pitchFamily="18" charset="0"/>
              <a:cs typeface="Times New Roman" pitchFamily="18" charset="0"/>
            </a:endParaRPr>
          </a:p>
          <a:p>
            <a:r>
              <a:rPr lang="fr-FR" sz="1600" dirty="0" smtClean="0">
                <a:latin typeface="Times New Roman" pitchFamily="18" charset="0"/>
                <a:cs typeface="Times New Roman" pitchFamily="18" charset="0"/>
              </a:rPr>
              <a:t>I.5.2</a:t>
            </a:r>
            <a:r>
              <a:rPr lang="fr-FR" sz="1600" dirty="0">
                <a:latin typeface="Times New Roman" pitchFamily="18" charset="0"/>
                <a:cs typeface="Times New Roman" pitchFamily="18" charset="0"/>
              </a:rPr>
              <a:t>. Effet de </a:t>
            </a:r>
            <a:r>
              <a:rPr lang="fr-FR" sz="1600" dirty="0" smtClean="0">
                <a:latin typeface="Times New Roman" pitchFamily="18" charset="0"/>
                <a:cs typeface="Times New Roman" pitchFamily="18" charset="0"/>
              </a:rPr>
              <a:t>jeune</a:t>
            </a:r>
          </a:p>
          <a:p>
            <a:r>
              <a:rPr lang="fr-FR" sz="1600" dirty="0" smtClean="0">
                <a:latin typeface="Times New Roman" pitchFamily="18" charset="0"/>
                <a:cs typeface="Times New Roman" pitchFamily="18" charset="0"/>
              </a:rPr>
              <a:t>  </a:t>
            </a:r>
            <a:r>
              <a:rPr lang="fr-FR" sz="1600" dirty="0">
                <a:latin typeface="Times New Roman" pitchFamily="18" charset="0"/>
                <a:cs typeface="Times New Roman" pitchFamily="18" charset="0"/>
              </a:rPr>
              <a:t>I.5.3. Comportement de </a:t>
            </a:r>
            <a:r>
              <a:rPr lang="fr-FR" sz="1600" dirty="0" smtClean="0">
                <a:latin typeface="Times New Roman" pitchFamily="18" charset="0"/>
                <a:cs typeface="Times New Roman" pitchFamily="18" charset="0"/>
              </a:rPr>
              <a:t>l’animal</a:t>
            </a:r>
          </a:p>
          <a:p>
            <a:r>
              <a:rPr lang="fr-FR" sz="1600" dirty="0" smtClean="0">
                <a:latin typeface="Times New Roman" pitchFamily="18" charset="0"/>
                <a:cs typeface="Times New Roman" pitchFamily="18" charset="0"/>
              </a:rPr>
              <a:t>  </a:t>
            </a:r>
            <a:r>
              <a:rPr lang="fr-FR" sz="1600" dirty="0">
                <a:latin typeface="Times New Roman" pitchFamily="18" charset="0"/>
                <a:cs typeface="Times New Roman" pitchFamily="18" charset="0"/>
              </a:rPr>
              <a:t>I.5.4. les conditions de transport et </a:t>
            </a:r>
            <a:r>
              <a:rPr lang="fr-FR" sz="1600" dirty="0" smtClean="0">
                <a:latin typeface="Times New Roman" pitchFamily="18" charset="0"/>
                <a:cs typeface="Times New Roman" pitchFamily="18" charset="0"/>
              </a:rPr>
              <a:t>d’abattage</a:t>
            </a:r>
          </a:p>
          <a:p>
            <a:r>
              <a:rPr lang="fr-FR" sz="1600" dirty="0" smtClean="0">
                <a:latin typeface="Times New Roman" pitchFamily="18" charset="0"/>
                <a:cs typeface="Times New Roman" pitchFamily="18" charset="0"/>
              </a:rPr>
              <a:t>I.5.5.Régime alimentaire</a:t>
            </a:r>
            <a:endParaRPr lang="fr-FR" sz="1600" dirty="0">
              <a:latin typeface="Times New Roman" pitchFamily="18" charset="0"/>
              <a:cs typeface="Times New Roman" pitchFamily="18" charset="0"/>
            </a:endParaRPr>
          </a:p>
          <a:p>
            <a:r>
              <a:rPr lang="fr-FR" sz="1600" dirty="0">
                <a:latin typeface="Times New Roman" pitchFamily="18" charset="0"/>
                <a:cs typeface="Times New Roman" pitchFamily="18" charset="0"/>
              </a:rPr>
              <a:t>I.5.6. le </a:t>
            </a:r>
            <a:r>
              <a:rPr lang="fr-FR" sz="1600" dirty="0" smtClean="0">
                <a:latin typeface="Times New Roman" pitchFamily="18" charset="0"/>
                <a:cs typeface="Times New Roman" pitchFamily="18" charset="0"/>
              </a:rPr>
              <a:t>Sexe</a:t>
            </a:r>
          </a:p>
          <a:p>
            <a:r>
              <a:rPr lang="fr-FR" sz="1600" dirty="0" smtClean="0">
                <a:latin typeface="Times New Roman" pitchFamily="18" charset="0"/>
                <a:cs typeface="Times New Roman" pitchFamily="18" charset="0"/>
              </a:rPr>
              <a:t>I.5.7</a:t>
            </a:r>
            <a:r>
              <a:rPr lang="fr-FR" sz="1600" dirty="0">
                <a:latin typeface="Times New Roman" pitchFamily="18" charset="0"/>
                <a:cs typeface="Times New Roman" pitchFamily="18" charset="0"/>
              </a:rPr>
              <a:t>. l’âge de </a:t>
            </a:r>
            <a:r>
              <a:rPr lang="fr-FR" sz="1600" dirty="0" smtClean="0">
                <a:latin typeface="Times New Roman" pitchFamily="18" charset="0"/>
                <a:cs typeface="Times New Roman" pitchFamily="18" charset="0"/>
              </a:rPr>
              <a:t>l’animal</a:t>
            </a:r>
          </a:p>
          <a:p>
            <a:r>
              <a:rPr lang="fr-FR" sz="1600" dirty="0" smtClean="0">
                <a:latin typeface="Times New Roman" pitchFamily="18" charset="0"/>
                <a:cs typeface="Times New Roman" pitchFamily="18" charset="0"/>
              </a:rPr>
              <a:t>I.5.8.Température </a:t>
            </a:r>
            <a:r>
              <a:rPr lang="fr-FR" sz="1600" dirty="0">
                <a:latin typeface="Times New Roman" pitchFamily="18" charset="0"/>
                <a:cs typeface="Times New Roman" pitchFamily="18" charset="0"/>
              </a:rPr>
              <a:t>de la carcasse et qualité de la </a:t>
            </a:r>
            <a:r>
              <a:rPr lang="fr-FR" sz="1600" dirty="0" smtClean="0">
                <a:latin typeface="Times New Roman" pitchFamily="18" charset="0"/>
                <a:cs typeface="Times New Roman" pitchFamily="18" charset="0"/>
              </a:rPr>
              <a:t>viande</a:t>
            </a:r>
          </a:p>
          <a:p>
            <a:r>
              <a:rPr lang="fr-FR" sz="1600" dirty="0" smtClean="0">
                <a:latin typeface="Times New Roman" pitchFamily="18" charset="0"/>
                <a:cs typeface="Times New Roman" pitchFamily="18" charset="0"/>
              </a:rPr>
              <a:t>I.5.9.Production </a:t>
            </a:r>
            <a:r>
              <a:rPr lang="fr-FR" sz="1600" dirty="0">
                <a:latin typeface="Times New Roman" pitchFamily="18" charset="0"/>
                <a:cs typeface="Times New Roman" pitchFamily="18" charset="0"/>
              </a:rPr>
              <a:t>et </a:t>
            </a:r>
            <a:r>
              <a:rPr lang="fr-FR" sz="1600" dirty="0" smtClean="0">
                <a:latin typeface="Times New Roman" pitchFamily="18" charset="0"/>
                <a:cs typeface="Times New Roman" pitchFamily="18" charset="0"/>
              </a:rPr>
              <a:t>gestion</a:t>
            </a:r>
          </a:p>
          <a:p>
            <a:r>
              <a:rPr lang="fr-FR" sz="1600" dirty="0" smtClean="0">
                <a:latin typeface="Times New Roman" pitchFamily="18" charset="0"/>
                <a:cs typeface="Times New Roman" pitchFamily="18" charset="0"/>
              </a:rPr>
              <a:t>            </a:t>
            </a:r>
            <a:r>
              <a:rPr lang="fr-FR" sz="1600" dirty="0">
                <a:latin typeface="Times New Roman" pitchFamily="18" charset="0"/>
                <a:cs typeface="Times New Roman" pitchFamily="18" charset="0"/>
              </a:rPr>
              <a:t>I.5.10. Conditions </a:t>
            </a:r>
            <a:r>
              <a:rPr lang="fr-FR" sz="1600" dirty="0" smtClean="0">
                <a:latin typeface="Times New Roman" pitchFamily="18" charset="0"/>
                <a:cs typeface="Times New Roman" pitchFamily="18" charset="0"/>
              </a:rPr>
              <a:t>d'élevage</a:t>
            </a:r>
          </a:p>
          <a:p>
            <a:r>
              <a:rPr lang="fr-FR" sz="1600" dirty="0" smtClean="0">
                <a:latin typeface="Times New Roman" pitchFamily="18" charset="0"/>
                <a:cs typeface="Times New Roman" pitchFamily="18" charset="0"/>
              </a:rPr>
              <a:t>            </a:t>
            </a:r>
            <a:r>
              <a:rPr lang="fr-FR" sz="1600" dirty="0">
                <a:latin typeface="Times New Roman" pitchFamily="18" charset="0"/>
                <a:cs typeface="Times New Roman" pitchFamily="18" charset="0"/>
              </a:rPr>
              <a:t>I.5.11. </a:t>
            </a:r>
            <a:r>
              <a:rPr lang="fr-FR" sz="1600" dirty="0" smtClean="0">
                <a:latin typeface="Times New Roman" pitchFamily="18" charset="0"/>
                <a:cs typeface="Times New Roman" pitchFamily="18" charset="0"/>
              </a:rPr>
              <a:t>Santé</a:t>
            </a:r>
            <a:endParaRPr lang="fr-FR" sz="1600" dirty="0">
              <a:latin typeface="Times New Roman" pitchFamily="18" charset="0"/>
              <a:cs typeface="Times New Roman" pitchFamily="18" charset="0"/>
            </a:endParaRPr>
          </a:p>
          <a:p>
            <a:r>
              <a:rPr lang="fr-FR" sz="1600" dirty="0">
                <a:latin typeface="Times New Roman" pitchFamily="18" charset="0"/>
                <a:cs typeface="Times New Roman" pitchFamily="18" charset="0"/>
              </a:rPr>
              <a:t>I.5.12. Le stress avant </a:t>
            </a:r>
            <a:r>
              <a:rPr lang="fr-FR" sz="1600" dirty="0" smtClean="0">
                <a:latin typeface="Times New Roman" pitchFamily="18" charset="0"/>
                <a:cs typeface="Times New Roman" pitchFamily="18" charset="0"/>
              </a:rPr>
              <a:t>l'abattage</a:t>
            </a:r>
            <a:endParaRPr lang="fr-FR" sz="1600" dirty="0">
              <a:latin typeface="Times New Roman" pitchFamily="18" charset="0"/>
              <a:cs typeface="Times New Roman" pitchFamily="18" charset="0"/>
            </a:endParaRPr>
          </a:p>
          <a:p>
            <a:r>
              <a:rPr lang="fr-FR" sz="1600" dirty="0" smtClean="0">
                <a:latin typeface="Times New Roman" pitchFamily="18" charset="0"/>
                <a:cs typeface="Times New Roman" pitchFamily="18" charset="0"/>
              </a:rPr>
              <a:t>I.5.13.Changements biochimiques</a:t>
            </a:r>
          </a:p>
          <a:p>
            <a:r>
              <a:rPr lang="fr-FR" sz="1600" dirty="0">
                <a:latin typeface="Times New Roman" pitchFamily="18" charset="0"/>
                <a:cs typeface="Times New Roman" pitchFamily="18" charset="0"/>
              </a:rPr>
              <a:t>I.6. Production mondiale de viandes de </a:t>
            </a:r>
            <a:r>
              <a:rPr lang="fr-FR" sz="1600" dirty="0" smtClean="0">
                <a:latin typeface="Times New Roman" pitchFamily="18" charset="0"/>
                <a:cs typeface="Times New Roman" pitchFamily="18" charset="0"/>
              </a:rPr>
              <a:t>volaille</a:t>
            </a:r>
          </a:p>
          <a:p>
            <a:r>
              <a:rPr lang="fr-FR" sz="1600" dirty="0" smtClean="0">
                <a:latin typeface="Times New Roman" pitchFamily="18" charset="0"/>
                <a:cs typeface="Times New Roman" pitchFamily="18" charset="0"/>
              </a:rPr>
              <a:t>I.7</a:t>
            </a:r>
            <a:r>
              <a:rPr lang="fr-FR" sz="1600" dirty="0">
                <a:latin typeface="Times New Roman" pitchFamily="18" charset="0"/>
                <a:cs typeface="Times New Roman" pitchFamily="18" charset="0"/>
              </a:rPr>
              <a:t>. Consommation mondiale de viande de </a:t>
            </a:r>
            <a:r>
              <a:rPr lang="fr-FR" sz="1600" dirty="0" smtClean="0">
                <a:latin typeface="Times New Roman" pitchFamily="18" charset="0"/>
                <a:cs typeface="Times New Roman" pitchFamily="18" charset="0"/>
              </a:rPr>
              <a:t>volaille</a:t>
            </a:r>
            <a:endParaRPr lang="fr-FR" sz="1600" dirty="0">
              <a:latin typeface="Times New Roman" pitchFamily="18" charset="0"/>
              <a:cs typeface="Times New Roman" pitchFamily="18" charset="0"/>
            </a:endParaRPr>
          </a:p>
          <a:p>
            <a:r>
              <a:rPr lang="fr-FR" sz="1600" dirty="0">
                <a:latin typeface="Times New Roman" pitchFamily="18" charset="0"/>
                <a:cs typeface="Times New Roman" pitchFamily="18" charset="0"/>
              </a:rPr>
              <a:t>I.8. Consommation de la viande de volaille en </a:t>
            </a:r>
            <a:r>
              <a:rPr lang="fr-FR" sz="1600" dirty="0" smtClean="0">
                <a:latin typeface="Times New Roman" pitchFamily="18" charset="0"/>
                <a:cs typeface="Times New Roman" pitchFamily="18" charset="0"/>
              </a:rPr>
              <a:t>Algérie</a:t>
            </a:r>
          </a:p>
          <a:p>
            <a:r>
              <a:rPr lang="fr-FR" sz="1600" dirty="0" smtClean="0">
                <a:latin typeface="Times New Roman" pitchFamily="18" charset="0"/>
                <a:cs typeface="Times New Roman" pitchFamily="18" charset="0"/>
              </a:rPr>
              <a:t>I.9.Consommation </a:t>
            </a:r>
            <a:r>
              <a:rPr lang="fr-FR" sz="1600" dirty="0">
                <a:latin typeface="Times New Roman" pitchFamily="18" charset="0"/>
                <a:cs typeface="Times New Roman" pitchFamily="18" charset="0"/>
              </a:rPr>
              <a:t>individuelle de la viande </a:t>
            </a:r>
            <a:r>
              <a:rPr lang="fr-FR" sz="1600" dirty="0" smtClean="0">
                <a:latin typeface="Times New Roman" pitchFamily="18" charset="0"/>
                <a:cs typeface="Times New Roman" pitchFamily="18" charset="0"/>
              </a:rPr>
              <a:t>blanche</a:t>
            </a:r>
          </a:p>
          <a:p>
            <a:r>
              <a:rPr lang="fr-FR" sz="1600" dirty="0" smtClean="0">
                <a:latin typeface="Times New Roman" pitchFamily="18" charset="0"/>
                <a:cs typeface="Times New Roman" pitchFamily="18" charset="0"/>
              </a:rPr>
              <a:t>1.10</a:t>
            </a:r>
            <a:r>
              <a:rPr lang="fr-FR" sz="1600" dirty="0">
                <a:latin typeface="Times New Roman" pitchFamily="18" charset="0"/>
                <a:cs typeface="Times New Roman" pitchFamily="18" charset="0"/>
              </a:rPr>
              <a:t>. Importance de la viande blanche en </a:t>
            </a:r>
            <a:r>
              <a:rPr lang="fr-FR" sz="1600" dirty="0" smtClean="0">
                <a:latin typeface="Times New Roman" pitchFamily="18" charset="0"/>
                <a:cs typeface="Times New Roman" pitchFamily="18" charset="0"/>
              </a:rPr>
              <a:t>Algérie</a:t>
            </a:r>
          </a:p>
          <a:p>
            <a:r>
              <a:rPr lang="fr-FR" sz="1600" dirty="0" smtClean="0">
                <a:latin typeface="Times New Roman" pitchFamily="18" charset="0"/>
                <a:cs typeface="Times New Roman" pitchFamily="18" charset="0"/>
              </a:rPr>
              <a:t>    </a:t>
            </a:r>
            <a:r>
              <a:rPr lang="fr-FR" sz="1600" dirty="0">
                <a:latin typeface="Times New Roman" pitchFamily="18" charset="0"/>
                <a:cs typeface="Times New Roman" pitchFamily="18" charset="0"/>
              </a:rPr>
              <a:t>I.10.1. Importance </a:t>
            </a:r>
            <a:r>
              <a:rPr lang="fr-FR" sz="1600" dirty="0" smtClean="0">
                <a:latin typeface="Times New Roman" pitchFamily="18" charset="0"/>
                <a:cs typeface="Times New Roman" pitchFamily="18" charset="0"/>
              </a:rPr>
              <a:t>nutritionnelle</a:t>
            </a:r>
          </a:p>
          <a:p>
            <a:r>
              <a:rPr lang="fr-FR" sz="1600" dirty="0" smtClean="0">
                <a:latin typeface="Times New Roman" pitchFamily="18" charset="0"/>
                <a:cs typeface="Times New Roman" pitchFamily="18" charset="0"/>
              </a:rPr>
              <a:t>    </a:t>
            </a:r>
            <a:r>
              <a:rPr lang="fr-FR" sz="1600" dirty="0">
                <a:latin typeface="Times New Roman" pitchFamily="18" charset="0"/>
                <a:cs typeface="Times New Roman" pitchFamily="18" charset="0"/>
              </a:rPr>
              <a:t>I.10.2. Importance </a:t>
            </a:r>
            <a:r>
              <a:rPr lang="fr-FR" sz="1600" dirty="0" smtClean="0">
                <a:latin typeface="Times New Roman" pitchFamily="18" charset="0"/>
                <a:cs typeface="Times New Roman" pitchFamily="18" charset="0"/>
              </a:rPr>
              <a:t>sociale</a:t>
            </a:r>
          </a:p>
          <a:p>
            <a:r>
              <a:rPr lang="fr-FR" sz="1600" dirty="0" smtClean="0">
                <a:latin typeface="Times New Roman" pitchFamily="18" charset="0"/>
                <a:cs typeface="Times New Roman" pitchFamily="18" charset="0"/>
              </a:rPr>
              <a:t>    </a:t>
            </a:r>
            <a:r>
              <a:rPr lang="fr-FR" sz="1600" dirty="0">
                <a:latin typeface="Times New Roman" pitchFamily="18" charset="0"/>
                <a:cs typeface="Times New Roman" pitchFamily="18" charset="0"/>
              </a:rPr>
              <a:t>I.10.3. Importance </a:t>
            </a:r>
            <a:r>
              <a:rPr lang="fr-FR" sz="1600" dirty="0" smtClean="0">
                <a:latin typeface="Times New Roman" pitchFamily="18" charset="0"/>
                <a:cs typeface="Times New Roman" pitchFamily="18" charset="0"/>
              </a:rPr>
              <a:t>économique</a:t>
            </a:r>
          </a:p>
          <a:p>
            <a:endParaRPr lang="fr-FR" sz="1400" dirty="0">
              <a:latin typeface="Times New Roman" pitchFamily="18" charset="0"/>
              <a:cs typeface="Times New Roman" pitchFamily="18" charset="0"/>
            </a:endParaRPr>
          </a:p>
          <a:p>
            <a:endParaRPr lang="fr-FR" sz="1400" dirty="0">
              <a:latin typeface="Times New Roman" pitchFamily="18" charset="0"/>
              <a:cs typeface="Times New Roman" pitchFamily="18" charset="0"/>
            </a:endParaRPr>
          </a:p>
          <a:p>
            <a:endParaRPr lang="fr-FR" sz="1400" dirty="0">
              <a:latin typeface="Times New Roman" pitchFamily="18" charset="0"/>
              <a:cs typeface="Times New Roman" pitchFamily="18" charset="0"/>
            </a:endParaRPr>
          </a:p>
        </p:txBody>
      </p:sp>
    </p:spTree>
    <p:extLst>
      <p:ext uri="{BB962C8B-B14F-4D97-AF65-F5344CB8AC3E}">
        <p14:creationId xmlns:p14="http://schemas.microsoft.com/office/powerpoint/2010/main" val="20322121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4731" y="260648"/>
            <a:ext cx="6735621" cy="590912"/>
          </a:xfrm>
        </p:spPr>
        <p:txBody>
          <a:bodyPr/>
          <a:lstStyle/>
          <a:p>
            <a:pPr marL="0" indent="0" algn="l" rtl="1">
              <a:buNone/>
            </a:pPr>
            <a:r>
              <a:rPr lang="fr-FR" sz="1600" b="1" dirty="0" smtClean="0">
                <a:solidFill>
                  <a:schemeClr val="tx1"/>
                </a:solidFill>
                <a:effectLst/>
                <a:latin typeface="Times New Roman" pitchFamily="18" charset="0"/>
                <a:cs typeface="Times New Roman" pitchFamily="18" charset="0"/>
              </a:rPr>
              <a:t>5. Evaluation </a:t>
            </a:r>
            <a:r>
              <a:rPr lang="fr-FR" sz="1600" b="1" dirty="0">
                <a:solidFill>
                  <a:schemeClr val="tx1"/>
                </a:solidFill>
                <a:effectLst/>
                <a:latin typeface="Times New Roman" pitchFamily="18" charset="0"/>
                <a:cs typeface="Times New Roman" pitchFamily="18" charset="0"/>
              </a:rPr>
              <a:t>de nettoyage et de désinfection :</a:t>
            </a:r>
            <a:br>
              <a:rPr lang="fr-FR" sz="1600" b="1" dirty="0">
                <a:solidFill>
                  <a:schemeClr val="tx1"/>
                </a:solidFill>
                <a:effectLst/>
                <a:latin typeface="Times New Roman" pitchFamily="18" charset="0"/>
                <a:cs typeface="Times New Roman" pitchFamily="18" charset="0"/>
              </a:rPr>
            </a:br>
            <a:r>
              <a:rPr lang="fr-FR" sz="1600" b="0" dirty="0">
                <a:solidFill>
                  <a:schemeClr val="tx1"/>
                </a:solidFill>
                <a:effectLst/>
                <a:latin typeface="Times New Roman" pitchFamily="18" charset="0"/>
                <a:cs typeface="Times New Roman" pitchFamily="18" charset="0"/>
              </a:rPr>
              <a:t>89 ,10% des conformités ont été observés et 10,90% de non-conformité</a:t>
            </a:r>
            <a:r>
              <a:rPr lang="fr-FR" sz="1400" b="0" dirty="0">
                <a:solidFill>
                  <a:schemeClr val="tx1"/>
                </a:solidFill>
                <a:effectLst/>
              </a:rPr>
              <a:t> </a:t>
            </a: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55833" y="1196752"/>
            <a:ext cx="6512511" cy="1851863"/>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8" name="Rectangle 7"/>
          <p:cNvSpPr/>
          <p:nvPr/>
        </p:nvSpPr>
        <p:spPr>
          <a:xfrm>
            <a:off x="1076738" y="3287272"/>
            <a:ext cx="6663614" cy="621709"/>
          </a:xfrm>
          <a:prstGeom prst="rect">
            <a:avLst/>
          </a:prstGeom>
        </p:spPr>
        <p:txBody>
          <a:bodyPr wrap="square">
            <a:spAutoFit/>
          </a:bodyPr>
          <a:lstStyle/>
          <a:p>
            <a:pPr>
              <a:lnSpc>
                <a:spcPct val="115000"/>
              </a:lnSpc>
              <a:spcAft>
                <a:spcPts val="0"/>
              </a:spcAft>
            </a:pPr>
            <a:r>
              <a:rPr lang="fr-FR" sz="1600" b="1" dirty="0" smtClean="0">
                <a:latin typeface="Times New Roman" pitchFamily="18" charset="0"/>
                <a:ea typeface="+mj-ea"/>
                <a:cs typeface="Times New Roman" pitchFamily="18" charset="0"/>
              </a:rPr>
              <a:t>6. Evaluation </a:t>
            </a:r>
            <a:r>
              <a:rPr lang="fr-FR" sz="1600" b="1" dirty="0">
                <a:latin typeface="Times New Roman" pitchFamily="18" charset="0"/>
                <a:ea typeface="+mj-ea"/>
                <a:cs typeface="Times New Roman" pitchFamily="18" charset="0"/>
              </a:rPr>
              <a:t>de personnel </a:t>
            </a:r>
            <a:r>
              <a:rPr lang="fr-FR" sz="1600" b="1" dirty="0">
                <a:latin typeface="Times New Roman" panose="02020603050405020304" pitchFamily="18" charset="0"/>
                <a:ea typeface="Times New Roman" panose="02020603050405020304" pitchFamily="18" charset="0"/>
                <a:cs typeface="Times New Roman" pitchFamily="18" charset="0"/>
              </a:rPr>
              <a:t> </a:t>
            </a:r>
            <a:endParaRPr lang="fr-FR" sz="1600" dirty="0">
              <a:latin typeface="Times New Roman" pitchFamily="18" charset="0"/>
              <a:ea typeface="Calibri" panose="020F0502020204030204" pitchFamily="34" charset="0"/>
              <a:cs typeface="Times New Roman" pitchFamily="18" charset="0"/>
            </a:endParaRPr>
          </a:p>
          <a:p>
            <a:r>
              <a:rPr lang="fr-FR" sz="1600" dirty="0">
                <a:latin typeface="Times New Roman" pitchFamily="18" charset="0"/>
                <a:ea typeface="+mj-ea"/>
                <a:cs typeface="Times New Roman" pitchFamily="18" charset="0"/>
              </a:rPr>
              <a:t>90,62% des conformités ont été enregistrées et 9 ,38% de non-conformité </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5833" y="4239414"/>
            <a:ext cx="6512511" cy="2105319"/>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31456030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88640"/>
            <a:ext cx="5962825" cy="576064"/>
          </a:xfrm>
        </p:spPr>
        <p:txBody>
          <a:bodyPr>
            <a:normAutofit fontScale="90000"/>
          </a:bodyPr>
          <a:lstStyle/>
          <a:p>
            <a:pPr marL="0" indent="0" algn="l" rtl="1">
              <a:buNone/>
            </a:pPr>
            <a:r>
              <a:rPr lang="fr-FR" sz="1800" b="1" dirty="0" smtClean="0">
                <a:solidFill>
                  <a:schemeClr val="tx1"/>
                </a:solidFill>
                <a:effectLst/>
                <a:latin typeface="Times New Roman" pitchFamily="18" charset="0"/>
                <a:cs typeface="Times New Roman" pitchFamily="18" charset="0"/>
              </a:rPr>
              <a:t>7. Evaluation </a:t>
            </a:r>
            <a:r>
              <a:rPr lang="fr-FR" sz="1800" b="1" dirty="0">
                <a:solidFill>
                  <a:schemeClr val="tx1"/>
                </a:solidFill>
                <a:effectLst/>
                <a:latin typeface="Times New Roman" pitchFamily="18" charset="0"/>
                <a:cs typeface="Times New Roman" pitchFamily="18" charset="0"/>
              </a:rPr>
              <a:t>de contrôle de l’exploitation </a:t>
            </a:r>
            <a:r>
              <a:rPr lang="fr-FR" sz="1800" b="1" dirty="0" smtClean="0">
                <a:solidFill>
                  <a:schemeClr val="tx1"/>
                </a:solidFill>
                <a:effectLst/>
                <a:latin typeface="Times New Roman" pitchFamily="18" charset="0"/>
                <a:cs typeface="Times New Roman" pitchFamily="18" charset="0"/>
              </a:rPr>
              <a:t>:</a:t>
            </a:r>
            <a:r>
              <a:rPr lang="fr-FR" sz="1800" dirty="0">
                <a:solidFill>
                  <a:schemeClr val="tx1"/>
                </a:solidFill>
                <a:effectLst/>
                <a:latin typeface="Times New Roman" pitchFamily="18" charset="0"/>
                <a:cs typeface="Times New Roman" pitchFamily="18" charset="0"/>
              </a:rPr>
              <a:t/>
            </a:r>
            <a:br>
              <a:rPr lang="fr-FR" sz="1800" dirty="0">
                <a:solidFill>
                  <a:schemeClr val="tx1"/>
                </a:solidFill>
                <a:effectLst/>
                <a:latin typeface="Times New Roman" pitchFamily="18" charset="0"/>
                <a:cs typeface="Times New Roman" pitchFamily="18" charset="0"/>
              </a:rPr>
            </a:br>
            <a:r>
              <a:rPr lang="fr-FR" sz="1800" b="0" dirty="0">
                <a:solidFill>
                  <a:schemeClr val="tx1"/>
                </a:solidFill>
                <a:effectLst/>
                <a:latin typeface="Times New Roman" pitchFamily="18" charset="0"/>
                <a:cs typeface="Times New Roman" pitchFamily="18" charset="0"/>
              </a:rPr>
              <a:t>96,97% des conformités ont été observées et 3,03% de non-conformité</a:t>
            </a:r>
            <a:r>
              <a:rPr lang="fr-FR" sz="1200" b="0" dirty="0">
                <a:effectLst/>
              </a:rPr>
              <a:t> </a:t>
            </a:r>
            <a:endParaRPr lang="fr-FR" sz="1600" b="0"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3000" y="980728"/>
            <a:ext cx="6400800" cy="2012478"/>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6" name="Rectangle 5"/>
          <p:cNvSpPr/>
          <p:nvPr/>
        </p:nvSpPr>
        <p:spPr>
          <a:xfrm>
            <a:off x="1070992" y="3391663"/>
            <a:ext cx="7533456" cy="621709"/>
          </a:xfrm>
          <a:prstGeom prst="rect">
            <a:avLst/>
          </a:prstGeom>
        </p:spPr>
        <p:txBody>
          <a:bodyPr wrap="square">
            <a:spAutoFit/>
          </a:bodyPr>
          <a:lstStyle/>
          <a:p>
            <a:pPr>
              <a:lnSpc>
                <a:spcPct val="115000"/>
              </a:lnSpc>
              <a:spcAft>
                <a:spcPts val="0"/>
              </a:spcAft>
            </a:pPr>
            <a:r>
              <a:rPr lang="fr-FR" sz="1600" b="1" dirty="0" smtClean="0">
                <a:latin typeface="Times New Roman" pitchFamily="18" charset="0"/>
                <a:ea typeface="+mj-ea"/>
                <a:cs typeface="Times New Roman" pitchFamily="18" charset="0"/>
              </a:rPr>
              <a:t>8. Evaluation </a:t>
            </a:r>
            <a:r>
              <a:rPr lang="fr-FR" sz="1600" b="1" dirty="0">
                <a:latin typeface="Times New Roman" pitchFamily="18" charset="0"/>
                <a:ea typeface="+mj-ea"/>
                <a:cs typeface="Times New Roman" pitchFamily="18" charset="0"/>
              </a:rPr>
              <a:t>de l’information sur le produit et sensibilisation des consommateurs </a:t>
            </a:r>
          </a:p>
          <a:p>
            <a:r>
              <a:rPr lang="fr-FR" sz="1600" dirty="0">
                <a:latin typeface="Times New Roman" pitchFamily="18" charset="0"/>
                <a:ea typeface="+mj-ea"/>
                <a:cs typeface="Times New Roman" pitchFamily="18" charset="0"/>
              </a:rPr>
              <a:t>88,89% des conformités ont été notées et 11,11% de non-conformité</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1740" y="4262280"/>
            <a:ext cx="6434596" cy="2191056"/>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16956250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88640"/>
            <a:ext cx="6408712" cy="569000"/>
          </a:xfrm>
        </p:spPr>
        <p:txBody>
          <a:bodyPr>
            <a:normAutofit fontScale="90000"/>
          </a:bodyPr>
          <a:lstStyle/>
          <a:p>
            <a:pPr marL="0" indent="0" algn="l">
              <a:buNone/>
            </a:pPr>
            <a:r>
              <a:rPr lang="fr-FR" sz="1600" b="1" dirty="0" smtClean="0">
                <a:solidFill>
                  <a:schemeClr val="tx1"/>
                </a:solidFill>
                <a:effectLst/>
                <a:latin typeface="Times New Roman" pitchFamily="18" charset="0"/>
                <a:cs typeface="Times New Roman" pitchFamily="18" charset="0"/>
              </a:rPr>
              <a:t>9. Evaluation </a:t>
            </a:r>
            <a:r>
              <a:rPr lang="fr-FR" sz="1600" b="1" dirty="0">
                <a:solidFill>
                  <a:schemeClr val="tx1"/>
                </a:solidFill>
                <a:effectLst/>
                <a:latin typeface="Times New Roman" pitchFamily="18" charset="0"/>
                <a:cs typeface="Times New Roman" pitchFamily="18" charset="0"/>
              </a:rPr>
              <a:t>de transport, stockage et manutention des </a:t>
            </a:r>
            <a:r>
              <a:rPr lang="fr-FR" sz="1600" b="1" dirty="0" smtClean="0">
                <a:solidFill>
                  <a:schemeClr val="tx1"/>
                </a:solidFill>
                <a:effectLst/>
                <a:latin typeface="Times New Roman" pitchFamily="18" charset="0"/>
                <a:cs typeface="Times New Roman" pitchFamily="18" charset="0"/>
              </a:rPr>
              <a:t>denrées</a:t>
            </a:r>
            <a:r>
              <a:rPr lang="fr-FR" sz="1600" dirty="0">
                <a:solidFill>
                  <a:schemeClr val="tx1"/>
                </a:solidFill>
                <a:effectLst/>
                <a:latin typeface="Times New Roman" pitchFamily="18" charset="0"/>
                <a:cs typeface="Times New Roman" pitchFamily="18" charset="0"/>
              </a:rPr>
              <a:t/>
            </a:r>
            <a:br>
              <a:rPr lang="fr-FR" sz="1600" dirty="0">
                <a:solidFill>
                  <a:schemeClr val="tx1"/>
                </a:solidFill>
                <a:effectLst/>
                <a:latin typeface="Times New Roman" pitchFamily="18" charset="0"/>
                <a:cs typeface="Times New Roman" pitchFamily="18" charset="0"/>
              </a:rPr>
            </a:br>
            <a:r>
              <a:rPr lang="fr-FR" sz="1600" b="0" dirty="0">
                <a:solidFill>
                  <a:schemeClr val="tx1"/>
                </a:solidFill>
                <a:effectLst/>
                <a:latin typeface="Times New Roman" pitchFamily="18" charset="0"/>
                <a:cs typeface="Times New Roman" pitchFamily="18" charset="0"/>
              </a:rPr>
              <a:t>100% de conformité pour ce volet</a:t>
            </a:r>
            <a:r>
              <a:rPr lang="fr-FR" sz="1400" b="0" dirty="0">
                <a:effectLst/>
              </a:rPr>
              <a:t>.</a:t>
            </a:r>
            <a:br>
              <a:rPr lang="fr-FR" sz="1400" b="0" dirty="0">
                <a:effectLst/>
              </a:rPr>
            </a:br>
            <a:endParaRPr lang="fr-FR" sz="1400" b="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15616" y="953915"/>
            <a:ext cx="6264696" cy="1977142"/>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5" name="Picture 4"/>
          <p:cNvPicPr>
            <a:picLocks noChangeAspect="1"/>
          </p:cNvPicPr>
          <p:nvPr/>
        </p:nvPicPr>
        <p:blipFill>
          <a:blip r:embed="rId3"/>
          <a:stretch>
            <a:fillRect/>
          </a:stretch>
        </p:blipFill>
        <p:spPr>
          <a:xfrm>
            <a:off x="1115616" y="4293096"/>
            <a:ext cx="7076648" cy="216024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6" name="Rectangle 5"/>
          <p:cNvSpPr/>
          <p:nvPr/>
        </p:nvSpPr>
        <p:spPr>
          <a:xfrm>
            <a:off x="1115616" y="3364056"/>
            <a:ext cx="7128792" cy="713016"/>
          </a:xfrm>
          <a:prstGeom prst="rect">
            <a:avLst/>
          </a:prstGeom>
        </p:spPr>
        <p:txBody>
          <a:bodyPr wrap="square">
            <a:spAutoFit/>
          </a:bodyPr>
          <a:lstStyle/>
          <a:p>
            <a:pPr>
              <a:spcAft>
                <a:spcPts val="1000"/>
              </a:spcAft>
            </a:pPr>
            <a:r>
              <a:rPr lang="fr-FR" sz="1600" b="1" dirty="0" smtClean="0">
                <a:latin typeface="Times New Roman" pitchFamily="18" charset="0"/>
                <a:ea typeface="+mj-ea"/>
                <a:cs typeface="Times New Roman" pitchFamily="18" charset="0"/>
              </a:rPr>
              <a:t>10. Evaluation </a:t>
            </a:r>
            <a:r>
              <a:rPr lang="fr-FR" sz="1600" b="1" dirty="0">
                <a:latin typeface="Times New Roman" pitchFamily="18" charset="0"/>
                <a:ea typeface="+mj-ea"/>
                <a:cs typeface="Times New Roman" pitchFamily="18" charset="0"/>
              </a:rPr>
              <a:t>des bonnes pratiques de fabrication </a:t>
            </a:r>
            <a:r>
              <a:rPr lang="fr-FR" sz="1600" b="1" dirty="0" smtClean="0">
                <a:latin typeface="Times New Roman" pitchFamily="18" charset="0"/>
                <a:ea typeface="+mj-ea"/>
                <a:cs typeface="Times New Roman" pitchFamily="18" charset="0"/>
              </a:rPr>
              <a:t>:</a:t>
            </a:r>
          </a:p>
          <a:p>
            <a:pPr>
              <a:spcAft>
                <a:spcPts val="1000"/>
              </a:spcAft>
            </a:pPr>
            <a:r>
              <a:rPr lang="fr-FR" sz="1600" dirty="0" smtClean="0">
                <a:latin typeface="Times New Roman" pitchFamily="18" charset="0"/>
                <a:ea typeface="+mj-ea"/>
                <a:cs typeface="Times New Roman" pitchFamily="18" charset="0"/>
              </a:rPr>
              <a:t>96,72</a:t>
            </a:r>
            <a:r>
              <a:rPr lang="fr-FR" sz="1600" dirty="0">
                <a:latin typeface="Times New Roman" pitchFamily="18" charset="0"/>
                <a:ea typeface="+mj-ea"/>
                <a:cs typeface="Times New Roman" pitchFamily="18" charset="0"/>
              </a:rPr>
              <a:t>% des conformités ont été marquées et 3,28% de non-conformité </a:t>
            </a:r>
          </a:p>
        </p:txBody>
      </p:sp>
    </p:spTree>
    <p:extLst>
      <p:ext uri="{BB962C8B-B14F-4D97-AF65-F5344CB8AC3E}">
        <p14:creationId xmlns:p14="http://schemas.microsoft.com/office/powerpoint/2010/main" val="712946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23928" y="214807"/>
            <a:ext cx="2088232" cy="954107"/>
          </a:xfrm>
          <a:prstGeom prst="rect">
            <a:avLst/>
          </a:prstGeom>
        </p:spPr>
        <p:txBody>
          <a:bodyPr wrap="square">
            <a:spAutoFit/>
          </a:bodyPr>
          <a:lstStyle/>
          <a:p>
            <a:r>
              <a:rPr lang="fr-FR" sz="2800" b="1" dirty="0">
                <a:latin typeface="Times New Roman" pitchFamily="18" charset="0"/>
                <a:cs typeface="Times New Roman" pitchFamily="18" charset="0"/>
              </a:rPr>
              <a:t>Conclusion</a:t>
            </a:r>
            <a:br>
              <a:rPr lang="fr-FR" sz="2800" b="1" dirty="0">
                <a:latin typeface="Times New Roman" pitchFamily="18" charset="0"/>
                <a:cs typeface="Times New Roman" pitchFamily="18" charset="0"/>
              </a:rPr>
            </a:br>
            <a:endParaRPr lang="fr-FR" sz="2800" b="1" dirty="0">
              <a:latin typeface="Times New Roman" pitchFamily="18" charset="0"/>
              <a:cs typeface="Times New Roman" pitchFamily="18" charset="0"/>
            </a:endParaRPr>
          </a:p>
        </p:txBody>
      </p:sp>
      <p:sp>
        <p:nvSpPr>
          <p:cNvPr id="5" name="Rectangle 4"/>
          <p:cNvSpPr/>
          <p:nvPr/>
        </p:nvSpPr>
        <p:spPr>
          <a:xfrm>
            <a:off x="1187624" y="1103540"/>
            <a:ext cx="7632848" cy="5493812"/>
          </a:xfrm>
          <a:prstGeom prst="rect">
            <a:avLst/>
          </a:prstGeom>
        </p:spPr>
        <p:txBody>
          <a:bodyPr wrap="square">
            <a:spAutoFit/>
          </a:bodyPr>
          <a:lstStyle/>
          <a:p>
            <a:pPr>
              <a:lnSpc>
                <a:spcPct val="150000"/>
              </a:lnSpc>
            </a:pPr>
            <a:r>
              <a:rPr lang="fr-FR" dirty="0">
                <a:latin typeface="Times New Roman" pitchFamily="18" charset="0"/>
                <a:cs typeface="Times New Roman" pitchFamily="18" charset="0"/>
              </a:rPr>
              <a:t>Les BPH et les BPF sont des préalables essentiels, leur respect vigilant détermine l’efficacité et la maitrise d’une démarche d’assurance qualité.</a:t>
            </a:r>
          </a:p>
          <a:p>
            <a:pPr>
              <a:lnSpc>
                <a:spcPct val="150000"/>
              </a:lnSpc>
            </a:pPr>
            <a:r>
              <a:rPr lang="fr-FR" dirty="0">
                <a:latin typeface="Times New Roman" pitchFamily="18" charset="0"/>
                <a:cs typeface="Times New Roman" pitchFamily="18" charset="0"/>
              </a:rPr>
              <a:t>L’audit réalisé pour l’abattoir de notre étude est l’une des méthodes d’analyse qui se base  sur un objectif et une méthode drastique, ce qui permet de jauger la qualité d’un processus d’activité et l’application des bonnes pratiques en hygiène d’abattage .</a:t>
            </a:r>
          </a:p>
          <a:p>
            <a:pPr>
              <a:lnSpc>
                <a:spcPct val="150000"/>
              </a:lnSpc>
            </a:pPr>
            <a:r>
              <a:rPr lang="fr-FR" dirty="0">
                <a:latin typeface="Times New Roman" pitchFamily="18" charset="0"/>
                <a:cs typeface="Times New Roman" pitchFamily="18" charset="0"/>
              </a:rPr>
              <a:t>Les résultats dévoilés par notre enquête dans l’abattoir khider présentent un taux de conformités relativement élevé de l’ordre de 91,16 % face à 8,84% de non-conformités.</a:t>
            </a:r>
          </a:p>
          <a:p>
            <a:pPr>
              <a:lnSpc>
                <a:spcPct val="150000"/>
              </a:lnSpc>
            </a:pPr>
            <a:r>
              <a:rPr lang="fr-FR" dirty="0">
                <a:latin typeface="Times New Roman" pitchFamily="18" charset="0"/>
                <a:cs typeface="Times New Roman" pitchFamily="18" charset="0"/>
              </a:rPr>
              <a:t>l’abattoir est classé avec mention très bien  mais il est impérative de corrigé les non-conformités cités avant pour améliorer la qualité de produit, le statut de l’abattoir en qualité de BPH et de BPF et  pouvoir passer à une autre démarche tel que HACCP. </a:t>
            </a:r>
            <a:endParaRPr lang="fr-FR" dirty="0">
              <a:latin typeface="Times New Roman" pitchFamily="18" charset="0"/>
              <a:cs typeface="Times New Roman" pitchFamily="18" charset="0"/>
            </a:endParaRPr>
          </a:p>
        </p:txBody>
      </p:sp>
    </p:spTree>
    <p:extLst>
      <p:ext uri="{BB962C8B-B14F-4D97-AF65-F5344CB8AC3E}">
        <p14:creationId xmlns:p14="http://schemas.microsoft.com/office/powerpoint/2010/main" val="19799466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1331640" y="1556792"/>
            <a:ext cx="2566728" cy="707886"/>
          </a:xfrm>
          <a:prstGeom prst="rect">
            <a:avLst/>
          </a:prstGeom>
          <a:noFill/>
        </p:spPr>
        <p:txBody>
          <a:bodyPr wrap="none" rtlCol="0">
            <a:spAutoFit/>
          </a:bodyPr>
          <a:lstStyle/>
          <a:p>
            <a:r>
              <a:rPr lang="fr-FR" sz="4000" b="1" i="1" dirty="0" smtClean="0">
                <a:latin typeface="Times New Roman" pitchFamily="18" charset="0"/>
                <a:cs typeface="Times New Roman" pitchFamily="18" charset="0"/>
              </a:rPr>
              <a:t>Merci pour</a:t>
            </a:r>
            <a:endParaRPr lang="fr-FR" sz="4000" b="1" i="1" dirty="0">
              <a:latin typeface="Times New Roman" pitchFamily="18" charset="0"/>
              <a:cs typeface="Times New Roman" pitchFamily="18" charset="0"/>
            </a:endParaRPr>
          </a:p>
        </p:txBody>
      </p:sp>
      <p:pic>
        <p:nvPicPr>
          <p:cNvPr id="10" name="Imag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72280" y="304028"/>
            <a:ext cx="1224136" cy="122413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1" name="Imag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7211" y="2446252"/>
            <a:ext cx="2172861" cy="207276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2" name="Imag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504" y="3909222"/>
            <a:ext cx="2821395" cy="261612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3" name="Imag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8104" y="1412776"/>
            <a:ext cx="1696403" cy="161280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6" name="Rectangle 15"/>
          <p:cNvSpPr/>
          <p:nvPr/>
        </p:nvSpPr>
        <p:spPr>
          <a:xfrm>
            <a:off x="5436096" y="3367280"/>
            <a:ext cx="3249608" cy="707886"/>
          </a:xfrm>
          <a:prstGeom prst="rect">
            <a:avLst/>
          </a:prstGeom>
        </p:spPr>
        <p:txBody>
          <a:bodyPr wrap="none">
            <a:spAutoFit/>
          </a:bodyPr>
          <a:lstStyle/>
          <a:p>
            <a:r>
              <a:rPr lang="fr-FR" sz="4000" b="1" i="1" dirty="0">
                <a:solidFill>
                  <a:prstClr val="black"/>
                </a:solidFill>
                <a:latin typeface="Times New Roman" pitchFamily="18" charset="0"/>
                <a:cs typeface="Times New Roman" pitchFamily="18" charset="0"/>
              </a:rPr>
              <a:t>votre attention</a:t>
            </a:r>
            <a:endParaRPr lang="fr-FR" dirty="0"/>
          </a:p>
        </p:txBody>
      </p:sp>
    </p:spTree>
    <p:extLst>
      <p:ext uri="{BB962C8B-B14F-4D97-AF65-F5344CB8AC3E}">
        <p14:creationId xmlns:p14="http://schemas.microsoft.com/office/powerpoint/2010/main" val="3474357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115616" y="620688"/>
            <a:ext cx="5364088" cy="5940088"/>
          </a:xfrm>
          <a:prstGeom prst="rect">
            <a:avLst/>
          </a:prstGeom>
        </p:spPr>
        <p:txBody>
          <a:bodyPr wrap="square">
            <a:spAutoFit/>
          </a:bodyPr>
          <a:lstStyle/>
          <a:p>
            <a:pPr marL="285750" indent="-285750">
              <a:buFont typeface="Wingdings" pitchFamily="2" charset="2"/>
              <a:buChar char="§"/>
            </a:pPr>
            <a:r>
              <a:rPr lang="fr-FR" sz="1600" b="1" dirty="0">
                <a:latin typeface="Times New Roman" pitchFamily="18" charset="0"/>
                <a:cs typeface="Times New Roman" pitchFamily="18" charset="0"/>
              </a:rPr>
              <a:t>Chapitre II : Abattoir des viandes blanches et abattage des volailles </a:t>
            </a:r>
            <a:endParaRPr lang="fr-FR" sz="1600" b="1" dirty="0" smtClean="0">
              <a:latin typeface="Times New Roman" pitchFamily="18" charset="0"/>
              <a:cs typeface="Times New Roman" pitchFamily="18" charset="0"/>
            </a:endParaRPr>
          </a:p>
          <a:p>
            <a:r>
              <a:rPr lang="fr-FR" sz="1600" dirty="0" smtClean="0">
                <a:latin typeface="Times New Roman" pitchFamily="18" charset="0"/>
                <a:cs typeface="Times New Roman" pitchFamily="18" charset="0"/>
              </a:rPr>
              <a:t>II.1.Abattoir </a:t>
            </a:r>
            <a:r>
              <a:rPr lang="fr-FR" sz="1600" dirty="0">
                <a:latin typeface="Times New Roman" pitchFamily="18" charset="0"/>
                <a:cs typeface="Times New Roman" pitchFamily="18" charset="0"/>
              </a:rPr>
              <a:t>viandes </a:t>
            </a:r>
            <a:r>
              <a:rPr lang="fr-FR" sz="1600" dirty="0" smtClean="0">
                <a:latin typeface="Times New Roman" pitchFamily="18" charset="0"/>
                <a:cs typeface="Times New Roman" pitchFamily="18" charset="0"/>
              </a:rPr>
              <a:t>blanche</a:t>
            </a:r>
            <a:endParaRPr lang="fr-FR" sz="1600" dirty="0">
              <a:latin typeface="Times New Roman" pitchFamily="18" charset="0"/>
              <a:cs typeface="Times New Roman" pitchFamily="18" charset="0"/>
            </a:endParaRPr>
          </a:p>
          <a:p>
            <a:r>
              <a:rPr lang="fr-FR" sz="1600" dirty="0">
                <a:latin typeface="Times New Roman" pitchFamily="18" charset="0"/>
                <a:cs typeface="Times New Roman" pitchFamily="18" charset="0"/>
              </a:rPr>
              <a:t>    II.1.1. Normes de construction d’un </a:t>
            </a:r>
            <a:r>
              <a:rPr lang="fr-FR" sz="1600" dirty="0" smtClean="0">
                <a:latin typeface="Times New Roman" pitchFamily="18" charset="0"/>
                <a:cs typeface="Times New Roman" pitchFamily="18" charset="0"/>
              </a:rPr>
              <a:t>abattoir</a:t>
            </a:r>
            <a:endParaRPr lang="fr-FR" sz="1600" dirty="0">
              <a:latin typeface="Times New Roman" pitchFamily="18" charset="0"/>
              <a:cs typeface="Times New Roman" pitchFamily="18" charset="0"/>
            </a:endParaRPr>
          </a:p>
          <a:p>
            <a:r>
              <a:rPr lang="fr-FR" sz="1600" dirty="0" smtClean="0">
                <a:latin typeface="Times New Roman" pitchFamily="18" charset="0"/>
                <a:cs typeface="Times New Roman" pitchFamily="18" charset="0"/>
              </a:rPr>
              <a:t>II.2.Technologie </a:t>
            </a:r>
            <a:r>
              <a:rPr lang="fr-FR" sz="1600" dirty="0">
                <a:latin typeface="Times New Roman" pitchFamily="18" charset="0"/>
                <a:cs typeface="Times New Roman" pitchFamily="18" charset="0"/>
              </a:rPr>
              <a:t>d’abattage des </a:t>
            </a:r>
            <a:r>
              <a:rPr lang="fr-FR" sz="1600" dirty="0" smtClean="0">
                <a:latin typeface="Times New Roman" pitchFamily="18" charset="0"/>
                <a:cs typeface="Times New Roman" pitchFamily="18" charset="0"/>
              </a:rPr>
              <a:t>volailles </a:t>
            </a:r>
          </a:p>
          <a:p>
            <a:r>
              <a:rPr lang="fr-FR" sz="1600" dirty="0" smtClean="0">
                <a:latin typeface="Times New Roman" pitchFamily="18" charset="0"/>
                <a:cs typeface="Times New Roman" pitchFamily="18" charset="0"/>
              </a:rPr>
              <a:t>   </a:t>
            </a:r>
            <a:r>
              <a:rPr lang="fr-FR" sz="1600" dirty="0">
                <a:latin typeface="Times New Roman" pitchFamily="18" charset="0"/>
                <a:cs typeface="Times New Roman" pitchFamily="18" charset="0"/>
              </a:rPr>
              <a:t>II.2.1. </a:t>
            </a:r>
            <a:r>
              <a:rPr lang="fr-FR" sz="1600" dirty="0" smtClean="0">
                <a:latin typeface="Times New Roman" pitchFamily="18" charset="0"/>
                <a:cs typeface="Times New Roman" pitchFamily="18" charset="0"/>
              </a:rPr>
              <a:t>L’abattage</a:t>
            </a:r>
            <a:endParaRPr lang="fr-FR" sz="1600" dirty="0">
              <a:latin typeface="Times New Roman" pitchFamily="18" charset="0"/>
              <a:cs typeface="Times New Roman" pitchFamily="18" charset="0"/>
            </a:endParaRPr>
          </a:p>
          <a:p>
            <a:r>
              <a:rPr lang="fr-FR" sz="1600" dirty="0">
                <a:latin typeface="Times New Roman" pitchFamily="18" charset="0"/>
                <a:cs typeface="Times New Roman" pitchFamily="18" charset="0"/>
              </a:rPr>
              <a:t>   </a:t>
            </a:r>
            <a:r>
              <a:rPr lang="fr-FR" sz="1600" dirty="0" smtClean="0">
                <a:latin typeface="Times New Roman" pitchFamily="18" charset="0"/>
                <a:cs typeface="Times New Roman" pitchFamily="18" charset="0"/>
              </a:rPr>
              <a:t>II.2.2</a:t>
            </a:r>
            <a:r>
              <a:rPr lang="fr-FR" sz="1600" dirty="0">
                <a:latin typeface="Times New Roman" pitchFamily="18" charset="0"/>
                <a:cs typeface="Times New Roman" pitchFamily="18" charset="0"/>
              </a:rPr>
              <a:t>. Etapes </a:t>
            </a:r>
            <a:r>
              <a:rPr lang="fr-FR" sz="1600" dirty="0" smtClean="0">
                <a:latin typeface="Times New Roman" pitchFamily="18" charset="0"/>
                <a:cs typeface="Times New Roman" pitchFamily="18" charset="0"/>
              </a:rPr>
              <a:t>d’abattage,</a:t>
            </a:r>
          </a:p>
          <a:p>
            <a:endParaRPr lang="fr-FR" sz="1600" dirty="0" smtClean="0">
              <a:latin typeface="Times New Roman" pitchFamily="18" charset="0"/>
              <a:cs typeface="Times New Roman" pitchFamily="18" charset="0"/>
            </a:endParaRPr>
          </a:p>
          <a:p>
            <a:pPr marL="285750" lvl="0" indent="-285750">
              <a:buFont typeface="Wingdings" pitchFamily="2" charset="2"/>
              <a:buChar char="§"/>
            </a:pPr>
            <a:r>
              <a:rPr lang="fr-FR" sz="1600" b="1" dirty="0">
                <a:solidFill>
                  <a:prstClr val="black"/>
                </a:solidFill>
                <a:latin typeface="Times New Roman" pitchFamily="18" charset="0"/>
                <a:cs typeface="Times New Roman" pitchFamily="18" charset="0"/>
              </a:rPr>
              <a:t>Chapitre III : Les programmes préalables ou prérequis</a:t>
            </a:r>
          </a:p>
          <a:p>
            <a:pPr lvl="0"/>
            <a:r>
              <a:rPr lang="fr-FR" sz="1600" dirty="0">
                <a:solidFill>
                  <a:prstClr val="black"/>
                </a:solidFill>
                <a:latin typeface="Times New Roman" pitchFamily="18" charset="0"/>
                <a:cs typeface="Times New Roman" pitchFamily="18" charset="0"/>
              </a:rPr>
              <a:t> </a:t>
            </a:r>
            <a:r>
              <a:rPr lang="fr-FR" sz="1600" dirty="0" smtClean="0">
                <a:solidFill>
                  <a:prstClr val="black"/>
                </a:solidFill>
                <a:latin typeface="Times New Roman" pitchFamily="18" charset="0"/>
                <a:cs typeface="Times New Roman" pitchFamily="18" charset="0"/>
              </a:rPr>
              <a:t>III.1.Programmes </a:t>
            </a:r>
            <a:r>
              <a:rPr lang="fr-FR" sz="1600" dirty="0">
                <a:solidFill>
                  <a:prstClr val="black"/>
                </a:solidFill>
                <a:latin typeface="Times New Roman" pitchFamily="18" charset="0"/>
                <a:cs typeface="Times New Roman" pitchFamily="18" charset="0"/>
              </a:rPr>
              <a:t>préalables</a:t>
            </a:r>
          </a:p>
          <a:p>
            <a:pPr lvl="0"/>
            <a:r>
              <a:rPr lang="fr-FR" sz="1600" dirty="0">
                <a:solidFill>
                  <a:prstClr val="black"/>
                </a:solidFill>
                <a:latin typeface="Times New Roman" pitchFamily="18" charset="0"/>
                <a:cs typeface="Times New Roman" pitchFamily="18" charset="0"/>
              </a:rPr>
              <a:t>   III.1.1. Définition des programmes préalables</a:t>
            </a:r>
          </a:p>
          <a:p>
            <a:pPr lvl="0"/>
            <a:r>
              <a:rPr lang="fr-FR" sz="1600" dirty="0">
                <a:solidFill>
                  <a:prstClr val="black"/>
                </a:solidFill>
                <a:latin typeface="Times New Roman" pitchFamily="18" charset="0"/>
                <a:cs typeface="Times New Roman" pitchFamily="18" charset="0"/>
              </a:rPr>
              <a:t>   </a:t>
            </a:r>
            <a:r>
              <a:rPr lang="fr-FR" sz="1600" dirty="0" smtClean="0">
                <a:solidFill>
                  <a:prstClr val="black"/>
                </a:solidFill>
                <a:latin typeface="Times New Roman" pitchFamily="18" charset="0"/>
                <a:cs typeface="Times New Roman" pitchFamily="18" charset="0"/>
              </a:rPr>
              <a:t>III.1.2. </a:t>
            </a:r>
            <a:r>
              <a:rPr lang="fr-FR" sz="1600" dirty="0">
                <a:solidFill>
                  <a:prstClr val="black"/>
                </a:solidFill>
                <a:latin typeface="Times New Roman" pitchFamily="18" charset="0"/>
                <a:cs typeface="Times New Roman" pitchFamily="18" charset="0"/>
              </a:rPr>
              <a:t>Les Bonnes pratiques d'hygiène (BPH)</a:t>
            </a:r>
          </a:p>
          <a:p>
            <a:pPr lvl="0"/>
            <a:r>
              <a:rPr lang="fr-FR" sz="1600" dirty="0">
                <a:solidFill>
                  <a:prstClr val="black"/>
                </a:solidFill>
                <a:latin typeface="Times New Roman" pitchFamily="18" charset="0"/>
                <a:cs typeface="Times New Roman" pitchFamily="18" charset="0"/>
              </a:rPr>
              <a:t>   III.1.3. Bonnes pratiques de fabrication (BPF)</a:t>
            </a:r>
          </a:p>
          <a:p>
            <a:pPr lvl="0"/>
            <a:r>
              <a:rPr lang="fr-FR" sz="1600" dirty="0">
                <a:solidFill>
                  <a:prstClr val="black"/>
                </a:solidFill>
                <a:latin typeface="Times New Roman" pitchFamily="18" charset="0"/>
                <a:cs typeface="Times New Roman" pitchFamily="18" charset="0"/>
              </a:rPr>
              <a:t>   III.1.4</a:t>
            </a:r>
            <a:r>
              <a:rPr lang="fr-FR" sz="1600" dirty="0" smtClean="0">
                <a:solidFill>
                  <a:prstClr val="black"/>
                </a:solidFill>
                <a:latin typeface="Times New Roman" pitchFamily="18" charset="0"/>
                <a:cs typeface="Times New Roman" pitchFamily="18" charset="0"/>
              </a:rPr>
              <a:t>. Importance </a:t>
            </a:r>
            <a:r>
              <a:rPr lang="fr-FR" sz="1600" dirty="0">
                <a:solidFill>
                  <a:prstClr val="black"/>
                </a:solidFill>
                <a:latin typeface="Times New Roman" pitchFamily="18" charset="0"/>
                <a:cs typeface="Times New Roman" pitchFamily="18" charset="0"/>
              </a:rPr>
              <a:t>des BPH et des BPF comme préalable au système HACCP</a:t>
            </a:r>
          </a:p>
          <a:p>
            <a:pPr lvl="0"/>
            <a:r>
              <a:rPr lang="fr-FR" sz="1600" dirty="0">
                <a:solidFill>
                  <a:prstClr val="black"/>
                </a:solidFill>
                <a:latin typeface="Times New Roman" pitchFamily="18" charset="0"/>
                <a:cs typeface="Times New Roman" pitchFamily="18" charset="0"/>
              </a:rPr>
              <a:t>   III.1.5. Préalables appliqués à l’abattoir avicole</a:t>
            </a:r>
          </a:p>
          <a:p>
            <a:pPr lvl="0"/>
            <a:r>
              <a:rPr lang="fr-FR" sz="1600" dirty="0">
                <a:solidFill>
                  <a:prstClr val="black"/>
                </a:solidFill>
                <a:latin typeface="Times New Roman" pitchFamily="18" charset="0"/>
                <a:cs typeface="Times New Roman" pitchFamily="18" charset="0"/>
              </a:rPr>
              <a:t>III.2. Système HACCP</a:t>
            </a:r>
          </a:p>
          <a:p>
            <a:pPr lvl="0"/>
            <a:r>
              <a:rPr lang="fr-FR" sz="1600" dirty="0">
                <a:solidFill>
                  <a:prstClr val="black"/>
                </a:solidFill>
                <a:latin typeface="Times New Roman" pitchFamily="18" charset="0"/>
                <a:cs typeface="Times New Roman" pitchFamily="18" charset="0"/>
              </a:rPr>
              <a:t>   III.2.1. Historique du système HACCP</a:t>
            </a:r>
          </a:p>
          <a:p>
            <a:pPr lvl="0"/>
            <a:r>
              <a:rPr lang="fr-FR" sz="1600" dirty="0">
                <a:solidFill>
                  <a:prstClr val="black"/>
                </a:solidFill>
                <a:latin typeface="Times New Roman" pitchFamily="18" charset="0"/>
                <a:cs typeface="Times New Roman" pitchFamily="18" charset="0"/>
              </a:rPr>
              <a:t>   III.2.2. Définition du système HACCP</a:t>
            </a:r>
          </a:p>
          <a:p>
            <a:pPr lvl="0"/>
            <a:r>
              <a:rPr lang="fr-FR" sz="1600" dirty="0">
                <a:solidFill>
                  <a:prstClr val="black"/>
                </a:solidFill>
                <a:latin typeface="Times New Roman" pitchFamily="18" charset="0"/>
                <a:cs typeface="Times New Roman" pitchFamily="18" charset="0"/>
              </a:rPr>
              <a:t>   III.2.3. Avantages du système HACCP</a:t>
            </a:r>
          </a:p>
          <a:p>
            <a:pPr lvl="0"/>
            <a:r>
              <a:rPr lang="fr-FR" sz="1600" dirty="0">
                <a:solidFill>
                  <a:prstClr val="black"/>
                </a:solidFill>
                <a:latin typeface="Times New Roman" pitchFamily="18" charset="0"/>
                <a:cs typeface="Times New Roman" pitchFamily="18" charset="0"/>
              </a:rPr>
              <a:t>   III.2.4. Les principes du système HACCP</a:t>
            </a:r>
          </a:p>
          <a:p>
            <a:pPr lvl="0"/>
            <a:r>
              <a:rPr lang="fr-FR" sz="1600" dirty="0">
                <a:solidFill>
                  <a:prstClr val="black"/>
                </a:solidFill>
                <a:latin typeface="Times New Roman" pitchFamily="18" charset="0"/>
                <a:cs typeface="Times New Roman" pitchFamily="18" charset="0"/>
              </a:rPr>
              <a:t>   III.2.5. Les étapes d’application du HACCP</a:t>
            </a:r>
          </a:p>
          <a:p>
            <a:endParaRPr lang="fr-FR" sz="1400" dirty="0">
              <a:latin typeface="Times New Roman" pitchFamily="18" charset="0"/>
              <a:cs typeface="Times New Roman" pitchFamily="18" charset="0"/>
            </a:endParaRPr>
          </a:p>
          <a:p>
            <a:r>
              <a:rPr lang="fr-FR" sz="1400" dirty="0">
                <a:latin typeface="Times New Roman" pitchFamily="18" charset="0"/>
                <a:cs typeface="Times New Roman" pitchFamily="18" charset="0"/>
              </a:rPr>
              <a:t>         </a:t>
            </a:r>
          </a:p>
        </p:txBody>
      </p:sp>
    </p:spTree>
    <p:extLst>
      <p:ext uri="{BB962C8B-B14F-4D97-AF65-F5344CB8AC3E}">
        <p14:creationId xmlns:p14="http://schemas.microsoft.com/office/powerpoint/2010/main" val="18517118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59632" y="404664"/>
            <a:ext cx="7704856" cy="6247864"/>
          </a:xfrm>
          <a:prstGeom prst="rect">
            <a:avLst/>
          </a:prstGeom>
        </p:spPr>
        <p:txBody>
          <a:bodyPr wrap="square">
            <a:spAutoFit/>
          </a:bodyPr>
          <a:lstStyle/>
          <a:p>
            <a:pPr marL="285750" lvl="0" indent="-285750">
              <a:buFont typeface="Wingdings" pitchFamily="2" charset="2"/>
              <a:buChar char="§"/>
            </a:pPr>
            <a:r>
              <a:rPr lang="fr-FR" sz="1600" b="1" dirty="0">
                <a:solidFill>
                  <a:prstClr val="black"/>
                </a:solidFill>
                <a:latin typeface="Times New Roman" pitchFamily="18" charset="0"/>
                <a:cs typeface="Times New Roman" pitchFamily="18" charset="0"/>
              </a:rPr>
              <a:t>Partie pratique</a:t>
            </a:r>
            <a:r>
              <a:rPr lang="fr-FR" sz="1600" b="1" dirty="0" smtClean="0">
                <a:solidFill>
                  <a:prstClr val="black"/>
                </a:solidFill>
                <a:latin typeface="Times New Roman" pitchFamily="18" charset="0"/>
                <a:cs typeface="Times New Roman" pitchFamily="18" charset="0"/>
              </a:rPr>
              <a:t>,</a:t>
            </a:r>
            <a:endParaRPr lang="fr-FR" sz="1600" b="1" dirty="0">
              <a:solidFill>
                <a:prstClr val="black"/>
              </a:solidFill>
              <a:latin typeface="Times New Roman" pitchFamily="18" charset="0"/>
              <a:cs typeface="Times New Roman" pitchFamily="18" charset="0"/>
            </a:endParaRPr>
          </a:p>
          <a:p>
            <a:pPr marL="285750" lvl="0" indent="-285750">
              <a:buFont typeface="Wingdings" pitchFamily="2" charset="2"/>
              <a:buChar char="§"/>
            </a:pPr>
            <a:r>
              <a:rPr lang="fr-FR" sz="1600" b="1" dirty="0">
                <a:solidFill>
                  <a:prstClr val="black"/>
                </a:solidFill>
                <a:latin typeface="Times New Roman" pitchFamily="18" charset="0"/>
                <a:cs typeface="Times New Roman" pitchFamily="18" charset="0"/>
              </a:rPr>
              <a:t>Chapitre IV : Evaluation des BPH et </a:t>
            </a:r>
            <a:r>
              <a:rPr lang="fr-FR" sz="1600" b="1" dirty="0" smtClean="0">
                <a:solidFill>
                  <a:prstClr val="black"/>
                </a:solidFill>
                <a:latin typeface="Times New Roman" pitchFamily="18" charset="0"/>
                <a:cs typeface="Times New Roman" pitchFamily="18" charset="0"/>
              </a:rPr>
              <a:t>BPF</a:t>
            </a:r>
          </a:p>
          <a:p>
            <a:pPr lvl="0"/>
            <a:endParaRPr lang="fr-FR" sz="1600" dirty="0">
              <a:solidFill>
                <a:prstClr val="black"/>
              </a:solidFill>
              <a:latin typeface="Times New Roman" pitchFamily="18" charset="0"/>
              <a:cs typeface="Times New Roman" pitchFamily="18" charset="0"/>
            </a:endParaRPr>
          </a:p>
          <a:p>
            <a:pPr lvl="0"/>
            <a:r>
              <a:rPr lang="fr-FR" sz="1600" dirty="0">
                <a:solidFill>
                  <a:prstClr val="black"/>
                </a:solidFill>
                <a:latin typeface="Times New Roman" pitchFamily="18" charset="0"/>
                <a:cs typeface="Times New Roman" pitchFamily="18" charset="0"/>
              </a:rPr>
              <a:t>IV.1. Objectif</a:t>
            </a:r>
          </a:p>
          <a:p>
            <a:pPr lvl="0"/>
            <a:r>
              <a:rPr lang="fr-FR" sz="1600" dirty="0">
                <a:solidFill>
                  <a:prstClr val="black"/>
                </a:solidFill>
                <a:latin typeface="Times New Roman" pitchFamily="18" charset="0"/>
                <a:cs typeface="Times New Roman" pitchFamily="18" charset="0"/>
              </a:rPr>
              <a:t>IV.2. Matériel et méthode   </a:t>
            </a:r>
          </a:p>
          <a:p>
            <a:pPr lvl="0"/>
            <a:r>
              <a:rPr lang="fr-FR" sz="1600" dirty="0">
                <a:solidFill>
                  <a:prstClr val="black"/>
                </a:solidFill>
                <a:latin typeface="Times New Roman" pitchFamily="18" charset="0"/>
                <a:cs typeface="Times New Roman" pitchFamily="18" charset="0"/>
              </a:rPr>
              <a:t>    IV.2.1. Matériel</a:t>
            </a:r>
          </a:p>
          <a:p>
            <a:pPr lvl="0"/>
            <a:r>
              <a:rPr lang="fr-FR" sz="1600" dirty="0">
                <a:solidFill>
                  <a:prstClr val="black"/>
                </a:solidFill>
                <a:latin typeface="Times New Roman" pitchFamily="18" charset="0"/>
                <a:cs typeface="Times New Roman" pitchFamily="18" charset="0"/>
              </a:rPr>
              <a:t>lIV.3. Présentation de l’abattoir</a:t>
            </a:r>
          </a:p>
          <a:p>
            <a:pPr lvl="0"/>
            <a:r>
              <a:rPr lang="fr-FR" sz="1600" dirty="0">
                <a:solidFill>
                  <a:prstClr val="black"/>
                </a:solidFill>
                <a:latin typeface="Times New Roman" pitchFamily="18" charset="0"/>
                <a:cs typeface="Times New Roman" pitchFamily="18" charset="0"/>
              </a:rPr>
              <a:t>IV.4. Audite d’évaluation des BPF   </a:t>
            </a:r>
          </a:p>
          <a:p>
            <a:pPr lvl="0"/>
            <a:r>
              <a:rPr lang="fr-FR" sz="1600" dirty="0">
                <a:solidFill>
                  <a:prstClr val="black"/>
                </a:solidFill>
                <a:latin typeface="Times New Roman" pitchFamily="18" charset="0"/>
                <a:cs typeface="Times New Roman" pitchFamily="18" charset="0"/>
              </a:rPr>
              <a:t>    IV.4.1.  La production primaire</a:t>
            </a:r>
          </a:p>
          <a:p>
            <a:pPr lvl="0"/>
            <a:r>
              <a:rPr lang="fr-FR" sz="1600" dirty="0">
                <a:solidFill>
                  <a:prstClr val="black"/>
                </a:solidFill>
                <a:latin typeface="Times New Roman" pitchFamily="18" charset="0"/>
                <a:cs typeface="Times New Roman" pitchFamily="18" charset="0"/>
              </a:rPr>
              <a:t>    IV.4.2. Les Locaux, les abords et l équipements</a:t>
            </a:r>
          </a:p>
          <a:p>
            <a:pPr lvl="0"/>
            <a:r>
              <a:rPr lang="fr-FR" sz="1600" dirty="0">
                <a:solidFill>
                  <a:prstClr val="black"/>
                </a:solidFill>
                <a:latin typeface="Times New Roman" pitchFamily="18" charset="0"/>
                <a:cs typeface="Times New Roman" pitchFamily="18" charset="0"/>
              </a:rPr>
              <a:t>    IV.4.3.  Formation</a:t>
            </a:r>
          </a:p>
          <a:p>
            <a:pPr lvl="0"/>
            <a:r>
              <a:rPr lang="fr-FR" sz="1600" dirty="0">
                <a:solidFill>
                  <a:prstClr val="black"/>
                </a:solidFill>
                <a:latin typeface="Times New Roman" pitchFamily="18" charset="0"/>
                <a:cs typeface="Times New Roman" pitchFamily="18" charset="0"/>
              </a:rPr>
              <a:t>    IV.4.4. Entretien, nettoyage, désinfection, lutte contre les nuisible et gestion des sous produits</a:t>
            </a:r>
          </a:p>
          <a:p>
            <a:pPr lvl="0"/>
            <a:r>
              <a:rPr lang="fr-FR" sz="1600" dirty="0">
                <a:solidFill>
                  <a:prstClr val="black"/>
                </a:solidFill>
                <a:latin typeface="Times New Roman" pitchFamily="18" charset="0"/>
                <a:cs typeface="Times New Roman" pitchFamily="18" charset="0"/>
              </a:rPr>
              <a:t>    IV.4.5. Hygiène du personnel</a:t>
            </a:r>
          </a:p>
          <a:p>
            <a:pPr lvl="0"/>
            <a:r>
              <a:rPr lang="fr-FR" sz="1600" dirty="0">
                <a:solidFill>
                  <a:prstClr val="black"/>
                </a:solidFill>
                <a:latin typeface="Times New Roman" pitchFamily="18" charset="0"/>
                <a:cs typeface="Times New Roman" pitchFamily="18" charset="0"/>
              </a:rPr>
              <a:t>    IV.4.6. Contrôle de l’exploitation</a:t>
            </a:r>
          </a:p>
          <a:p>
            <a:pPr lvl="0"/>
            <a:r>
              <a:rPr lang="fr-FR" sz="1600" dirty="0">
                <a:solidFill>
                  <a:prstClr val="black"/>
                </a:solidFill>
                <a:latin typeface="Times New Roman" pitchFamily="18" charset="0"/>
                <a:cs typeface="Times New Roman" pitchFamily="18" charset="0"/>
              </a:rPr>
              <a:t>    IV.4.7. Information sur le produit et sensibilisation des consommateurs</a:t>
            </a:r>
          </a:p>
          <a:p>
            <a:pPr lvl="0"/>
            <a:r>
              <a:rPr lang="fr-FR" sz="1600" dirty="0">
                <a:solidFill>
                  <a:prstClr val="black"/>
                </a:solidFill>
                <a:latin typeface="Times New Roman" pitchFamily="18" charset="0"/>
                <a:cs typeface="Times New Roman" pitchFamily="18" charset="0"/>
              </a:rPr>
              <a:t>    IV.4.8. Transport, stockage et manutention des denrées      </a:t>
            </a:r>
          </a:p>
          <a:p>
            <a:pPr lvl="0"/>
            <a:r>
              <a:rPr lang="fr-FR" sz="1600" dirty="0">
                <a:solidFill>
                  <a:prstClr val="black"/>
                </a:solidFill>
                <a:latin typeface="Times New Roman" pitchFamily="18" charset="0"/>
                <a:cs typeface="Times New Roman" pitchFamily="18" charset="0"/>
              </a:rPr>
              <a:t>IV.5. Audite des BPF</a:t>
            </a:r>
          </a:p>
          <a:p>
            <a:pPr lvl="0"/>
            <a:r>
              <a:rPr lang="fr-FR" sz="1600" dirty="0">
                <a:solidFill>
                  <a:prstClr val="black"/>
                </a:solidFill>
                <a:latin typeface="Times New Roman" pitchFamily="18" charset="0"/>
                <a:cs typeface="Times New Roman" pitchFamily="18" charset="0"/>
              </a:rPr>
              <a:t>IV.6. Résultat et discussion           </a:t>
            </a:r>
          </a:p>
          <a:p>
            <a:pPr lvl="0"/>
            <a:r>
              <a:rPr lang="fr-FR" sz="1600" dirty="0">
                <a:solidFill>
                  <a:prstClr val="black"/>
                </a:solidFill>
                <a:latin typeface="Times New Roman" pitchFamily="18" charset="0"/>
                <a:cs typeface="Times New Roman" pitchFamily="18" charset="0"/>
              </a:rPr>
              <a:t>    IV.6.1. Résultats</a:t>
            </a:r>
          </a:p>
          <a:p>
            <a:pPr lvl="0"/>
            <a:r>
              <a:rPr lang="fr-FR" sz="1600" dirty="0" smtClean="0">
                <a:solidFill>
                  <a:prstClr val="black"/>
                </a:solidFill>
                <a:latin typeface="Times New Roman" pitchFamily="18" charset="0"/>
                <a:cs typeface="Times New Roman" pitchFamily="18" charset="0"/>
              </a:rPr>
              <a:t>    IV.6.2</a:t>
            </a:r>
            <a:r>
              <a:rPr lang="fr-FR" sz="1600" dirty="0">
                <a:solidFill>
                  <a:prstClr val="black"/>
                </a:solidFill>
                <a:latin typeface="Times New Roman" pitchFamily="18" charset="0"/>
                <a:cs typeface="Times New Roman" pitchFamily="18" charset="0"/>
              </a:rPr>
              <a:t>. Discussion</a:t>
            </a:r>
          </a:p>
          <a:p>
            <a:pPr marL="285750" lvl="0" indent="-285750">
              <a:buFont typeface="Wingdings" pitchFamily="2" charset="2"/>
              <a:buChar char="§"/>
            </a:pPr>
            <a:r>
              <a:rPr lang="fr-FR" sz="1600" dirty="0">
                <a:solidFill>
                  <a:prstClr val="black"/>
                </a:solidFill>
                <a:latin typeface="Times New Roman" pitchFamily="18" charset="0"/>
                <a:cs typeface="Times New Roman" pitchFamily="18" charset="0"/>
              </a:rPr>
              <a:t>Conclusion</a:t>
            </a:r>
          </a:p>
          <a:p>
            <a:pPr marL="285750" lvl="0" indent="-285750">
              <a:buFont typeface="Wingdings" pitchFamily="2" charset="2"/>
              <a:buChar char="§"/>
            </a:pPr>
            <a:r>
              <a:rPr lang="fr-FR" sz="1600" dirty="0">
                <a:solidFill>
                  <a:prstClr val="black"/>
                </a:solidFill>
                <a:latin typeface="Times New Roman" pitchFamily="18" charset="0"/>
                <a:cs typeface="Times New Roman" pitchFamily="18" charset="0"/>
              </a:rPr>
              <a:t>Résumé</a:t>
            </a:r>
          </a:p>
          <a:p>
            <a:pPr marL="285750" lvl="0" indent="-285750">
              <a:buFont typeface="Wingdings" pitchFamily="2" charset="2"/>
              <a:buChar char="§"/>
            </a:pPr>
            <a:r>
              <a:rPr lang="fr-FR" sz="1600" dirty="0">
                <a:solidFill>
                  <a:prstClr val="black"/>
                </a:solidFill>
                <a:latin typeface="Times New Roman" pitchFamily="18" charset="0"/>
                <a:cs typeface="Times New Roman" pitchFamily="18" charset="0"/>
              </a:rPr>
              <a:t>Page de référence</a:t>
            </a:r>
          </a:p>
          <a:p>
            <a:pPr marL="285750" lvl="0" indent="-285750">
              <a:buFont typeface="Wingdings" pitchFamily="2" charset="2"/>
              <a:buChar char="§"/>
            </a:pPr>
            <a:r>
              <a:rPr lang="fr-FR" sz="1600" dirty="0">
                <a:solidFill>
                  <a:prstClr val="black"/>
                </a:solidFill>
                <a:latin typeface="Times New Roman" pitchFamily="18" charset="0"/>
                <a:cs typeface="Times New Roman" pitchFamily="18" charset="0"/>
              </a:rPr>
              <a:t>Annexes</a:t>
            </a:r>
          </a:p>
        </p:txBody>
      </p:sp>
    </p:spTree>
    <p:extLst>
      <p:ext uri="{BB962C8B-B14F-4D97-AF65-F5344CB8AC3E}">
        <p14:creationId xmlns:p14="http://schemas.microsoft.com/office/powerpoint/2010/main" val="4010551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23928" y="519063"/>
            <a:ext cx="2015652" cy="461665"/>
          </a:xfrm>
          <a:prstGeom prst="rect">
            <a:avLst/>
          </a:prstGeom>
        </p:spPr>
        <p:txBody>
          <a:bodyPr wrap="square">
            <a:spAutoFit/>
          </a:bodyPr>
          <a:lstStyle/>
          <a:p>
            <a:pPr algn="ctr"/>
            <a:r>
              <a:rPr lang="fr-FR" sz="2400" spc="50" dirty="0">
                <a:ln w="9525" cmpd="sng">
                  <a:solidFill>
                    <a:schemeClr val="tx1"/>
                  </a:solidFill>
                  <a:prstDash val="solid"/>
                </a:ln>
                <a:effectLst/>
                <a:latin typeface="Times New Roman"/>
                <a:ea typeface="Calibri"/>
              </a:rPr>
              <a:t>Introduction</a:t>
            </a:r>
            <a:endParaRPr lang="fr-FR" sz="2400" dirty="0">
              <a:ln w="9525" cmpd="sng">
                <a:solidFill>
                  <a:schemeClr val="tx1"/>
                </a:solidFill>
                <a:prstDash val="solid"/>
              </a:ln>
              <a:effectLst/>
              <a:latin typeface="Times New Roman"/>
              <a:ea typeface="Calibri"/>
            </a:endParaRPr>
          </a:p>
        </p:txBody>
      </p:sp>
      <p:sp>
        <p:nvSpPr>
          <p:cNvPr id="6" name="Rectangle 5"/>
          <p:cNvSpPr/>
          <p:nvPr/>
        </p:nvSpPr>
        <p:spPr>
          <a:xfrm>
            <a:off x="1187624" y="1628800"/>
            <a:ext cx="7488832" cy="4524315"/>
          </a:xfrm>
          <a:prstGeom prst="rect">
            <a:avLst/>
          </a:prstGeom>
        </p:spPr>
        <p:txBody>
          <a:bodyPr wrap="square">
            <a:spAutoFit/>
          </a:bodyPr>
          <a:lstStyle/>
          <a:p>
            <a:pPr algn="just">
              <a:lnSpc>
                <a:spcPct val="150000"/>
              </a:lnSpc>
              <a:spcAft>
                <a:spcPts val="0"/>
              </a:spcAft>
            </a:pPr>
            <a:r>
              <a:rPr lang="fr-FR" sz="1600" dirty="0">
                <a:latin typeface="Times New Roman" pitchFamily="18" charset="0"/>
                <a:ea typeface="Times New Roman"/>
                <a:cs typeface="Times New Roman" pitchFamily="18" charset="0"/>
              </a:rPr>
              <a:t>La consommation mondiale et nationale de la viande blanche est un alternative de </a:t>
            </a:r>
            <a:r>
              <a:rPr lang="fr-FR" sz="1600" dirty="0" smtClean="0">
                <a:latin typeface="Times New Roman" pitchFamily="18" charset="0"/>
                <a:ea typeface="Times New Roman"/>
                <a:cs typeface="Times New Roman" pitchFamily="18" charset="0"/>
              </a:rPr>
              <a:t>choix </a:t>
            </a:r>
            <a:r>
              <a:rPr lang="fr-FR" sz="1600" dirty="0">
                <a:latin typeface="Times New Roman" pitchFamily="18" charset="0"/>
                <a:ea typeface="Times New Roman"/>
                <a:cs typeface="Times New Roman" pitchFamily="18" charset="0"/>
              </a:rPr>
              <a:t>comme sources de protéine d’origine </a:t>
            </a:r>
            <a:r>
              <a:rPr lang="fr-FR" sz="1600" dirty="0" smtClean="0">
                <a:latin typeface="Times New Roman" pitchFamily="18" charset="0"/>
                <a:ea typeface="Times New Roman"/>
                <a:cs typeface="Times New Roman" pitchFamily="18" charset="0"/>
              </a:rPr>
              <a:t>animale.</a:t>
            </a:r>
          </a:p>
          <a:p>
            <a:pPr algn="just">
              <a:lnSpc>
                <a:spcPct val="150000"/>
              </a:lnSpc>
              <a:spcAft>
                <a:spcPts val="0"/>
              </a:spcAft>
            </a:pPr>
            <a:r>
              <a:rPr lang="fr-FR" sz="1600" dirty="0" smtClean="0">
                <a:latin typeface="Times New Roman" pitchFamily="18" charset="0"/>
                <a:ea typeface="Times New Roman"/>
                <a:cs typeface="Times New Roman" pitchFamily="18" charset="0"/>
              </a:rPr>
              <a:t> </a:t>
            </a:r>
            <a:r>
              <a:rPr lang="fr-FR" sz="1600" dirty="0">
                <a:latin typeface="Times New Roman" pitchFamily="18" charset="0"/>
                <a:ea typeface="Times New Roman"/>
                <a:cs typeface="Times New Roman" pitchFamily="18" charset="0"/>
              </a:rPr>
              <a:t>Le consommateur demande un produit qui répond à plusieurs critères surtout le rapport prix / qualité ce qui signifie que la denrée alimentaire achetée doit avoir une qualité organoleptique désirée et être sain sans danger prés ou cumulé lie à la consommation de cette </a:t>
            </a:r>
            <a:r>
              <a:rPr lang="fr-FR" sz="1600" dirty="0" smtClean="0">
                <a:latin typeface="Times New Roman" pitchFamily="18" charset="0"/>
                <a:ea typeface="Times New Roman"/>
                <a:cs typeface="Times New Roman" pitchFamily="18" charset="0"/>
              </a:rPr>
              <a:t>denrée. l’adaptation </a:t>
            </a:r>
            <a:r>
              <a:rPr lang="fr-FR" sz="1600" dirty="0">
                <a:latin typeface="Times New Roman" pitchFamily="18" charset="0"/>
                <a:ea typeface="Times New Roman"/>
                <a:cs typeface="Times New Roman" pitchFamily="18" charset="0"/>
              </a:rPr>
              <a:t>de plusieurs méthodes et nombreux pratique de bonne fabrication BPF et de bonne hygiène BPH puis la méthode de HACCP (analyse des risques et maitrise des points critiques) </a:t>
            </a:r>
            <a:r>
              <a:rPr lang="fr-FR" sz="1600" dirty="0" smtClean="0">
                <a:latin typeface="Times New Roman" pitchFamily="18" charset="0"/>
                <a:ea typeface="Times New Roman"/>
                <a:cs typeface="Times New Roman" pitchFamily="18" charset="0"/>
              </a:rPr>
              <a:t>permet </a:t>
            </a:r>
            <a:r>
              <a:rPr lang="fr-FR" sz="1600" dirty="0">
                <a:latin typeface="Times New Roman" pitchFamily="18" charset="0"/>
                <a:ea typeface="Times New Roman"/>
                <a:cs typeface="Times New Roman" pitchFamily="18" charset="0"/>
              </a:rPr>
              <a:t>détecter les dangers dans la chaine de fabrication et le contrôle ainsi que la correction des points dites critiques lors de processus de </a:t>
            </a:r>
            <a:r>
              <a:rPr lang="fr-FR" sz="1600" dirty="0" smtClean="0">
                <a:latin typeface="Times New Roman" pitchFamily="18" charset="0"/>
                <a:ea typeface="Times New Roman"/>
                <a:cs typeface="Times New Roman" pitchFamily="18" charset="0"/>
              </a:rPr>
              <a:t>fabrication. </a:t>
            </a:r>
          </a:p>
          <a:p>
            <a:pPr algn="just">
              <a:lnSpc>
                <a:spcPct val="150000"/>
              </a:lnSpc>
              <a:spcAft>
                <a:spcPts val="0"/>
              </a:spcAft>
            </a:pPr>
            <a:endParaRPr lang="fr-FR" sz="1600" dirty="0">
              <a:latin typeface="Calibri"/>
              <a:ea typeface="Calibri"/>
              <a:cs typeface="Arial"/>
            </a:endParaRPr>
          </a:p>
          <a:p>
            <a:pPr algn="just">
              <a:lnSpc>
                <a:spcPct val="150000"/>
              </a:lnSpc>
              <a:spcAft>
                <a:spcPts val="0"/>
              </a:spcAft>
            </a:pPr>
            <a:endParaRPr lang="fr-FR" sz="1600" dirty="0">
              <a:effectLst/>
              <a:latin typeface="Calibri"/>
              <a:ea typeface="Calibri"/>
              <a:cs typeface="Arial"/>
            </a:endParaRPr>
          </a:p>
        </p:txBody>
      </p:sp>
    </p:spTree>
    <p:extLst>
      <p:ext uri="{BB962C8B-B14F-4D97-AF65-F5344CB8AC3E}">
        <p14:creationId xmlns:p14="http://schemas.microsoft.com/office/powerpoint/2010/main" val="29491094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75656" y="980728"/>
            <a:ext cx="7128792" cy="3831818"/>
          </a:xfrm>
          <a:prstGeom prst="rect">
            <a:avLst/>
          </a:prstGeom>
        </p:spPr>
        <p:txBody>
          <a:bodyPr wrap="square">
            <a:spAutoFit/>
          </a:bodyPr>
          <a:lstStyle/>
          <a:p>
            <a:pPr algn="just">
              <a:lnSpc>
                <a:spcPct val="150000"/>
              </a:lnSpc>
              <a:spcAft>
                <a:spcPts val="0"/>
              </a:spcAft>
            </a:pPr>
            <a:r>
              <a:rPr lang="fr-FR" dirty="0" smtClean="0">
                <a:latin typeface="Times New Roman" pitchFamily="18" charset="0"/>
                <a:ea typeface="Calibri"/>
                <a:cs typeface="Times New Roman" pitchFamily="18" charset="0"/>
              </a:rPr>
              <a:t>	Notre </a:t>
            </a:r>
            <a:r>
              <a:rPr lang="fr-FR" dirty="0">
                <a:latin typeface="Times New Roman" pitchFamily="18" charset="0"/>
                <a:ea typeface="Calibri"/>
                <a:cs typeface="Times New Roman" pitchFamily="18" charset="0"/>
              </a:rPr>
              <a:t>travail a comme objectif la réalisation d étude descriptive de l’état des lieux et des conditions d’abattage, de découpe et de poulet de chair ainsi qu' une évaluation des Bonnes Pratiques d'Hygiènes(BPH) au sein de l’abattoir industriel de viande blanche de khider sis à </a:t>
            </a:r>
            <a:r>
              <a:rPr lang="fr-FR" dirty="0" err="1">
                <a:latin typeface="Times New Roman" pitchFamily="18" charset="0"/>
                <a:ea typeface="Calibri"/>
                <a:cs typeface="Times New Roman" pitchFamily="18" charset="0"/>
              </a:rPr>
              <a:t>Aïn</a:t>
            </a:r>
            <a:r>
              <a:rPr lang="fr-FR" dirty="0">
                <a:latin typeface="Times New Roman" pitchFamily="18" charset="0"/>
                <a:ea typeface="Calibri"/>
                <a:cs typeface="Times New Roman" pitchFamily="18" charset="0"/>
              </a:rPr>
              <a:t> Oussera  avec une identification et évaluation des dangers associés à la structure et aux différents stades du processus de préparation et finalement proposer des corrections qui peuvent constituer ultérieurement une base acquise de maîtrise d’hygiène  en  vue d’appliquer le système HACCP,  outil  de  gestion  des risques.</a:t>
            </a:r>
          </a:p>
        </p:txBody>
      </p:sp>
    </p:spTree>
    <p:extLst>
      <p:ext uri="{BB962C8B-B14F-4D97-AF65-F5344CB8AC3E}">
        <p14:creationId xmlns:p14="http://schemas.microsoft.com/office/powerpoint/2010/main" val="4599844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07902" y="836712"/>
            <a:ext cx="4884378" cy="410882"/>
          </a:xfrm>
          <a:prstGeom prst="rect">
            <a:avLst/>
          </a:prstGeom>
        </p:spPr>
        <p:txBody>
          <a:bodyPr wrap="square">
            <a:spAutoFit/>
          </a:bodyPr>
          <a:lstStyle/>
          <a:p>
            <a:pPr algn="ctr">
              <a:lnSpc>
                <a:spcPct val="115000"/>
              </a:lnSpc>
              <a:spcAft>
                <a:spcPts val="1000"/>
              </a:spcAft>
              <a:tabLst>
                <a:tab pos="4216400" algn="l"/>
              </a:tabLst>
            </a:pPr>
            <a:r>
              <a:rPr lang="fr-FR" b="1" dirty="0">
                <a:latin typeface="Times New Roman"/>
                <a:ea typeface="Calibri"/>
                <a:cs typeface="Arial"/>
              </a:rPr>
              <a:t>Chapitre I </a:t>
            </a:r>
            <a:r>
              <a:rPr lang="fr-FR" b="1" dirty="0" smtClean="0">
                <a:latin typeface="Times New Roman"/>
                <a:ea typeface="Calibri"/>
                <a:cs typeface="Arial"/>
              </a:rPr>
              <a:t>: </a:t>
            </a:r>
            <a:r>
              <a:rPr lang="fr-FR" sz="800" dirty="0" smtClean="0">
                <a:latin typeface="Calibri"/>
                <a:ea typeface="Calibri"/>
                <a:cs typeface="Arial"/>
              </a:rPr>
              <a:t> </a:t>
            </a:r>
            <a:r>
              <a:rPr lang="fr-FR" dirty="0" smtClean="0">
                <a:latin typeface="Times New Roman"/>
                <a:ea typeface="Calibri"/>
                <a:cs typeface="Arial"/>
              </a:rPr>
              <a:t>Généralités </a:t>
            </a:r>
            <a:r>
              <a:rPr lang="fr-FR" dirty="0">
                <a:latin typeface="Times New Roman"/>
                <a:ea typeface="Calibri"/>
                <a:cs typeface="Arial"/>
              </a:rPr>
              <a:t>sur la viande </a:t>
            </a:r>
            <a:r>
              <a:rPr lang="fr-FR" dirty="0" smtClean="0">
                <a:latin typeface="Times New Roman"/>
                <a:ea typeface="Calibri"/>
              </a:rPr>
              <a:t>de </a:t>
            </a:r>
            <a:r>
              <a:rPr lang="fr-FR" dirty="0">
                <a:latin typeface="Times New Roman"/>
                <a:ea typeface="Calibri"/>
              </a:rPr>
              <a:t>poulet</a:t>
            </a:r>
            <a:endParaRPr lang="fr-FR" dirty="0"/>
          </a:p>
        </p:txBody>
      </p:sp>
      <p:sp>
        <p:nvSpPr>
          <p:cNvPr id="6" name="Rectangle 5"/>
          <p:cNvSpPr/>
          <p:nvPr/>
        </p:nvSpPr>
        <p:spPr>
          <a:xfrm>
            <a:off x="1187624" y="1988840"/>
            <a:ext cx="7956376" cy="3046988"/>
          </a:xfrm>
          <a:prstGeom prst="rect">
            <a:avLst/>
          </a:prstGeom>
        </p:spPr>
        <p:txBody>
          <a:bodyPr wrap="square">
            <a:spAutoFit/>
          </a:bodyPr>
          <a:lstStyle/>
          <a:p>
            <a:pPr>
              <a:lnSpc>
                <a:spcPct val="150000"/>
              </a:lnSpc>
            </a:pPr>
            <a:r>
              <a:rPr lang="fr-FR" sz="1600" b="1" dirty="0" smtClean="0">
                <a:latin typeface="Times New Roman" pitchFamily="18" charset="0"/>
                <a:cs typeface="Times New Roman" pitchFamily="18" charset="0"/>
              </a:rPr>
              <a:t>I.1. Définition </a:t>
            </a:r>
            <a:r>
              <a:rPr lang="fr-FR" sz="1600" b="1" dirty="0">
                <a:latin typeface="Times New Roman" pitchFamily="18" charset="0"/>
                <a:cs typeface="Times New Roman" pitchFamily="18" charset="0"/>
              </a:rPr>
              <a:t>de la viande :</a:t>
            </a:r>
          </a:p>
          <a:p>
            <a:pPr>
              <a:lnSpc>
                <a:spcPct val="150000"/>
              </a:lnSpc>
            </a:pPr>
            <a:r>
              <a:rPr lang="fr-FR" sz="1600" dirty="0">
                <a:latin typeface="Times New Roman" pitchFamily="18" charset="0"/>
                <a:cs typeface="Times New Roman" pitchFamily="18" charset="0"/>
              </a:rPr>
              <a:t>le codex </a:t>
            </a:r>
            <a:r>
              <a:rPr lang="fr-FR" sz="1600" dirty="0" err="1">
                <a:latin typeface="Times New Roman" pitchFamily="18" charset="0"/>
                <a:cs typeface="Times New Roman" pitchFamily="18" charset="0"/>
              </a:rPr>
              <a:t>alimentarus</a:t>
            </a:r>
            <a:r>
              <a:rPr lang="fr-FR" sz="1600" dirty="0">
                <a:latin typeface="Times New Roman" pitchFamily="18" charset="0"/>
                <a:cs typeface="Times New Roman" pitchFamily="18" charset="0"/>
              </a:rPr>
              <a:t> a défini en 2015 la viande  comme étant «Toutes les parties d'un animal destinées, ou jugées saines et aptes, à la consommation humaine</a:t>
            </a:r>
            <a:r>
              <a:rPr lang="fr-FR" sz="1600" dirty="0" smtClean="0">
                <a:latin typeface="Times New Roman" pitchFamily="18" charset="0"/>
                <a:cs typeface="Times New Roman" pitchFamily="18" charset="0"/>
              </a:rPr>
              <a:t>».</a:t>
            </a:r>
          </a:p>
          <a:p>
            <a:pPr>
              <a:lnSpc>
                <a:spcPct val="150000"/>
              </a:lnSpc>
            </a:pPr>
            <a:endParaRPr lang="fr-FR" sz="1600" b="1" dirty="0">
              <a:latin typeface="Times New Roman" pitchFamily="18" charset="0"/>
              <a:cs typeface="Times New Roman" pitchFamily="18" charset="0"/>
            </a:endParaRPr>
          </a:p>
          <a:p>
            <a:pPr>
              <a:lnSpc>
                <a:spcPct val="150000"/>
              </a:lnSpc>
            </a:pPr>
            <a:r>
              <a:rPr lang="fr-FR" sz="1600" b="1" dirty="0">
                <a:latin typeface="Times New Roman" pitchFamily="18" charset="0"/>
                <a:cs typeface="Times New Roman" pitchFamily="18" charset="0"/>
              </a:rPr>
              <a:t>I.2. Définition de la viande blanche et la viande de poulet :</a:t>
            </a:r>
          </a:p>
          <a:p>
            <a:pPr>
              <a:lnSpc>
                <a:spcPct val="150000"/>
              </a:lnSpc>
            </a:pPr>
            <a:r>
              <a:rPr lang="fr-FR" sz="1600" dirty="0">
                <a:latin typeface="Times New Roman" pitchFamily="18" charset="0"/>
                <a:cs typeface="Times New Roman" pitchFamily="18" charset="0"/>
              </a:rPr>
              <a:t>La viande blanche des volailles  est représentée par les carcasses, les viandes restructurées, </a:t>
            </a:r>
            <a:endParaRPr lang="fr-FR" sz="1600" dirty="0" smtClean="0">
              <a:latin typeface="Times New Roman" pitchFamily="18" charset="0"/>
              <a:cs typeface="Times New Roman" pitchFamily="18" charset="0"/>
            </a:endParaRPr>
          </a:p>
          <a:p>
            <a:pPr>
              <a:lnSpc>
                <a:spcPct val="150000"/>
              </a:lnSpc>
            </a:pPr>
            <a:r>
              <a:rPr lang="fr-FR" sz="1600" dirty="0" smtClean="0">
                <a:latin typeface="Times New Roman" pitchFamily="18" charset="0"/>
                <a:cs typeface="Times New Roman" pitchFamily="18" charset="0"/>
              </a:rPr>
              <a:t>les </a:t>
            </a:r>
            <a:r>
              <a:rPr lang="fr-FR" sz="1600" dirty="0">
                <a:latin typeface="Times New Roman" pitchFamily="18" charset="0"/>
                <a:cs typeface="Times New Roman" pitchFamily="18" charset="0"/>
              </a:rPr>
              <a:t>produis de découpe et les autres produits de </a:t>
            </a:r>
            <a:r>
              <a:rPr lang="fr-FR" sz="1600" dirty="0" smtClean="0">
                <a:latin typeface="Times New Roman" pitchFamily="18" charset="0"/>
                <a:cs typeface="Times New Roman" pitchFamily="18" charset="0"/>
              </a:rPr>
              <a:t>transformation</a:t>
            </a:r>
          </a:p>
          <a:p>
            <a:pPr>
              <a:lnSpc>
                <a:spcPct val="150000"/>
              </a:lnSpc>
            </a:pPr>
            <a:endParaRPr lang="fr-FR" sz="1600" dirty="0">
              <a:latin typeface="Times New Roman" pitchFamily="18" charset="0"/>
              <a:cs typeface="Times New Roman" pitchFamily="18" charset="0"/>
            </a:endParaRPr>
          </a:p>
        </p:txBody>
      </p:sp>
    </p:spTree>
    <p:extLst>
      <p:ext uri="{BB962C8B-B14F-4D97-AF65-F5344CB8AC3E}">
        <p14:creationId xmlns:p14="http://schemas.microsoft.com/office/powerpoint/2010/main" val="9493099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9672" y="2924944"/>
            <a:ext cx="6264696" cy="3576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152128" y="749022"/>
            <a:ext cx="4572000" cy="1815882"/>
          </a:xfrm>
          <a:prstGeom prst="rect">
            <a:avLst/>
          </a:prstGeom>
        </p:spPr>
        <p:txBody>
          <a:bodyPr>
            <a:spAutoFit/>
          </a:bodyPr>
          <a:lstStyle/>
          <a:p>
            <a:pPr lvl="0"/>
            <a:r>
              <a:rPr lang="fr-FR" sz="1600" b="1" dirty="0">
                <a:solidFill>
                  <a:prstClr val="black"/>
                </a:solidFill>
                <a:latin typeface="Times New Roman" pitchFamily="18" charset="0"/>
                <a:cs typeface="Times New Roman" pitchFamily="18" charset="0"/>
              </a:rPr>
              <a:t>I.3. Composition chimique de la viande :</a:t>
            </a:r>
            <a:r>
              <a:rPr lang="fr-FR" sz="1600" dirty="0">
                <a:solidFill>
                  <a:prstClr val="black"/>
                </a:solidFill>
                <a:latin typeface="Times New Roman" pitchFamily="18" charset="0"/>
                <a:cs typeface="Times New Roman" pitchFamily="18" charset="0"/>
              </a:rPr>
              <a:t>	</a:t>
            </a:r>
          </a:p>
          <a:p>
            <a:pPr marL="285750" lvl="0" indent="-285750">
              <a:buFont typeface="Wingdings" pitchFamily="2" charset="2"/>
              <a:buChar char="ü"/>
            </a:pPr>
            <a:r>
              <a:rPr lang="fr-FR" sz="1600" dirty="0">
                <a:solidFill>
                  <a:prstClr val="black"/>
                </a:solidFill>
                <a:latin typeface="Times New Roman" pitchFamily="18" charset="0"/>
                <a:cs typeface="Times New Roman" pitchFamily="18" charset="0"/>
              </a:rPr>
              <a:t>Valeur </a:t>
            </a:r>
            <a:r>
              <a:rPr lang="fr-FR" sz="1600" dirty="0" smtClean="0">
                <a:solidFill>
                  <a:prstClr val="black"/>
                </a:solidFill>
                <a:latin typeface="Times New Roman" pitchFamily="18" charset="0"/>
                <a:cs typeface="Times New Roman" pitchFamily="18" charset="0"/>
              </a:rPr>
              <a:t>énergétique. </a:t>
            </a:r>
            <a:endParaRPr lang="fr-FR" sz="1600" dirty="0">
              <a:solidFill>
                <a:prstClr val="black"/>
              </a:solidFill>
              <a:latin typeface="Times New Roman" pitchFamily="18" charset="0"/>
              <a:cs typeface="Times New Roman" pitchFamily="18" charset="0"/>
            </a:endParaRPr>
          </a:p>
          <a:p>
            <a:pPr marL="285750" lvl="0" indent="-285750">
              <a:buFont typeface="Wingdings" pitchFamily="2" charset="2"/>
              <a:buChar char="ü"/>
            </a:pPr>
            <a:r>
              <a:rPr lang="fr-FR" sz="1600" dirty="0" smtClean="0">
                <a:solidFill>
                  <a:prstClr val="black"/>
                </a:solidFill>
                <a:latin typeface="Times New Roman" pitchFamily="18" charset="0"/>
                <a:cs typeface="Times New Roman" pitchFamily="18" charset="0"/>
              </a:rPr>
              <a:t>Eau.</a:t>
            </a:r>
            <a:r>
              <a:rPr lang="fr-FR" sz="1600" dirty="0">
                <a:solidFill>
                  <a:prstClr val="black"/>
                </a:solidFill>
                <a:latin typeface="Times New Roman" pitchFamily="18" charset="0"/>
                <a:cs typeface="Times New Roman" pitchFamily="18" charset="0"/>
              </a:rPr>
              <a:t>	</a:t>
            </a:r>
          </a:p>
          <a:p>
            <a:pPr marL="285750" lvl="0" indent="-285750">
              <a:buFont typeface="Wingdings" pitchFamily="2" charset="2"/>
              <a:buChar char="ü"/>
            </a:pPr>
            <a:r>
              <a:rPr lang="fr-FR" sz="1600" dirty="0" smtClean="0">
                <a:solidFill>
                  <a:prstClr val="black"/>
                </a:solidFill>
                <a:latin typeface="Times New Roman" pitchFamily="18" charset="0"/>
                <a:cs typeface="Times New Roman" pitchFamily="18" charset="0"/>
              </a:rPr>
              <a:t>Protéines. </a:t>
            </a:r>
            <a:r>
              <a:rPr lang="fr-FR" sz="1600" dirty="0">
                <a:solidFill>
                  <a:prstClr val="black"/>
                </a:solidFill>
                <a:latin typeface="Times New Roman" pitchFamily="18" charset="0"/>
                <a:cs typeface="Times New Roman" pitchFamily="18" charset="0"/>
              </a:rPr>
              <a:t>	             </a:t>
            </a:r>
          </a:p>
          <a:p>
            <a:pPr marL="285750" lvl="0" indent="-285750">
              <a:buFont typeface="Wingdings" pitchFamily="2" charset="2"/>
              <a:buChar char="ü"/>
            </a:pPr>
            <a:r>
              <a:rPr lang="fr-FR" sz="1600" dirty="0" smtClean="0">
                <a:solidFill>
                  <a:prstClr val="black"/>
                </a:solidFill>
                <a:latin typeface="Times New Roman" pitchFamily="18" charset="0"/>
                <a:cs typeface="Times New Roman" pitchFamily="18" charset="0"/>
              </a:rPr>
              <a:t>Lipides.</a:t>
            </a:r>
            <a:endParaRPr lang="fr-FR" sz="1600" dirty="0">
              <a:solidFill>
                <a:prstClr val="black"/>
              </a:solidFill>
              <a:latin typeface="Times New Roman" pitchFamily="18" charset="0"/>
              <a:cs typeface="Times New Roman" pitchFamily="18" charset="0"/>
            </a:endParaRPr>
          </a:p>
          <a:p>
            <a:pPr marL="285750" lvl="0" indent="-285750">
              <a:buFont typeface="Wingdings" pitchFamily="2" charset="2"/>
              <a:buChar char="ü"/>
            </a:pPr>
            <a:r>
              <a:rPr lang="fr-FR" sz="1600" dirty="0" smtClean="0">
                <a:solidFill>
                  <a:prstClr val="black"/>
                </a:solidFill>
                <a:latin typeface="Times New Roman" pitchFamily="18" charset="0"/>
                <a:cs typeface="Times New Roman" pitchFamily="18" charset="0"/>
              </a:rPr>
              <a:t>Glucides. </a:t>
            </a:r>
            <a:r>
              <a:rPr lang="fr-FR" sz="1600" dirty="0">
                <a:solidFill>
                  <a:prstClr val="black"/>
                </a:solidFill>
                <a:latin typeface="Times New Roman" pitchFamily="18" charset="0"/>
                <a:cs typeface="Times New Roman" pitchFamily="18" charset="0"/>
              </a:rPr>
              <a:t>	</a:t>
            </a:r>
          </a:p>
          <a:p>
            <a:pPr marL="285750" lvl="0" indent="-285750">
              <a:buFont typeface="Wingdings" pitchFamily="2" charset="2"/>
              <a:buChar char="ü"/>
            </a:pPr>
            <a:r>
              <a:rPr lang="fr-FR" sz="1600" dirty="0">
                <a:solidFill>
                  <a:prstClr val="black"/>
                </a:solidFill>
                <a:latin typeface="Times New Roman" pitchFamily="18" charset="0"/>
                <a:cs typeface="Times New Roman" pitchFamily="18" charset="0"/>
              </a:rPr>
              <a:t>Minéraux Les </a:t>
            </a:r>
            <a:r>
              <a:rPr lang="fr-FR" sz="1600" dirty="0" smtClean="0">
                <a:solidFill>
                  <a:prstClr val="black"/>
                </a:solidFill>
                <a:latin typeface="Times New Roman" pitchFamily="18" charset="0"/>
                <a:cs typeface="Times New Roman" pitchFamily="18" charset="0"/>
              </a:rPr>
              <a:t>vitamines.</a:t>
            </a:r>
            <a:endParaRPr lang="fr-FR" sz="16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393838357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Solstice</Template>
  <TotalTime>825</TotalTime>
  <Words>1767</Words>
  <Application>Microsoft Office PowerPoint</Application>
  <PresentationFormat>Affichage à l'écran (4:3)</PresentationFormat>
  <Paragraphs>282</Paragraphs>
  <Slides>34</Slides>
  <Notes>2</Notes>
  <HiddenSlides>0</HiddenSlides>
  <MMClips>0</MMClips>
  <ScaleCrop>false</ScaleCrop>
  <HeadingPairs>
    <vt:vector size="4" baseType="variant">
      <vt:variant>
        <vt:lpstr>Thème</vt:lpstr>
      </vt:variant>
      <vt:variant>
        <vt:i4>1</vt:i4>
      </vt:variant>
      <vt:variant>
        <vt:lpstr>Titres des diapositives</vt:lpstr>
      </vt:variant>
      <vt:variant>
        <vt:i4>34</vt:i4>
      </vt:variant>
    </vt:vector>
  </HeadingPairs>
  <TitlesOfParts>
    <vt:vector size="35" baseType="lpstr">
      <vt:lpstr>Solstice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5. Evaluation de nettoyage et de désinfection : 89 ,10% des conformités ont été observés et 10,90% de non-conformité </vt:lpstr>
      <vt:lpstr>7. Evaluation de contrôle de l’exploitation : 96,97% des conformités ont été observées et 3,03% de non-conformité </vt:lpstr>
      <vt:lpstr>9. Evaluation de transport, stockage et manutention des denrées 100% de conformité pour ce volet. </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dia</dc:creator>
  <cp:lastModifiedBy>Windows User</cp:lastModifiedBy>
  <cp:revision>127</cp:revision>
  <dcterms:created xsi:type="dcterms:W3CDTF">2021-11-06T19:42:47Z</dcterms:created>
  <dcterms:modified xsi:type="dcterms:W3CDTF">2021-11-08T22:39:45Z</dcterms:modified>
</cp:coreProperties>
</file>