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1" r:id="rId5"/>
    <p:sldId id="262" r:id="rId6"/>
    <p:sldId id="263" r:id="rId7"/>
    <p:sldId id="264" r:id="rId8"/>
    <p:sldId id="265" r:id="rId9"/>
    <p:sldId id="269" r:id="rId10"/>
    <p:sldId id="271" r:id="rId11"/>
    <p:sldId id="279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66" r:id="rId20"/>
    <p:sldId id="267" r:id="rId21"/>
    <p:sldId id="268" r:id="rId2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97E80-40AF-44B7-9221-A40953779B01}" type="datetimeFigureOut">
              <a:rPr lang="fr-FR" smtClean="0"/>
              <a:pPr/>
              <a:t>16/09/2023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08F8F-4264-4147-B3D5-29EC8B96FEE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97E80-40AF-44B7-9221-A40953779B01}" type="datetimeFigureOut">
              <a:rPr lang="fr-FR" smtClean="0"/>
              <a:pPr/>
              <a:t>16/09/2023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08F8F-4264-4147-B3D5-29EC8B96FEE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97E80-40AF-44B7-9221-A40953779B01}" type="datetimeFigureOut">
              <a:rPr lang="fr-FR" smtClean="0"/>
              <a:pPr/>
              <a:t>16/09/2023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08F8F-4264-4147-B3D5-29EC8B96FEE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97E80-40AF-44B7-9221-A40953779B01}" type="datetimeFigureOut">
              <a:rPr lang="fr-FR" smtClean="0"/>
              <a:pPr/>
              <a:t>16/09/2023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08F8F-4264-4147-B3D5-29EC8B96FEE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97E80-40AF-44B7-9221-A40953779B01}" type="datetimeFigureOut">
              <a:rPr lang="fr-FR" smtClean="0"/>
              <a:pPr/>
              <a:t>16/09/2023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08F8F-4264-4147-B3D5-29EC8B96FEE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97E80-40AF-44B7-9221-A40953779B01}" type="datetimeFigureOut">
              <a:rPr lang="fr-FR" smtClean="0"/>
              <a:pPr/>
              <a:t>16/09/2023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08F8F-4264-4147-B3D5-29EC8B96FEE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97E80-40AF-44B7-9221-A40953779B01}" type="datetimeFigureOut">
              <a:rPr lang="fr-FR" smtClean="0"/>
              <a:pPr/>
              <a:t>16/09/2023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08F8F-4264-4147-B3D5-29EC8B96FEE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97E80-40AF-44B7-9221-A40953779B01}" type="datetimeFigureOut">
              <a:rPr lang="fr-FR" smtClean="0"/>
              <a:pPr/>
              <a:t>16/09/2023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08F8F-4264-4147-B3D5-29EC8B96FEE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97E80-40AF-44B7-9221-A40953779B01}" type="datetimeFigureOut">
              <a:rPr lang="fr-FR" smtClean="0"/>
              <a:pPr/>
              <a:t>16/09/2023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08F8F-4264-4147-B3D5-29EC8B96FEE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97E80-40AF-44B7-9221-A40953779B01}" type="datetimeFigureOut">
              <a:rPr lang="fr-FR" smtClean="0"/>
              <a:pPr/>
              <a:t>16/09/2023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08F8F-4264-4147-B3D5-29EC8B96FEE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97E80-40AF-44B7-9221-A40953779B01}" type="datetimeFigureOut">
              <a:rPr lang="fr-FR" smtClean="0"/>
              <a:pPr/>
              <a:t>16/09/2023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08F8F-4264-4147-B3D5-29EC8B96FEE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397E80-40AF-44B7-9221-A40953779B01}" type="datetimeFigureOut">
              <a:rPr lang="fr-FR" smtClean="0"/>
              <a:pPr/>
              <a:t>16/09/2023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B08F8F-4264-4147-B3D5-29EC8B96FEE3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14348" y="428604"/>
            <a:ext cx="7772400" cy="1857387"/>
          </a:xfrm>
        </p:spPr>
        <p:txBody>
          <a:bodyPr>
            <a:normAutofit fontScale="90000"/>
          </a:bodyPr>
          <a:lstStyle/>
          <a:p>
            <a:pPr rtl="1"/>
            <a:r>
              <a:rPr lang="ar-DZ" dirty="0" smtClean="0"/>
              <a:t>جامعة زيان عاشور-الجلفة</a:t>
            </a:r>
            <a:br>
              <a:rPr lang="ar-DZ" dirty="0" smtClean="0"/>
            </a:br>
            <a:r>
              <a:rPr lang="ar-DZ" dirty="0" smtClean="0"/>
              <a:t>كلية العلوم الاجتماعية </a:t>
            </a:r>
            <a:r>
              <a:rPr lang="ar-DZ" dirty="0" err="1" smtClean="0"/>
              <a:t>والانسانية</a:t>
            </a:r>
            <a:r>
              <a:rPr lang="ar-DZ" dirty="0" smtClean="0"/>
              <a:t/>
            </a:r>
            <a:br>
              <a:rPr lang="ar-DZ" dirty="0" smtClean="0"/>
            </a:br>
            <a:r>
              <a:rPr lang="ar-DZ" dirty="0" smtClean="0">
                <a:solidFill>
                  <a:srgbClr val="FF0000"/>
                </a:solidFill>
              </a:rPr>
              <a:t>قسم التاريخ وعلم الآثار</a:t>
            </a:r>
            <a:br>
              <a:rPr lang="ar-DZ" dirty="0" smtClean="0">
                <a:solidFill>
                  <a:srgbClr val="FF0000"/>
                </a:solidFill>
              </a:rPr>
            </a:b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87624" y="4786298"/>
            <a:ext cx="6400800" cy="2071702"/>
          </a:xfrm>
        </p:spPr>
        <p:txBody>
          <a:bodyPr>
            <a:normAutofit/>
          </a:bodyPr>
          <a:lstStyle/>
          <a:p>
            <a:pPr algn="r" rtl="1"/>
            <a:r>
              <a:rPr lang="ar-DZ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من </a:t>
            </a:r>
            <a:r>
              <a:rPr lang="ar-DZ" sz="2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اعداد</a:t>
            </a:r>
            <a:r>
              <a:rPr lang="ar-DZ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الطالبة :                تحت </a:t>
            </a:r>
            <a:r>
              <a:rPr lang="ar-DZ" sz="2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اشراف</a:t>
            </a:r>
            <a:r>
              <a:rPr lang="ar-DZ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الدكتور:</a:t>
            </a:r>
          </a:p>
          <a:p>
            <a:pPr algn="r" rtl="1"/>
            <a:r>
              <a:rPr lang="ar-DZ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بن حادو اسماء </a:t>
            </a:r>
            <a:r>
              <a:rPr lang="ar-DZ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                  حسونة عبد العزيز </a:t>
            </a:r>
            <a:endParaRPr lang="ar-DZ" sz="2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1928794" cy="2071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29520" y="0"/>
            <a:ext cx="1714480" cy="2071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Rectangle à coins arrondis 10"/>
          <p:cNvSpPr/>
          <p:nvPr/>
        </p:nvSpPr>
        <p:spPr>
          <a:xfrm>
            <a:off x="971600" y="2204864"/>
            <a:ext cx="6643734" cy="207170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DZ" sz="2400" dirty="0" smtClean="0">
                <a:solidFill>
                  <a:srgbClr val="FF0000"/>
                </a:solidFill>
              </a:rPr>
              <a:t>المركب الديني سيدي احمد بن يوسف بمدينة </a:t>
            </a:r>
            <a:r>
              <a:rPr lang="ar-DZ" sz="2400" dirty="0" err="1" smtClean="0">
                <a:solidFill>
                  <a:srgbClr val="FF0000"/>
                </a:solidFill>
              </a:rPr>
              <a:t>مليانة</a:t>
            </a:r>
            <a:r>
              <a:rPr lang="ar-DZ" sz="2400" dirty="0" smtClean="0">
                <a:solidFill>
                  <a:srgbClr val="FF0000"/>
                </a:solidFill>
              </a:rPr>
              <a:t> </a:t>
            </a:r>
          </a:p>
          <a:p>
            <a:pPr algn="ctr" rtl="1"/>
            <a:r>
              <a:rPr lang="ar-DZ" sz="2400" dirty="0" smtClean="0">
                <a:solidFill>
                  <a:srgbClr val="FF0000"/>
                </a:solidFill>
              </a:rPr>
              <a:t>دراسة وصفية تحليلية للعناصر </a:t>
            </a:r>
            <a:r>
              <a:rPr lang="ar-DZ" sz="2400" dirty="0" err="1" smtClean="0">
                <a:solidFill>
                  <a:srgbClr val="FF0000"/>
                </a:solidFill>
              </a:rPr>
              <a:t>المعامرية</a:t>
            </a:r>
            <a:r>
              <a:rPr lang="ar-DZ" sz="2400" dirty="0" smtClean="0">
                <a:solidFill>
                  <a:srgbClr val="FF0000"/>
                </a:solidFill>
              </a:rPr>
              <a:t> بالمركب </a:t>
            </a:r>
            <a:endParaRPr lang="fr-FR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525963"/>
          </a:xfrm>
        </p:spPr>
        <p:txBody>
          <a:bodyPr/>
          <a:lstStyle/>
          <a:p>
            <a:pPr algn="r" rtl="1"/>
            <a:endParaRPr lang="ar-DZ" dirty="0" smtClean="0"/>
          </a:p>
          <a:p>
            <a:pPr algn="r" rtl="1"/>
            <a:endParaRPr lang="ar-DZ" dirty="0" smtClean="0"/>
          </a:p>
          <a:p>
            <a:pPr algn="ctr" rtl="1"/>
            <a:endParaRPr lang="ar-DZ" dirty="0" smtClean="0"/>
          </a:p>
          <a:p>
            <a:pPr algn="r" rtl="1"/>
            <a:endParaRPr lang="ar-DZ" dirty="0" smtClean="0"/>
          </a:p>
          <a:p>
            <a:pPr algn="r" rtl="1"/>
            <a:endParaRPr lang="ar-DZ" dirty="0" smtClean="0"/>
          </a:p>
          <a:p>
            <a:pPr algn="r" rtl="1"/>
            <a:endParaRPr lang="ar-DZ" dirty="0" smtClean="0"/>
          </a:p>
          <a:p>
            <a:pPr algn="r" rtl="1">
              <a:buNone/>
            </a:pPr>
            <a:r>
              <a:rPr lang="ar-DZ" dirty="0" err="1" smtClean="0"/>
              <a:t>)</a:t>
            </a:r>
            <a:endParaRPr lang="fr-FR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1"/>
            <a:endParaRPr lang="fr-FR" dirty="0"/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1"/>
            <a:endParaRPr lang="fr-FR" dirty="0"/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endParaRPr lang="fr-FR" dirty="0" smtClean="0"/>
          </a:p>
        </p:txBody>
      </p:sp>
      <p:sp>
        <p:nvSpPr>
          <p:cNvPr id="8" name="Flèche gauche 7"/>
          <p:cNvSpPr/>
          <p:nvPr/>
        </p:nvSpPr>
        <p:spPr>
          <a:xfrm>
            <a:off x="6357950" y="1785926"/>
            <a:ext cx="1143008" cy="28575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Flèche gauche 8"/>
          <p:cNvSpPr/>
          <p:nvPr/>
        </p:nvSpPr>
        <p:spPr>
          <a:xfrm>
            <a:off x="6286512" y="2357430"/>
            <a:ext cx="1143008" cy="28575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Flèche gauche 9"/>
          <p:cNvSpPr/>
          <p:nvPr/>
        </p:nvSpPr>
        <p:spPr>
          <a:xfrm>
            <a:off x="5286380" y="3000372"/>
            <a:ext cx="1143008" cy="28575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Flèche gauche 10"/>
          <p:cNvSpPr/>
          <p:nvPr/>
        </p:nvSpPr>
        <p:spPr>
          <a:xfrm>
            <a:off x="5715008" y="3571876"/>
            <a:ext cx="1143008" cy="28575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DZ" dirty="0" smtClean="0"/>
              <a:t>ي</a:t>
            </a:r>
            <a:endParaRPr lang="fr-FR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DZ" dirty="0" smtClean="0">
                <a:solidFill>
                  <a:srgbClr val="FF0000"/>
                </a:solidFill>
              </a:rPr>
              <a:t>خاتمة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buNone/>
            </a:pPr>
            <a:r>
              <a:rPr lang="ar-DZ" dirty="0" smtClean="0"/>
              <a:t>ل</a:t>
            </a:r>
            <a:endParaRPr lang="ar-DZ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1"/>
            <a:r>
              <a:rPr lang="ar-DZ" dirty="0" smtClean="0">
                <a:solidFill>
                  <a:srgbClr val="FF0000"/>
                </a:solidFill>
              </a:rPr>
              <a:t>مقدمة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9512" y="1571612"/>
            <a:ext cx="8229600" cy="5286388"/>
          </a:xfrm>
        </p:spPr>
        <p:txBody>
          <a:bodyPr>
            <a:noAutofit/>
          </a:bodyPr>
          <a:lstStyle/>
          <a:p>
            <a:pPr algn="r" rtl="1">
              <a:buNone/>
            </a:pPr>
            <a:r>
              <a:rPr lang="ar-DZ" dirty="0" smtClean="0">
                <a:latin typeface="Segoe Script" pitchFamily="66" charset="0"/>
              </a:rPr>
              <a:t>تعتبر المركبات الدينية في الجزائر من بين العمائر التي حظيت باهتمام الحكام العثمانيين فبنو الكثير منها و بتصاميم مختلفو و زخارف متنوعة منها الزخارف النباتية و الهندسية و </a:t>
            </a:r>
            <a:r>
              <a:rPr lang="ar-DZ" dirty="0" err="1" smtClean="0">
                <a:latin typeface="Segoe Script" pitchFamily="66" charset="0"/>
              </a:rPr>
              <a:t>الرمزيو</a:t>
            </a:r>
            <a:r>
              <a:rPr lang="ar-DZ" dirty="0" smtClean="0">
                <a:latin typeface="Segoe Script" pitchFamily="66" charset="0"/>
              </a:rPr>
              <a:t> و </a:t>
            </a:r>
            <a:r>
              <a:rPr lang="ar-DZ" dirty="0" err="1" smtClean="0">
                <a:latin typeface="Segoe Script" pitchFamily="66" charset="0"/>
              </a:rPr>
              <a:t>استعملو</a:t>
            </a:r>
            <a:r>
              <a:rPr lang="ar-DZ" dirty="0" smtClean="0">
                <a:latin typeface="Segoe Script" pitchFamily="66" charset="0"/>
              </a:rPr>
              <a:t> مواد بناء مختلفة منها الرخام و الجس و الاجر و الموضع الذي انا بصدد دراسته </a:t>
            </a:r>
            <a:r>
              <a:rPr lang="ar-DZ" dirty="0" err="1" smtClean="0">
                <a:latin typeface="Segoe Script" pitchFamily="66" charset="0"/>
              </a:rPr>
              <a:t>ماهو</a:t>
            </a:r>
            <a:r>
              <a:rPr lang="ar-DZ" dirty="0" smtClean="0">
                <a:latin typeface="Segoe Script" pitchFamily="66" charset="0"/>
              </a:rPr>
              <a:t> </a:t>
            </a:r>
            <a:r>
              <a:rPr lang="ar-DZ" dirty="0" err="1" smtClean="0">
                <a:latin typeface="Segoe Script" pitchFamily="66" charset="0"/>
              </a:rPr>
              <a:t>الا</a:t>
            </a:r>
            <a:r>
              <a:rPr lang="ar-DZ" dirty="0" smtClean="0">
                <a:latin typeface="Segoe Script" pitchFamily="66" charset="0"/>
              </a:rPr>
              <a:t> نموذجا من هذه العمائر و المتمثل في المركب الديني لسيدي احمد بن يوسف </a:t>
            </a:r>
            <a:r>
              <a:rPr lang="ar-DZ" dirty="0" err="1" smtClean="0">
                <a:latin typeface="Segoe Script" pitchFamily="66" charset="0"/>
              </a:rPr>
              <a:t>بملياتة</a:t>
            </a:r>
            <a:r>
              <a:rPr lang="ar-DZ" dirty="0" smtClean="0">
                <a:latin typeface="Segoe Script" pitchFamily="66" charset="0"/>
              </a:rPr>
              <a:t> </a:t>
            </a:r>
            <a:r>
              <a:rPr lang="ar-DZ" dirty="0" err="1" smtClean="0">
                <a:latin typeface="Segoe Script" pitchFamily="66" charset="0"/>
              </a:rPr>
              <a:t>دراسو</a:t>
            </a:r>
            <a:r>
              <a:rPr lang="ar-DZ" dirty="0" smtClean="0">
                <a:latin typeface="Segoe Script" pitchFamily="66" charset="0"/>
              </a:rPr>
              <a:t> وصفية تحليلية للعناصر المعمارية  </a:t>
            </a:r>
            <a:endParaRPr lang="ar-DZ" dirty="0" smtClean="0">
              <a:latin typeface="Segoe Script" pitchFamily="66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buNone/>
            </a:pPr>
            <a:r>
              <a:rPr lang="ar-DZ" dirty="0" smtClean="0"/>
              <a:t>   </a:t>
            </a:r>
            <a:r>
              <a:rPr lang="ar-DZ" dirty="0" smtClean="0"/>
              <a:t>ذ</a:t>
            </a:r>
            <a:endParaRPr lang="fr-FR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488968"/>
          </a:xfrm>
        </p:spPr>
        <p:txBody>
          <a:bodyPr>
            <a:normAutofit fontScale="90000"/>
          </a:bodyPr>
          <a:lstStyle/>
          <a:p>
            <a:pPr rtl="1"/>
            <a:r>
              <a:rPr lang="ar-DZ" b="1" dirty="0" smtClean="0"/>
              <a:t>جامعة زيان عاشور-الجلفة</a:t>
            </a:r>
            <a:r>
              <a:rPr lang="ar-DZ" dirty="0" smtClean="0"/>
              <a:t/>
            </a:r>
            <a:br>
              <a:rPr lang="ar-DZ" dirty="0" smtClean="0"/>
            </a:br>
            <a:r>
              <a:rPr lang="ar-DZ" dirty="0" smtClean="0"/>
              <a:t>كلية العلوم الاجتماعية </a:t>
            </a:r>
            <a:r>
              <a:rPr lang="ar-DZ" dirty="0" err="1" smtClean="0"/>
              <a:t>والانسانية</a:t>
            </a:r>
            <a:r>
              <a:rPr lang="ar-DZ" dirty="0" smtClean="0"/>
              <a:t/>
            </a:r>
            <a:br>
              <a:rPr lang="ar-DZ" dirty="0" smtClean="0"/>
            </a:br>
            <a:r>
              <a:rPr lang="ar-DZ" dirty="0" smtClean="0"/>
              <a:t>قسم التاريخ وعلم الآثار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endParaRPr lang="ar-DZ" dirty="0" smtClean="0"/>
          </a:p>
          <a:p>
            <a:pPr algn="r" rtl="1"/>
            <a:endParaRPr lang="ar-DZ" dirty="0" smtClean="0"/>
          </a:p>
          <a:p>
            <a:pPr algn="ctr" rtl="1">
              <a:buNone/>
            </a:pPr>
            <a:r>
              <a:rPr lang="ar-DZ" sz="6000" dirty="0" smtClean="0">
                <a:solidFill>
                  <a:srgbClr val="FF0000"/>
                </a:solidFill>
              </a:rPr>
              <a:t>شكرا لكم على حسن</a:t>
            </a:r>
          </a:p>
          <a:p>
            <a:pPr algn="ctr" rtl="1">
              <a:buNone/>
            </a:pPr>
            <a:r>
              <a:rPr lang="ar-DZ" sz="6000" dirty="0" smtClean="0">
                <a:solidFill>
                  <a:srgbClr val="FF0000"/>
                </a:solidFill>
              </a:rPr>
              <a:t>انتباهكم</a:t>
            </a:r>
            <a:endParaRPr lang="fr-FR" sz="4800" dirty="0">
              <a:solidFill>
                <a:srgbClr val="FF00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1928794" cy="2071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29520" y="0"/>
            <a:ext cx="1714480" cy="2071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ar-DZ" dirty="0" err="1" smtClean="0">
                <a:solidFill>
                  <a:srgbClr val="FF0000"/>
                </a:solidFill>
              </a:rPr>
              <a:t>الاشكالية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وقد بنينا بحثنا على مجموعة من التساؤلات التي يحصر مجملها إشكالية البحث والمتمثلة في</a:t>
            </a:r>
            <a:r>
              <a:rPr lang="en-US" dirty="0" smtClean="0"/>
              <a:t> :</a:t>
            </a:r>
          </a:p>
          <a:p>
            <a:pPr algn="r" rtl="1"/>
            <a:r>
              <a:rPr lang="ar-SA" dirty="0" smtClean="0"/>
              <a:t>هل حافظ العثمانيون على الطراز التقليدي </a:t>
            </a:r>
            <a:r>
              <a:rPr lang="ar-SA" dirty="0" err="1" smtClean="0"/>
              <a:t>المغربي </a:t>
            </a:r>
            <a:r>
              <a:rPr lang="ar-SA" dirty="0" smtClean="0"/>
              <a:t>، ام أنها استعملت طرازها العثماني المسمى الطراز الوافد وما هي أهم </a:t>
            </a:r>
            <a:r>
              <a:rPr lang="ar-SA" dirty="0" err="1" smtClean="0"/>
              <a:t>عناصره ؟</a:t>
            </a:r>
            <a:endParaRPr lang="en-US" dirty="0" smtClean="0"/>
          </a:p>
          <a:p>
            <a:pPr algn="r" rtl="1"/>
            <a:r>
              <a:rPr lang="ar-SA" dirty="0" smtClean="0"/>
              <a:t>هل استعمل العثمانيون نفس المعايير الفنية في تشييد المنشئات الدينية التي استعملها في تشييد عمائره الدينية في بلاد </a:t>
            </a:r>
            <a:r>
              <a:rPr lang="ar-SA" dirty="0" err="1" smtClean="0"/>
              <a:t>الاناضول ؟</a:t>
            </a:r>
            <a:endParaRPr lang="en-US" dirty="0" smtClean="0"/>
          </a:p>
          <a:p>
            <a:pPr algn="r" rtl="1"/>
            <a:endParaRPr lang="ar-DZ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1"/>
            <a:r>
              <a:rPr lang="ar-DZ" sz="4900" dirty="0" smtClean="0">
                <a:solidFill>
                  <a:srgbClr val="FF0000"/>
                </a:solidFill>
              </a:rPr>
              <a:t>المنهج المتبع </a:t>
            </a:r>
            <a:r>
              <a:rPr lang="ar-DZ" dirty="0" smtClean="0"/>
              <a:t/>
            </a:r>
            <a:br>
              <a:rPr lang="ar-DZ" dirty="0" smtClean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DZ" dirty="0" smtClean="0"/>
              <a:t>لقد كان المنهج المتبع في دراستنا هو المنهج التاريخي في الجانب النظري أما في الجانب التطبيقي فكان المنهج الوصفي التحليلي</a:t>
            </a:r>
            <a:endParaRPr lang="fr-F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ar-DZ" dirty="0" smtClean="0">
                <a:solidFill>
                  <a:srgbClr val="FF0000"/>
                </a:solidFill>
              </a:rPr>
              <a:t>مدخل تمهيدي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2" algn="r" rtl="1"/>
            <a:r>
              <a:rPr lang="ar-SA" sz="3200" b="1" dirty="0" smtClean="0"/>
              <a:t>الفصل التمهيدي</a:t>
            </a:r>
            <a:r>
              <a:rPr lang="ar-SA" sz="3200" dirty="0" smtClean="0"/>
              <a:t> تمت فيه دراسة مدينة </a:t>
            </a:r>
            <a:r>
              <a:rPr lang="ar-SA" sz="3200" dirty="0" err="1" smtClean="0"/>
              <a:t>مليانة</a:t>
            </a:r>
            <a:r>
              <a:rPr lang="ar-SA" sz="3200" dirty="0" smtClean="0"/>
              <a:t> </a:t>
            </a:r>
            <a:r>
              <a:rPr lang="ar-SA" sz="3200" dirty="0" err="1" smtClean="0"/>
              <a:t>مليانة</a:t>
            </a:r>
            <a:r>
              <a:rPr lang="ar-SA" sz="3200" dirty="0" smtClean="0"/>
              <a:t> الجزائرية من خلال مرجعيتها التاريخية وموقعها الجغرافي وكذا اطارها المناخي مع تحديد معالمها الاثرية و التخطيط العام للمدينة و التعريف بصاحب المقام</a:t>
            </a:r>
            <a:r>
              <a:rPr lang="en-US" sz="3200" dirty="0" smtClean="0"/>
              <a:t>.</a:t>
            </a:r>
            <a:r>
              <a:rPr lang="en-US" dirty="0" smtClean="0"/>
              <a:t> </a:t>
            </a:r>
          </a:p>
          <a:p>
            <a:pPr lvl="2" algn="r" rtl="1"/>
            <a:endParaRPr lang="fr-FR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ar-DZ" dirty="0" smtClean="0">
                <a:solidFill>
                  <a:srgbClr val="FF0000"/>
                </a:solidFill>
              </a:rPr>
              <a:t>الفصل </a:t>
            </a:r>
            <a:r>
              <a:rPr lang="ar-DZ" dirty="0" err="1" smtClean="0">
                <a:solidFill>
                  <a:srgbClr val="FF0000"/>
                </a:solidFill>
              </a:rPr>
              <a:t>الاول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2800" b="1" dirty="0" smtClean="0"/>
              <a:t>الفصل النظري</a:t>
            </a:r>
            <a:r>
              <a:rPr lang="ar-SA" sz="2800" dirty="0" smtClean="0"/>
              <a:t> قسمته بدوره الى ثلاثة اقسام</a:t>
            </a:r>
            <a:r>
              <a:rPr lang="en-US" sz="2800" dirty="0" smtClean="0"/>
              <a:t> </a:t>
            </a:r>
          </a:p>
          <a:p>
            <a:pPr algn="r" rtl="1"/>
            <a:r>
              <a:rPr lang="ar-SA" sz="2800" dirty="0" smtClean="0"/>
              <a:t>قسم </a:t>
            </a:r>
            <a:r>
              <a:rPr lang="ar-SA" sz="2800" dirty="0" smtClean="0"/>
              <a:t>المفاهيم والمصطلحات،</a:t>
            </a:r>
            <a:r>
              <a:rPr lang="en-US" sz="2800" dirty="0" smtClean="0"/>
              <a:t> </a:t>
            </a:r>
          </a:p>
          <a:p>
            <a:pPr algn="r" rtl="1"/>
            <a:r>
              <a:rPr lang="ar-SA" sz="2800" dirty="0" smtClean="0"/>
              <a:t>قسم دراسة وصفية معمارية للمركب،</a:t>
            </a:r>
            <a:r>
              <a:rPr lang="en-US" sz="2800" dirty="0" smtClean="0"/>
              <a:t> </a:t>
            </a:r>
          </a:p>
          <a:p>
            <a:pPr algn="r" rtl="1">
              <a:buNone/>
            </a:pPr>
            <a:r>
              <a:rPr lang="ar-SA" sz="2800" dirty="0" smtClean="0"/>
              <a:t>قسم </a:t>
            </a:r>
            <a:r>
              <a:rPr lang="ar-SA" sz="2800" b="1" dirty="0" smtClean="0"/>
              <a:t>دراسة تحليلية للعناصر</a:t>
            </a:r>
            <a:r>
              <a:rPr lang="ar-SA" sz="2800" dirty="0" smtClean="0"/>
              <a:t> </a:t>
            </a:r>
            <a:r>
              <a:rPr lang="ar-SA" sz="2800" dirty="0" err="1" smtClean="0"/>
              <a:t>الزخرفية</a:t>
            </a:r>
            <a:r>
              <a:rPr lang="ar-SA" sz="2800" dirty="0" smtClean="0"/>
              <a:t> في المبنى و المواد المستعملة في الزخرفة</a:t>
            </a:r>
            <a:endParaRPr lang="ar-DZ" sz="2800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ar-DZ" dirty="0" smtClean="0">
                <a:solidFill>
                  <a:srgbClr val="FF0000"/>
                </a:solidFill>
              </a:rPr>
              <a:t>الفصل الثاني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buNone/>
            </a:pPr>
            <a:r>
              <a:rPr lang="ar-SA" sz="2400" b="1" dirty="0" smtClean="0"/>
              <a:t>الفصل </a:t>
            </a:r>
            <a:r>
              <a:rPr lang="ar-SA" sz="2400" b="1" dirty="0" smtClean="0"/>
              <a:t>ا</a:t>
            </a:r>
            <a:r>
              <a:rPr lang="ar-DZ" sz="2400" b="1" dirty="0" smtClean="0"/>
              <a:t>لثاني </a:t>
            </a:r>
            <a:r>
              <a:rPr lang="ar-SA" sz="2400" b="1" dirty="0" smtClean="0"/>
              <a:t> </a:t>
            </a:r>
            <a:r>
              <a:rPr lang="ar-SA" sz="2400" b="1" dirty="0" smtClean="0"/>
              <a:t>خصصته للدراسة التطبيقية</a:t>
            </a:r>
            <a:r>
              <a:rPr lang="ar-SA" sz="2400" dirty="0" smtClean="0"/>
              <a:t> و الميدانية حيث قمت بدراسة فنية للعناصر </a:t>
            </a:r>
            <a:r>
              <a:rPr lang="ar-SA" sz="2400" dirty="0" err="1" smtClean="0"/>
              <a:t>الزخرفية</a:t>
            </a:r>
            <a:r>
              <a:rPr lang="ar-SA" sz="2400" dirty="0" smtClean="0"/>
              <a:t> داخل المركب </a:t>
            </a:r>
            <a:endParaRPr lang="en-US" sz="2400" dirty="0" smtClean="0"/>
          </a:p>
          <a:p>
            <a:pPr algn="r" rtl="1">
              <a:buNone/>
            </a:pPr>
            <a:endParaRPr lang="ar-DZ" sz="2400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1560" y="0"/>
            <a:ext cx="8229600" cy="1143000"/>
          </a:xfrm>
        </p:spPr>
        <p:txBody>
          <a:bodyPr/>
          <a:lstStyle/>
          <a:p>
            <a:pPr rtl="1"/>
            <a:r>
              <a:rPr lang="ar-DZ" dirty="0" smtClean="0">
                <a:solidFill>
                  <a:srgbClr val="FF0000"/>
                </a:solidFill>
              </a:rPr>
              <a:t>الخاتمة 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525963"/>
          </a:xfrm>
        </p:spPr>
        <p:txBody>
          <a:bodyPr>
            <a:normAutofit fontScale="62500" lnSpcReduction="20000"/>
          </a:bodyPr>
          <a:lstStyle/>
          <a:p>
            <a:pPr algn="r" rtl="1"/>
            <a:r>
              <a:rPr lang="ar-DZ" dirty="0" smtClean="0"/>
              <a:t>إن الزوايا في الجزائر خلال العهد العثماني جعلنا نستنتج النقاط التالية</a:t>
            </a:r>
            <a:endParaRPr lang="en-US" dirty="0" smtClean="0"/>
          </a:p>
          <a:p>
            <a:pPr algn="r" rtl="1"/>
            <a:r>
              <a:rPr lang="ar-DZ" dirty="0" smtClean="0"/>
              <a:t>مدينة الجزائر وعلى غرار المدن الاخرى المدروسة   في نشأتها وتطورها من حيث تصميم</a:t>
            </a:r>
            <a:endParaRPr lang="en-US" dirty="0" smtClean="0"/>
          </a:p>
          <a:p>
            <a:pPr algn="r" rtl="1"/>
            <a:r>
              <a:rPr lang="ar-DZ" dirty="0" smtClean="0"/>
              <a:t>خططها وتشّكل نسيجها العمراني ومبدأ الحرمة في البناء وتوزع مساكنه وزواياها</a:t>
            </a:r>
            <a:endParaRPr lang="en-US" dirty="0" smtClean="0"/>
          </a:p>
          <a:p>
            <a:pPr algn="r" rtl="1"/>
            <a:r>
              <a:rPr lang="ar-DZ" dirty="0" smtClean="0"/>
              <a:t>– كان الدين الاسلامي  هو الموجه الرئيسي في ذلك كله.</a:t>
            </a:r>
            <a:endParaRPr lang="en-US" dirty="0" smtClean="0"/>
          </a:p>
          <a:p>
            <a:pPr algn="r" rtl="1"/>
            <a:r>
              <a:rPr lang="ar-DZ" dirty="0" smtClean="0"/>
              <a:t>–الزاوية هي </a:t>
            </a:r>
            <a:r>
              <a:rPr lang="ar-DZ" dirty="0" err="1" smtClean="0"/>
              <a:t>مجمو</a:t>
            </a:r>
            <a:r>
              <a:rPr lang="ar-DZ" dirty="0" smtClean="0"/>
              <a:t> </a:t>
            </a:r>
            <a:r>
              <a:rPr lang="ar-DZ" dirty="0" err="1" smtClean="0"/>
              <a:t>عة</a:t>
            </a:r>
            <a:r>
              <a:rPr lang="ar-DZ" dirty="0" smtClean="0"/>
              <a:t> من البنايات ذات طابع ديني بحت، مفتوحة الابواب للفقراء</a:t>
            </a:r>
            <a:endParaRPr lang="en-US" dirty="0" smtClean="0"/>
          </a:p>
          <a:p>
            <a:pPr algn="r" rtl="1"/>
            <a:r>
              <a:rPr lang="ar-DZ" dirty="0" smtClean="0"/>
              <a:t>والمساكين وعابري السبيل والمسافرين، </a:t>
            </a:r>
            <a:r>
              <a:rPr lang="ar-DZ" dirty="0" err="1" smtClean="0"/>
              <a:t>بها</a:t>
            </a:r>
            <a:r>
              <a:rPr lang="ar-DZ" dirty="0" smtClean="0"/>
              <a:t> مجمعات من البيوت والمنازل مختلفة الاشكال</a:t>
            </a:r>
            <a:endParaRPr lang="en-US" dirty="0" smtClean="0"/>
          </a:p>
          <a:p>
            <a:pPr algn="r" rtl="1"/>
            <a:r>
              <a:rPr lang="ar-DZ" dirty="0" smtClean="0"/>
              <a:t>والأحجام وتشمل على بيوت للصلاة وضريح صاحب الطريقة أو مجموعة الاضرحة تضم</a:t>
            </a:r>
            <a:endParaRPr lang="en-US" dirty="0" smtClean="0"/>
          </a:p>
          <a:p>
            <a:pPr algn="r" rtl="1"/>
            <a:r>
              <a:rPr lang="ar-DZ" dirty="0" smtClean="0"/>
              <a:t>رفات أفراد عائلته، و غرف لتحفيظ القرآن الكريم وتعليم العلوم المختلفة، وأخرى لسكن الطلبة</a:t>
            </a:r>
            <a:endParaRPr lang="en-US" dirty="0" smtClean="0"/>
          </a:p>
          <a:p>
            <a:pPr algn="r" rtl="1"/>
            <a:r>
              <a:rPr lang="ar-DZ" dirty="0" smtClean="0"/>
              <a:t>و طهي الطعام، وتخزين المواد الغذائية، والعلف للحيوانات.</a:t>
            </a:r>
            <a:endParaRPr lang="en-US" dirty="0" smtClean="0"/>
          </a:p>
          <a:p>
            <a:pPr algn="r" rtl="1"/>
            <a:r>
              <a:rPr lang="ar-DZ" dirty="0" smtClean="0"/>
              <a:t>دمج المعماري الجزائري بين الاساليب و التقاليد المغربية الذي يعرف بالطراز المحلي</a:t>
            </a:r>
            <a:endParaRPr lang="en-US" dirty="0" smtClean="0"/>
          </a:p>
          <a:p>
            <a:pPr algn="r" rtl="1"/>
            <a:r>
              <a:rPr lang="ar-DZ" dirty="0" smtClean="0"/>
              <a:t>وبين الاساليب المعمارية التي جلبها العثمانيون والذي يسمى  بالطراز  الوافد، </a:t>
            </a:r>
            <a:r>
              <a:rPr lang="ar-DZ" dirty="0" err="1" smtClean="0"/>
              <a:t>حيث </a:t>
            </a:r>
            <a:r>
              <a:rPr lang="ar-DZ" dirty="0" smtClean="0"/>
              <a:t>، نجد تعايشا بين الطرازين جنبا إلى جنب، وهذا ما نلحظه داخل قاعة الضريح و ايضا شكل القبة التي تغطى القاعة وهذا التسقيف المثمن مشابه لتسقيف قبة سيدي بومدين </a:t>
            </a:r>
            <a:r>
              <a:rPr lang="ar-DZ" dirty="0" err="1" smtClean="0"/>
              <a:t>بتلمسان</a:t>
            </a:r>
            <a:r>
              <a:rPr lang="ar-DZ" dirty="0" smtClean="0"/>
              <a:t> الذي يعود تاريخ بنائه الى فترة مبكرة اذ في فترة محمد الكبير </a:t>
            </a:r>
            <a:r>
              <a:rPr lang="ar-DZ" dirty="0" err="1" smtClean="0"/>
              <a:t>باي</a:t>
            </a:r>
            <a:r>
              <a:rPr lang="ar-DZ" dirty="0" smtClean="0"/>
              <a:t> الغرب  المنسب اليه بناء المركب الديني سيدي احمد بن يوسف </a:t>
            </a:r>
            <a:r>
              <a:rPr lang="ar-DZ" dirty="0" err="1" smtClean="0"/>
              <a:t>بمليانة</a:t>
            </a:r>
            <a:r>
              <a:rPr lang="ar-DZ" dirty="0" smtClean="0"/>
              <a:t> كانت كل من </a:t>
            </a:r>
            <a:r>
              <a:rPr lang="ar-DZ" dirty="0" err="1" smtClean="0"/>
              <a:t>مليانة</a:t>
            </a:r>
            <a:r>
              <a:rPr lang="ar-DZ" dirty="0" smtClean="0"/>
              <a:t> و تلمسان تحت حكمه اما بالنسبة للطراز</a:t>
            </a:r>
            <a:endParaRPr lang="en-US" dirty="0" smtClean="0"/>
          </a:p>
          <a:p>
            <a:pPr algn="r" rtl="1"/>
            <a:endParaRPr lang="fr-FR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455</Words>
  <Application>Microsoft Office PowerPoint</Application>
  <PresentationFormat>عرض على الشاشة (3:4)‏</PresentationFormat>
  <Paragraphs>50</Paragraphs>
  <Slides>21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21</vt:i4>
      </vt:variant>
    </vt:vector>
  </HeadingPairs>
  <TitlesOfParts>
    <vt:vector size="22" baseType="lpstr">
      <vt:lpstr>Thème Office</vt:lpstr>
      <vt:lpstr>جامعة زيان عاشور-الجلفة كلية العلوم الاجتماعية والانسانية قسم التاريخ وعلم الآثار </vt:lpstr>
      <vt:lpstr>مقدمة</vt:lpstr>
      <vt:lpstr>الاشكالية</vt:lpstr>
      <vt:lpstr>المنهج المتبع  </vt:lpstr>
      <vt:lpstr>مدخل تمهيدي</vt:lpstr>
      <vt:lpstr>الفصل الاول</vt:lpstr>
      <vt:lpstr>الفصل الثاني</vt:lpstr>
      <vt:lpstr>الخاتمة 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الشريحة 18</vt:lpstr>
      <vt:lpstr>خاتمة</vt:lpstr>
      <vt:lpstr>الشريحة 20</vt:lpstr>
      <vt:lpstr>جامعة زيان عاشور-الجلفة كلية العلوم الاجتماعية والانسانية قسم التاريخ وعلم الآثار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جامعة زيان عاشور-الجلفة كلية العلوم الاجتماعية والانسانية قسم التاريخ وعلم الآثار</dc:title>
  <dc:creator>JOJ-TECH</dc:creator>
  <cp:lastModifiedBy>Pc</cp:lastModifiedBy>
  <cp:revision>7</cp:revision>
  <dcterms:created xsi:type="dcterms:W3CDTF">2023-06-04T07:59:55Z</dcterms:created>
  <dcterms:modified xsi:type="dcterms:W3CDTF">2023-09-16T12:28:20Z</dcterms:modified>
</cp:coreProperties>
</file>